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ink/ink1.xml" ContentType="application/inkml+xml"/>
  <Override PartName="/ppt/ink/ink2.xml" ContentType="application/inkml+xml"/>
  <Override PartName="/ppt/ink/ink3.xml" ContentType="application/inkml+xml"/>
  <Override PartName="/ppt/ink/ink4.xml" ContentType="application/inkml+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4" r:id="rId5"/>
    <p:sldMasterId id="2147483668" r:id="rId6"/>
  </p:sldMasterIdLst>
  <p:notesMasterIdLst>
    <p:notesMasterId r:id="rId62"/>
  </p:notesMasterIdLst>
  <p:sldIdLst>
    <p:sldId id="256" r:id="rId7"/>
    <p:sldId id="487" r:id="rId8"/>
    <p:sldId id="491" r:id="rId9"/>
    <p:sldId id="508" r:id="rId10"/>
    <p:sldId id="480" r:id="rId11"/>
    <p:sldId id="482" r:id="rId12"/>
    <p:sldId id="1453" r:id="rId13"/>
    <p:sldId id="1454" r:id="rId14"/>
    <p:sldId id="1422" r:id="rId15"/>
    <p:sldId id="1440" r:id="rId16"/>
    <p:sldId id="481" r:id="rId17"/>
    <p:sldId id="264" r:id="rId18"/>
    <p:sldId id="1435" r:id="rId19"/>
    <p:sldId id="1439" r:id="rId20"/>
    <p:sldId id="1410" r:id="rId21"/>
    <p:sldId id="1438" r:id="rId22"/>
    <p:sldId id="2752" r:id="rId23"/>
    <p:sldId id="1455" r:id="rId24"/>
    <p:sldId id="2753" r:id="rId25"/>
    <p:sldId id="2754" r:id="rId26"/>
    <p:sldId id="1456" r:id="rId27"/>
    <p:sldId id="1457" r:id="rId28"/>
    <p:sldId id="2745" r:id="rId29"/>
    <p:sldId id="2746" r:id="rId30"/>
    <p:sldId id="1458" r:id="rId31"/>
    <p:sldId id="2747" r:id="rId32"/>
    <p:sldId id="2748" r:id="rId33"/>
    <p:sldId id="1451" r:id="rId34"/>
    <p:sldId id="1452" r:id="rId35"/>
    <p:sldId id="2744" r:id="rId36"/>
    <p:sldId id="2749" r:id="rId37"/>
    <p:sldId id="2737" r:id="rId38"/>
    <p:sldId id="2738" r:id="rId39"/>
    <p:sldId id="2739" r:id="rId40"/>
    <p:sldId id="2740" r:id="rId41"/>
    <p:sldId id="2741" r:id="rId42"/>
    <p:sldId id="2750" r:id="rId43"/>
    <p:sldId id="2743" r:id="rId44"/>
    <p:sldId id="1460" r:id="rId45"/>
    <p:sldId id="2742" r:id="rId46"/>
    <p:sldId id="2751" r:id="rId47"/>
    <p:sldId id="2736" r:id="rId48"/>
    <p:sldId id="2703" r:id="rId49"/>
    <p:sldId id="2710" r:id="rId50"/>
    <p:sldId id="1459" r:id="rId51"/>
    <p:sldId id="1436" r:id="rId52"/>
    <p:sldId id="1448" r:id="rId53"/>
    <p:sldId id="1450" r:id="rId54"/>
    <p:sldId id="1443" r:id="rId55"/>
    <p:sldId id="1444" r:id="rId56"/>
    <p:sldId id="1445" r:id="rId57"/>
    <p:sldId id="1446" r:id="rId58"/>
    <p:sldId id="1447" r:id="rId59"/>
    <p:sldId id="486" r:id="rId60"/>
    <p:sldId id="1449" r:id="rId6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C7409BEE-EF32-4E02-853E-25EE6AB119AB}">
          <p14:sldIdLst>
            <p14:sldId id="256"/>
          </p14:sldIdLst>
        </p14:section>
        <p14:section name="BAUSIM 2024" id="{2C1CF636-90BF-4AE1-A4DA-529F6989892D}">
          <p14:sldIdLst>
            <p14:sldId id="487"/>
            <p14:sldId id="491"/>
            <p14:sldId id="508"/>
            <p14:sldId id="480"/>
            <p14:sldId id="482"/>
            <p14:sldId id="1453"/>
            <p14:sldId id="1454"/>
            <p14:sldId id="1422"/>
            <p14:sldId id="1440"/>
            <p14:sldId id="481"/>
            <p14:sldId id="264"/>
            <p14:sldId id="1435"/>
            <p14:sldId id="1439"/>
            <p14:sldId id="1410"/>
            <p14:sldId id="1438"/>
            <p14:sldId id="2752"/>
            <p14:sldId id="1455"/>
            <p14:sldId id="2753"/>
            <p14:sldId id="2754"/>
            <p14:sldId id="1456"/>
            <p14:sldId id="1457"/>
            <p14:sldId id="2745"/>
            <p14:sldId id="2746"/>
            <p14:sldId id="1458"/>
            <p14:sldId id="2747"/>
            <p14:sldId id="2748"/>
            <p14:sldId id="1451"/>
            <p14:sldId id="1452"/>
            <p14:sldId id="2744"/>
            <p14:sldId id="2749"/>
            <p14:sldId id="2737"/>
            <p14:sldId id="2738"/>
            <p14:sldId id="2739"/>
            <p14:sldId id="2740"/>
          </p14:sldIdLst>
        </p14:section>
        <p14:section name="Abschnitt ohne Titel" id="{325BCA9A-D46F-4DA2-B0EF-08258BBADD10}">
          <p14:sldIdLst>
            <p14:sldId id="2741"/>
            <p14:sldId id="2750"/>
            <p14:sldId id="2743"/>
            <p14:sldId id="1460"/>
            <p14:sldId id="2742"/>
            <p14:sldId id="2751"/>
            <p14:sldId id="2736"/>
            <p14:sldId id="2703"/>
            <p14:sldId id="2710"/>
            <p14:sldId id="1459"/>
            <p14:sldId id="1436"/>
            <p14:sldId id="1448"/>
            <p14:sldId id="1450"/>
            <p14:sldId id="1443"/>
            <p14:sldId id="1444"/>
            <p14:sldId id="1445"/>
            <p14:sldId id="1446"/>
            <p14:sldId id="1447"/>
            <p14:sldId id="486"/>
            <p14:sldId id="14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D4CC"/>
    <a:srgbClr val="FFEBCA"/>
    <a:srgbClr val="FFFFFF"/>
    <a:srgbClr val="BCCF00"/>
    <a:srgbClr val="93FFC4"/>
    <a:srgbClr val="FF9393"/>
    <a:srgbClr val="05F3FF"/>
    <a:srgbClr val="02324A"/>
    <a:srgbClr val="DCF3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484" autoAdjust="0"/>
  </p:normalViewPr>
  <p:slideViewPr>
    <p:cSldViewPr snapToGrid="0">
      <p:cViewPr>
        <p:scale>
          <a:sx n="82" d="100"/>
          <a:sy n="82" d="100"/>
        </p:scale>
        <p:origin x="72" y="40"/>
      </p:cViewPr>
      <p:guideLst/>
    </p:cSldViewPr>
  </p:slideViewPr>
  <p:notesTextViewPr>
    <p:cViewPr>
      <p:scale>
        <a:sx n="1" d="1"/>
        <a:sy n="1" d="1"/>
      </p:scale>
      <p:origin x="0" y="0"/>
    </p:cViewPr>
  </p:notesTextViewPr>
  <p:sorterViewPr>
    <p:cViewPr>
      <p:scale>
        <a:sx n="150" d="100"/>
        <a:sy n="150" d="100"/>
      </p:scale>
      <p:origin x="0" y="-1162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Simon%20Schneider\Nextcloud\EE\1_Forschung\2_Laufend\2023%20MA25%20Alliiertenviertel\FHTW%20Ergebnisse\klimaaktiv_alliiertenviertel.xlsb"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969332446199875"/>
          <c:y val="0.22189536160522663"/>
          <c:w val="0.83808440622801594"/>
          <c:h val="0.5854271788579275"/>
        </c:manualLayout>
      </c:layout>
      <c:lineChart>
        <c:grouping val="standard"/>
        <c:varyColors val="0"/>
        <c:ser>
          <c:idx val="3"/>
          <c:order val="0"/>
          <c:tx>
            <c:v>Austrian statistical average stock</c:v>
          </c:tx>
          <c:spPr>
            <a:ln w="28575" cap="rnd">
              <a:solidFill>
                <a:srgbClr val="FF0000"/>
              </a:solidFill>
              <a:round/>
            </a:ln>
            <a:effectLst/>
          </c:spPr>
          <c:marker>
            <c:symbol val="none"/>
          </c:marker>
          <c:val>
            <c:numRef>
              <c:f>'HWB Ergebnisse'!$F$2:$F$68</c:f>
              <c:numCache>
                <c:formatCode>0.0</c:formatCode>
                <c:ptCount val="61"/>
                <c:pt idx="0">
                  <c:v>44.124999999999993</c:v>
                </c:pt>
                <c:pt idx="1">
                  <c:v>44.124999999999993</c:v>
                </c:pt>
                <c:pt idx="2">
                  <c:v>49.874999999999993</c:v>
                </c:pt>
                <c:pt idx="3">
                  <c:v>49.874999999999993</c:v>
                </c:pt>
                <c:pt idx="4">
                  <c:v>49.874999999999993</c:v>
                </c:pt>
                <c:pt idx="5">
                  <c:v>49.874999999999993</c:v>
                </c:pt>
                <c:pt idx="6">
                  <c:v>49.874999999999993</c:v>
                </c:pt>
                <c:pt idx="7">
                  <c:v>49.874999999999993</c:v>
                </c:pt>
                <c:pt idx="8">
                  <c:v>49.874999999999993</c:v>
                </c:pt>
                <c:pt idx="9">
                  <c:v>49.874999999999993</c:v>
                </c:pt>
                <c:pt idx="10">
                  <c:v>49.874999999999993</c:v>
                </c:pt>
                <c:pt idx="11">
                  <c:v>49.874999999999993</c:v>
                </c:pt>
                <c:pt idx="12">
                  <c:v>54.375</c:v>
                </c:pt>
                <c:pt idx="13">
                  <c:v>49.874999999999993</c:v>
                </c:pt>
                <c:pt idx="14">
                  <c:v>54.375</c:v>
                </c:pt>
                <c:pt idx="15">
                  <c:v>38.125</c:v>
                </c:pt>
                <c:pt idx="16">
                  <c:v>100.37499999999999</c:v>
                </c:pt>
                <c:pt idx="17">
                  <c:v>100.37499999999999</c:v>
                </c:pt>
                <c:pt idx="18">
                  <c:v>100.37499999999999</c:v>
                </c:pt>
                <c:pt idx="19">
                  <c:v>122.87499999999999</c:v>
                </c:pt>
                <c:pt idx="20">
                  <c:v>122.87499999999999</c:v>
                </c:pt>
                <c:pt idx="21">
                  <c:v>122.87499999999999</c:v>
                </c:pt>
                <c:pt idx="22">
                  <c:v>122.87499999999999</c:v>
                </c:pt>
                <c:pt idx="23">
                  <c:v>122.87499999999999</c:v>
                </c:pt>
                <c:pt idx="24">
                  <c:v>54.375</c:v>
                </c:pt>
                <c:pt idx="25">
                  <c:v>136.25</c:v>
                </c:pt>
                <c:pt idx="26">
                  <c:v>136.25</c:v>
                </c:pt>
                <c:pt idx="27">
                  <c:v>136.25</c:v>
                </c:pt>
                <c:pt idx="28">
                  <c:v>136.25</c:v>
                </c:pt>
                <c:pt idx="29">
                  <c:v>151.37499999999997</c:v>
                </c:pt>
                <c:pt idx="30">
                  <c:v>151.37499999999997</c:v>
                </c:pt>
                <c:pt idx="31">
                  <c:v>151.37499999999997</c:v>
                </c:pt>
                <c:pt idx="32">
                  <c:v>151.37499999999997</c:v>
                </c:pt>
                <c:pt idx="33">
                  <c:v>151.37499999999997</c:v>
                </c:pt>
                <c:pt idx="34">
                  <c:v>151.37499999999997</c:v>
                </c:pt>
                <c:pt idx="35">
                  <c:v>151.37499999999997</c:v>
                </c:pt>
                <c:pt idx="36">
                  <c:v>151.37499999999997</c:v>
                </c:pt>
                <c:pt idx="37">
                  <c:v>151.37499999999997</c:v>
                </c:pt>
                <c:pt idx="38">
                  <c:v>151.37499999999997</c:v>
                </c:pt>
                <c:pt idx="39">
                  <c:v>151.37499999999997</c:v>
                </c:pt>
                <c:pt idx="40">
                  <c:v>151.37499999999997</c:v>
                </c:pt>
                <c:pt idx="41">
                  <c:v>151.37499999999997</c:v>
                </c:pt>
                <c:pt idx="42">
                  <c:v>151.37499999999997</c:v>
                </c:pt>
                <c:pt idx="43">
                  <c:v>151.37499999999997</c:v>
                </c:pt>
                <c:pt idx="44">
                  <c:v>151.37499999999997</c:v>
                </c:pt>
                <c:pt idx="45">
                  <c:v>151.37499999999997</c:v>
                </c:pt>
                <c:pt idx="46">
                  <c:v>151.37499999999997</c:v>
                </c:pt>
                <c:pt idx="47">
                  <c:v>151.37499999999997</c:v>
                </c:pt>
                <c:pt idx="48">
                  <c:v>151.37499999999997</c:v>
                </c:pt>
                <c:pt idx="49">
                  <c:v>151.37499999999997</c:v>
                </c:pt>
                <c:pt idx="50">
                  <c:v>151.37499999999997</c:v>
                </c:pt>
                <c:pt idx="51">
                  <c:v>151.37499999999997</c:v>
                </c:pt>
                <c:pt idx="52">
                  <c:v>151.37499999999997</c:v>
                </c:pt>
                <c:pt idx="53">
                  <c:v>171.37499999999997</c:v>
                </c:pt>
                <c:pt idx="54">
                  <c:v>151.37499999999997</c:v>
                </c:pt>
                <c:pt idx="55">
                  <c:v>151.37499999999997</c:v>
                </c:pt>
                <c:pt idx="56">
                  <c:v>151.37499999999997</c:v>
                </c:pt>
                <c:pt idx="57">
                  <c:v>151.37499999999997</c:v>
                </c:pt>
                <c:pt idx="58">
                  <c:v>151.37499999999997</c:v>
                </c:pt>
                <c:pt idx="59">
                  <c:v>151.37499999999997</c:v>
                </c:pt>
                <c:pt idx="60">
                  <c:v>49.5</c:v>
                </c:pt>
              </c:numCache>
            </c:numRef>
          </c:val>
          <c:smooth val="0"/>
          <c:extLst>
            <c:ext xmlns:c16="http://schemas.microsoft.com/office/drawing/2014/chart" uri="{C3380CC4-5D6E-409C-BE32-E72D297353CC}">
              <c16:uniqueId val="{00000000-2241-4B16-856B-8DE4C11414DE}"/>
            </c:ext>
          </c:extLst>
        </c:ser>
        <c:ser>
          <c:idx val="4"/>
          <c:order val="1"/>
          <c:tx>
            <c:v>Austrian statistical average renovation</c:v>
          </c:tx>
          <c:spPr>
            <a:ln w="28575" cap="rnd">
              <a:solidFill>
                <a:schemeClr val="accent4"/>
              </a:solidFill>
              <a:round/>
            </a:ln>
            <a:effectLst/>
          </c:spPr>
          <c:marker>
            <c:symbol val="none"/>
          </c:marker>
          <c:val>
            <c:numRef>
              <c:f>'HWB Ergebnisse'!$G$2:$G$67</c:f>
              <c:numCache>
                <c:formatCode>0.0</c:formatCode>
                <c:ptCount val="61"/>
                <c:pt idx="0">
                  <c:v>44.124999999999993</c:v>
                </c:pt>
                <c:pt idx="1">
                  <c:v>44.124999999999993</c:v>
                </c:pt>
                <c:pt idx="2">
                  <c:v>49.874999999999993</c:v>
                </c:pt>
                <c:pt idx="3">
                  <c:v>49.874999999999993</c:v>
                </c:pt>
                <c:pt idx="4">
                  <c:v>49.874999999999993</c:v>
                </c:pt>
                <c:pt idx="5">
                  <c:v>49.874999999999993</c:v>
                </c:pt>
                <c:pt idx="6">
                  <c:v>49.874999999999993</c:v>
                </c:pt>
                <c:pt idx="7">
                  <c:v>49.874999999999993</c:v>
                </c:pt>
                <c:pt idx="8">
                  <c:v>49.874999999999993</c:v>
                </c:pt>
                <c:pt idx="9">
                  <c:v>49.874999999999993</c:v>
                </c:pt>
                <c:pt idx="10">
                  <c:v>49.874999999999993</c:v>
                </c:pt>
                <c:pt idx="11">
                  <c:v>49.874999999999993</c:v>
                </c:pt>
                <c:pt idx="12">
                  <c:v>28.999999999999996</c:v>
                </c:pt>
                <c:pt idx="13">
                  <c:v>49.874999999999993</c:v>
                </c:pt>
                <c:pt idx="14">
                  <c:v>28.999999999999996</c:v>
                </c:pt>
                <c:pt idx="15">
                  <c:v>38.125</c:v>
                </c:pt>
                <c:pt idx="16">
                  <c:v>33.75</c:v>
                </c:pt>
                <c:pt idx="17">
                  <c:v>33.75</c:v>
                </c:pt>
                <c:pt idx="18">
                  <c:v>33.75</c:v>
                </c:pt>
                <c:pt idx="19">
                  <c:v>38.125</c:v>
                </c:pt>
                <c:pt idx="20">
                  <c:v>38.125</c:v>
                </c:pt>
                <c:pt idx="21">
                  <c:v>38.125</c:v>
                </c:pt>
                <c:pt idx="22">
                  <c:v>38.125</c:v>
                </c:pt>
                <c:pt idx="23">
                  <c:v>38.125</c:v>
                </c:pt>
                <c:pt idx="24">
                  <c:v>28.999999999999996</c:v>
                </c:pt>
                <c:pt idx="25">
                  <c:v>44.124999999999993</c:v>
                </c:pt>
                <c:pt idx="26">
                  <c:v>44.124999999999993</c:v>
                </c:pt>
                <c:pt idx="27">
                  <c:v>44.124999999999993</c:v>
                </c:pt>
                <c:pt idx="28">
                  <c:v>44.124999999999993</c:v>
                </c:pt>
                <c:pt idx="29">
                  <c:v>49.874999999999993</c:v>
                </c:pt>
                <c:pt idx="30">
                  <c:v>49.874999999999993</c:v>
                </c:pt>
                <c:pt idx="31">
                  <c:v>49.874999999999993</c:v>
                </c:pt>
                <c:pt idx="32">
                  <c:v>49.874999999999993</c:v>
                </c:pt>
                <c:pt idx="33">
                  <c:v>49.874999999999993</c:v>
                </c:pt>
                <c:pt idx="34">
                  <c:v>49.874999999999993</c:v>
                </c:pt>
                <c:pt idx="35">
                  <c:v>49.874999999999993</c:v>
                </c:pt>
                <c:pt idx="36">
                  <c:v>49.874999999999993</c:v>
                </c:pt>
                <c:pt idx="37">
                  <c:v>49.874999999999993</c:v>
                </c:pt>
                <c:pt idx="38">
                  <c:v>49.874999999999993</c:v>
                </c:pt>
                <c:pt idx="39">
                  <c:v>49.874999999999993</c:v>
                </c:pt>
                <c:pt idx="40">
                  <c:v>49.874999999999993</c:v>
                </c:pt>
                <c:pt idx="41">
                  <c:v>49.874999999999993</c:v>
                </c:pt>
                <c:pt idx="42">
                  <c:v>49.874999999999993</c:v>
                </c:pt>
                <c:pt idx="43">
                  <c:v>49.874999999999993</c:v>
                </c:pt>
                <c:pt idx="44">
                  <c:v>49.874999999999993</c:v>
                </c:pt>
                <c:pt idx="45">
                  <c:v>49.874999999999993</c:v>
                </c:pt>
                <c:pt idx="46">
                  <c:v>49.874999999999993</c:v>
                </c:pt>
                <c:pt idx="47">
                  <c:v>49.874999999999993</c:v>
                </c:pt>
                <c:pt idx="48">
                  <c:v>49.874999999999993</c:v>
                </c:pt>
                <c:pt idx="49">
                  <c:v>49.874999999999993</c:v>
                </c:pt>
                <c:pt idx="50">
                  <c:v>49.874999999999993</c:v>
                </c:pt>
                <c:pt idx="51">
                  <c:v>49.874999999999993</c:v>
                </c:pt>
                <c:pt idx="52">
                  <c:v>49.874999999999993</c:v>
                </c:pt>
                <c:pt idx="53">
                  <c:v>49.5</c:v>
                </c:pt>
                <c:pt idx="54">
                  <c:v>49.874999999999993</c:v>
                </c:pt>
                <c:pt idx="55">
                  <c:v>49.874999999999993</c:v>
                </c:pt>
                <c:pt idx="56">
                  <c:v>49.874999999999993</c:v>
                </c:pt>
                <c:pt idx="57">
                  <c:v>49.874999999999993</c:v>
                </c:pt>
                <c:pt idx="58">
                  <c:v>49.874999999999993</c:v>
                </c:pt>
                <c:pt idx="59">
                  <c:v>49.874999999999993</c:v>
                </c:pt>
                <c:pt idx="60">
                  <c:v>49.5</c:v>
                </c:pt>
              </c:numCache>
            </c:numRef>
          </c:val>
          <c:smooth val="0"/>
          <c:extLst>
            <c:ext xmlns:c16="http://schemas.microsoft.com/office/drawing/2014/chart" uri="{C3380CC4-5D6E-409C-BE32-E72D297353CC}">
              <c16:uniqueId val="{00000001-2241-4B16-856B-8DE4C11414DE}"/>
            </c:ext>
          </c:extLst>
        </c:ser>
        <c:ser>
          <c:idx val="1"/>
          <c:order val="2"/>
          <c:tx>
            <c:v>Excel Stock</c:v>
          </c:tx>
          <c:spPr>
            <a:ln w="19050" cap="rnd">
              <a:solidFill>
                <a:schemeClr val="accent6">
                  <a:lumMod val="75000"/>
                </a:schemeClr>
              </a:solidFill>
              <a:round/>
            </a:ln>
            <a:effectLst/>
          </c:spPr>
          <c:marker>
            <c:symbol val="none"/>
          </c:marker>
          <c:cat>
            <c:strRef>
              <c:f>'HWB Ergebnisse'!$A$2:$A$68</c:f>
              <c:strCache>
                <c:ptCount val="61"/>
                <c:pt idx="0">
                  <c:v>B1046</c:v>
                </c:pt>
                <c:pt idx="1">
                  <c:v>B1000</c:v>
                </c:pt>
                <c:pt idx="2">
                  <c:v>B1071</c:v>
                </c:pt>
                <c:pt idx="3">
                  <c:v>B1002</c:v>
                </c:pt>
                <c:pt idx="4">
                  <c:v>B1003</c:v>
                </c:pt>
                <c:pt idx="5">
                  <c:v>B1032</c:v>
                </c:pt>
                <c:pt idx="6">
                  <c:v>B1007</c:v>
                </c:pt>
                <c:pt idx="7">
                  <c:v>B1009</c:v>
                </c:pt>
                <c:pt idx="8">
                  <c:v>B1029</c:v>
                </c:pt>
                <c:pt idx="9">
                  <c:v>B1026</c:v>
                </c:pt>
                <c:pt idx="10">
                  <c:v>B1064</c:v>
                </c:pt>
                <c:pt idx="11">
                  <c:v>B1054</c:v>
                </c:pt>
                <c:pt idx="12">
                  <c:v>B1024</c:v>
                </c:pt>
                <c:pt idx="13">
                  <c:v>B1014</c:v>
                </c:pt>
                <c:pt idx="14">
                  <c:v>B1068</c:v>
                </c:pt>
                <c:pt idx="15">
                  <c:v>B1030</c:v>
                </c:pt>
                <c:pt idx="16">
                  <c:v>B1049</c:v>
                </c:pt>
                <c:pt idx="17">
                  <c:v>B1076</c:v>
                </c:pt>
                <c:pt idx="18">
                  <c:v>B1053</c:v>
                </c:pt>
                <c:pt idx="19">
                  <c:v>B1011</c:v>
                </c:pt>
                <c:pt idx="20">
                  <c:v>B1043</c:v>
                </c:pt>
                <c:pt idx="21">
                  <c:v>B1017</c:v>
                </c:pt>
                <c:pt idx="22">
                  <c:v>B1056</c:v>
                </c:pt>
                <c:pt idx="23">
                  <c:v>B1052</c:v>
                </c:pt>
                <c:pt idx="24">
                  <c:v>B1059</c:v>
                </c:pt>
                <c:pt idx="25">
                  <c:v>B1027</c:v>
                </c:pt>
                <c:pt idx="26">
                  <c:v>B1006</c:v>
                </c:pt>
                <c:pt idx="27">
                  <c:v>B1031</c:v>
                </c:pt>
                <c:pt idx="28">
                  <c:v>B1055</c:v>
                </c:pt>
                <c:pt idx="29">
                  <c:v>B1048</c:v>
                </c:pt>
                <c:pt idx="30">
                  <c:v>B1042</c:v>
                </c:pt>
                <c:pt idx="31">
                  <c:v>B1034</c:v>
                </c:pt>
                <c:pt idx="32">
                  <c:v>B1033</c:v>
                </c:pt>
                <c:pt idx="33">
                  <c:v>B1013</c:v>
                </c:pt>
                <c:pt idx="34">
                  <c:v>B1041</c:v>
                </c:pt>
                <c:pt idx="35">
                  <c:v>B1035</c:v>
                </c:pt>
                <c:pt idx="36">
                  <c:v>B1038</c:v>
                </c:pt>
                <c:pt idx="37">
                  <c:v>B1051</c:v>
                </c:pt>
                <c:pt idx="38">
                  <c:v>B1016</c:v>
                </c:pt>
                <c:pt idx="39">
                  <c:v>B1016</c:v>
                </c:pt>
                <c:pt idx="40">
                  <c:v>B1018</c:v>
                </c:pt>
                <c:pt idx="41">
                  <c:v>B1044</c:v>
                </c:pt>
                <c:pt idx="42">
                  <c:v>B1001</c:v>
                </c:pt>
                <c:pt idx="43">
                  <c:v>B1036</c:v>
                </c:pt>
                <c:pt idx="44">
                  <c:v>B1045</c:v>
                </c:pt>
                <c:pt idx="45">
                  <c:v>B1021</c:v>
                </c:pt>
                <c:pt idx="46">
                  <c:v>B1023</c:v>
                </c:pt>
                <c:pt idx="47">
                  <c:v>B1050</c:v>
                </c:pt>
                <c:pt idx="48">
                  <c:v>B1039</c:v>
                </c:pt>
                <c:pt idx="49">
                  <c:v>B1010</c:v>
                </c:pt>
                <c:pt idx="50">
                  <c:v>B1037</c:v>
                </c:pt>
                <c:pt idx="51">
                  <c:v>B1004</c:v>
                </c:pt>
                <c:pt idx="52">
                  <c:v>B1012</c:v>
                </c:pt>
                <c:pt idx="53">
                  <c:v>B1047</c:v>
                </c:pt>
                <c:pt idx="54">
                  <c:v>B1074</c:v>
                </c:pt>
                <c:pt idx="55">
                  <c:v>B1019</c:v>
                </c:pt>
                <c:pt idx="56">
                  <c:v>B1057</c:v>
                </c:pt>
                <c:pt idx="57">
                  <c:v>B1020</c:v>
                </c:pt>
                <c:pt idx="58">
                  <c:v>B1022</c:v>
                </c:pt>
                <c:pt idx="59">
                  <c:v>B1028</c:v>
                </c:pt>
                <c:pt idx="60">
                  <c:v>B1025</c:v>
                </c:pt>
              </c:strCache>
            </c:strRef>
          </c:cat>
          <c:val>
            <c:numRef>
              <c:f>'HWB Ergebnisse'!$D$2:$D$69</c:f>
              <c:numCache>
                <c:formatCode>0.0</c:formatCode>
                <c:ptCount val="62"/>
                <c:pt idx="0">
                  <c:v>41.014131973726812</c:v>
                </c:pt>
                <c:pt idx="1">
                  <c:v>44.019541157457326</c:v>
                </c:pt>
                <c:pt idx="2">
                  <c:v>70.410864459323449</c:v>
                </c:pt>
                <c:pt idx="3">
                  <c:v>31.060779071609847</c:v>
                </c:pt>
                <c:pt idx="4">
                  <c:v>49.43647702534129</c:v>
                </c:pt>
                <c:pt idx="5">
                  <c:v>54.197466965669349</c:v>
                </c:pt>
                <c:pt idx="6">
                  <c:v>46.746987096335545</c:v>
                </c:pt>
                <c:pt idx="7">
                  <c:v>54.799613950210201</c:v>
                </c:pt>
                <c:pt idx="8">
                  <c:v>58.926011481126189</c:v>
                </c:pt>
                <c:pt idx="9">
                  <c:v>50.053437222194539</c:v>
                </c:pt>
                <c:pt idx="10">
                  <c:v>50.712918996268023</c:v>
                </c:pt>
                <c:pt idx="11">
                  <c:v>59.410865047832637</c:v>
                </c:pt>
                <c:pt idx="12">
                  <c:v>49.040633851988062</c:v>
                </c:pt>
                <c:pt idx="13">
                  <c:v>50.702297787897933</c:v>
                </c:pt>
                <c:pt idx="14">
                  <c:v>47.207830530344943</c:v>
                </c:pt>
                <c:pt idx="15">
                  <c:v>41.881991914439773</c:v>
                </c:pt>
                <c:pt idx="16">
                  <c:v>145.0669549334205</c:v>
                </c:pt>
                <c:pt idx="17">
                  <c:v>158.64825385808393</c:v>
                </c:pt>
                <c:pt idx="18">
                  <c:v>140.52316854028203</c:v>
                </c:pt>
                <c:pt idx="19">
                  <c:v>109.12653952043377</c:v>
                </c:pt>
                <c:pt idx="20">
                  <c:v>126.93817433116283</c:v>
                </c:pt>
                <c:pt idx="21">
                  <c:v>134.25736137205951</c:v>
                </c:pt>
                <c:pt idx="22">
                  <c:v>154.97413345463056</c:v>
                </c:pt>
                <c:pt idx="23">
                  <c:v>158.41451767939935</c:v>
                </c:pt>
                <c:pt idx="24">
                  <c:v>49.901756635836698</c:v>
                </c:pt>
                <c:pt idx="25">
                  <c:v>220.78948444016521</c:v>
                </c:pt>
                <c:pt idx="26">
                  <c:v>165.29532560140717</c:v>
                </c:pt>
                <c:pt idx="27">
                  <c:v>178.19126724411618</c:v>
                </c:pt>
                <c:pt idx="28">
                  <c:v>157.10789672397641</c:v>
                </c:pt>
                <c:pt idx="29">
                  <c:v>120.41160264477051</c:v>
                </c:pt>
                <c:pt idx="30">
                  <c:v>110.52721448017313</c:v>
                </c:pt>
                <c:pt idx="31">
                  <c:v>126.51620000661796</c:v>
                </c:pt>
                <c:pt idx="32">
                  <c:v>149.18108835704561</c:v>
                </c:pt>
                <c:pt idx="33">
                  <c:v>132.38971322429956</c:v>
                </c:pt>
                <c:pt idx="34">
                  <c:v>153.3477237991267</c:v>
                </c:pt>
                <c:pt idx="35">
                  <c:v>147.55156064897523</c:v>
                </c:pt>
                <c:pt idx="36">
                  <c:v>142.13632300553036</c:v>
                </c:pt>
                <c:pt idx="37">
                  <c:v>199.81988884783595</c:v>
                </c:pt>
                <c:pt idx="38">
                  <c:v>82.824374613614509</c:v>
                </c:pt>
                <c:pt idx="39">
                  <c:v>124.536641057653</c:v>
                </c:pt>
                <c:pt idx="40">
                  <c:v>144.45771421699496</c:v>
                </c:pt>
                <c:pt idx="41">
                  <c:v>151.52295406841506</c:v>
                </c:pt>
                <c:pt idx="42">
                  <c:v>116.42132376784627</c:v>
                </c:pt>
                <c:pt idx="43">
                  <c:v>104.16829414379656</c:v>
                </c:pt>
                <c:pt idx="44">
                  <c:v>111.2512670963967</c:v>
                </c:pt>
                <c:pt idx="45">
                  <c:v>147.78453125621235</c:v>
                </c:pt>
                <c:pt idx="46">
                  <c:v>138.5037407458718</c:v>
                </c:pt>
                <c:pt idx="47">
                  <c:v>106.74440829362199</c:v>
                </c:pt>
                <c:pt idx="48">
                  <c:v>150.29809314637447</c:v>
                </c:pt>
                <c:pt idx="49">
                  <c:v>110.09246371323371</c:v>
                </c:pt>
                <c:pt idx="50">
                  <c:v>137.34050834038632</c:v>
                </c:pt>
                <c:pt idx="51">
                  <c:v>125.51273522445831</c:v>
                </c:pt>
                <c:pt idx="52">
                  <c:v>164.4857691453856</c:v>
                </c:pt>
                <c:pt idx="53">
                  <c:v>138.91133473402076</c:v>
                </c:pt>
                <c:pt idx="54">
                  <c:v>121.99371586885553</c:v>
                </c:pt>
                <c:pt idx="55">
                  <c:v>193.45368245139269</c:v>
                </c:pt>
                <c:pt idx="56">
                  <c:v>120.57866246427126</c:v>
                </c:pt>
                <c:pt idx="57">
                  <c:v>99.78157460729156</c:v>
                </c:pt>
                <c:pt idx="58">
                  <c:v>140.41536509096403</c:v>
                </c:pt>
                <c:pt idx="59">
                  <c:v>160.11161141142915</c:v>
                </c:pt>
                <c:pt idx="60">
                  <c:v>55.120111721434746</c:v>
                </c:pt>
              </c:numCache>
            </c:numRef>
          </c:val>
          <c:smooth val="0"/>
          <c:extLst>
            <c:ext xmlns:c16="http://schemas.microsoft.com/office/drawing/2014/chart" uri="{C3380CC4-5D6E-409C-BE32-E72D297353CC}">
              <c16:uniqueId val="{00000002-2241-4B16-856B-8DE4C11414DE}"/>
            </c:ext>
          </c:extLst>
        </c:ser>
        <c:ser>
          <c:idx val="2"/>
          <c:order val="3"/>
          <c:tx>
            <c:v>CEA Stock</c:v>
          </c:tx>
          <c:spPr>
            <a:ln w="19050" cap="rnd">
              <a:solidFill>
                <a:srgbClr val="0070C0"/>
              </a:solidFill>
              <a:round/>
            </a:ln>
            <a:effectLst/>
          </c:spPr>
          <c:marker>
            <c:symbol val="none"/>
          </c:marker>
          <c:cat>
            <c:strRef>
              <c:f>'HWB Ergebnisse'!$A$2:$A$68</c:f>
              <c:strCache>
                <c:ptCount val="61"/>
                <c:pt idx="0">
                  <c:v>B1046</c:v>
                </c:pt>
                <c:pt idx="1">
                  <c:v>B1000</c:v>
                </c:pt>
                <c:pt idx="2">
                  <c:v>B1071</c:v>
                </c:pt>
                <c:pt idx="3">
                  <c:v>B1002</c:v>
                </c:pt>
                <c:pt idx="4">
                  <c:v>B1003</c:v>
                </c:pt>
                <c:pt idx="5">
                  <c:v>B1032</c:v>
                </c:pt>
                <c:pt idx="6">
                  <c:v>B1007</c:v>
                </c:pt>
                <c:pt idx="7">
                  <c:v>B1009</c:v>
                </c:pt>
                <c:pt idx="8">
                  <c:v>B1029</c:v>
                </c:pt>
                <c:pt idx="9">
                  <c:v>B1026</c:v>
                </c:pt>
                <c:pt idx="10">
                  <c:v>B1064</c:v>
                </c:pt>
                <c:pt idx="11">
                  <c:v>B1054</c:v>
                </c:pt>
                <c:pt idx="12">
                  <c:v>B1024</c:v>
                </c:pt>
                <c:pt idx="13">
                  <c:v>B1014</c:v>
                </c:pt>
                <c:pt idx="14">
                  <c:v>B1068</c:v>
                </c:pt>
                <c:pt idx="15">
                  <c:v>B1030</c:v>
                </c:pt>
                <c:pt idx="16">
                  <c:v>B1049</c:v>
                </c:pt>
                <c:pt idx="17">
                  <c:v>B1076</c:v>
                </c:pt>
                <c:pt idx="18">
                  <c:v>B1053</c:v>
                </c:pt>
                <c:pt idx="19">
                  <c:v>B1011</c:v>
                </c:pt>
                <c:pt idx="20">
                  <c:v>B1043</c:v>
                </c:pt>
                <c:pt idx="21">
                  <c:v>B1017</c:v>
                </c:pt>
                <c:pt idx="22">
                  <c:v>B1056</c:v>
                </c:pt>
                <c:pt idx="23">
                  <c:v>B1052</c:v>
                </c:pt>
                <c:pt idx="24">
                  <c:v>B1059</c:v>
                </c:pt>
                <c:pt idx="25">
                  <c:v>B1027</c:v>
                </c:pt>
                <c:pt idx="26">
                  <c:v>B1006</c:v>
                </c:pt>
                <c:pt idx="27">
                  <c:v>B1031</c:v>
                </c:pt>
                <c:pt idx="28">
                  <c:v>B1055</c:v>
                </c:pt>
                <c:pt idx="29">
                  <c:v>B1048</c:v>
                </c:pt>
                <c:pt idx="30">
                  <c:v>B1042</c:v>
                </c:pt>
                <c:pt idx="31">
                  <c:v>B1034</c:v>
                </c:pt>
                <c:pt idx="32">
                  <c:v>B1033</c:v>
                </c:pt>
                <c:pt idx="33">
                  <c:v>B1013</c:v>
                </c:pt>
                <c:pt idx="34">
                  <c:v>B1041</c:v>
                </c:pt>
                <c:pt idx="35">
                  <c:v>B1035</c:v>
                </c:pt>
                <c:pt idx="36">
                  <c:v>B1038</c:v>
                </c:pt>
                <c:pt idx="37">
                  <c:v>B1051</c:v>
                </c:pt>
                <c:pt idx="38">
                  <c:v>B1016</c:v>
                </c:pt>
                <c:pt idx="39">
                  <c:v>B1016</c:v>
                </c:pt>
                <c:pt idx="40">
                  <c:v>B1018</c:v>
                </c:pt>
                <c:pt idx="41">
                  <c:v>B1044</c:v>
                </c:pt>
                <c:pt idx="42">
                  <c:v>B1001</c:v>
                </c:pt>
                <c:pt idx="43">
                  <c:v>B1036</c:v>
                </c:pt>
                <c:pt idx="44">
                  <c:v>B1045</c:v>
                </c:pt>
                <c:pt idx="45">
                  <c:v>B1021</c:v>
                </c:pt>
                <c:pt idx="46">
                  <c:v>B1023</c:v>
                </c:pt>
                <c:pt idx="47">
                  <c:v>B1050</c:v>
                </c:pt>
                <c:pt idx="48">
                  <c:v>B1039</c:v>
                </c:pt>
                <c:pt idx="49">
                  <c:v>B1010</c:v>
                </c:pt>
                <c:pt idx="50">
                  <c:v>B1037</c:v>
                </c:pt>
                <c:pt idx="51">
                  <c:v>B1004</c:v>
                </c:pt>
                <c:pt idx="52">
                  <c:v>B1012</c:v>
                </c:pt>
                <c:pt idx="53">
                  <c:v>B1047</c:v>
                </c:pt>
                <c:pt idx="54">
                  <c:v>B1074</c:v>
                </c:pt>
                <c:pt idx="55">
                  <c:v>B1019</c:v>
                </c:pt>
                <c:pt idx="56">
                  <c:v>B1057</c:v>
                </c:pt>
                <c:pt idx="57">
                  <c:v>B1020</c:v>
                </c:pt>
                <c:pt idx="58">
                  <c:v>B1022</c:v>
                </c:pt>
                <c:pt idx="59">
                  <c:v>B1028</c:v>
                </c:pt>
                <c:pt idx="60">
                  <c:v>B1025</c:v>
                </c:pt>
              </c:strCache>
            </c:strRef>
          </c:cat>
          <c:val>
            <c:numRef>
              <c:f>'HWB Ergebnisse'!$E$2:$E$69</c:f>
              <c:numCache>
                <c:formatCode>0.0</c:formatCode>
                <c:ptCount val="62"/>
                <c:pt idx="0">
                  <c:v>34.467766425105879</c:v>
                </c:pt>
                <c:pt idx="1">
                  <c:v>30.501990408723909</c:v>
                </c:pt>
                <c:pt idx="2">
                  <c:v>32.847035512514807</c:v>
                </c:pt>
                <c:pt idx="3">
                  <c:v>21.012359078297571</c:v>
                </c:pt>
                <c:pt idx="4">
                  <c:v>42.596822503481249</c:v>
                </c:pt>
                <c:pt idx="5">
                  <c:v>40.214500522230963</c:v>
                </c:pt>
                <c:pt idx="6">
                  <c:v>41.262756855807432</c:v>
                </c:pt>
                <c:pt idx="7">
                  <c:v>25.91132678264707</c:v>
                </c:pt>
                <c:pt idx="8">
                  <c:v>47.681036858258658</c:v>
                </c:pt>
                <c:pt idx="9">
                  <c:v>54.933238844176607</c:v>
                </c:pt>
                <c:pt idx="10">
                  <c:v>29.20887118061756</c:v>
                </c:pt>
                <c:pt idx="11">
                  <c:v>39.548255372135387</c:v>
                </c:pt>
                <c:pt idx="12">
                  <c:v>33.274071553001967</c:v>
                </c:pt>
                <c:pt idx="13">
                  <c:v>35.541505873737748</c:v>
                </c:pt>
                <c:pt idx="14">
                  <c:v>36.11929719849293</c:v>
                </c:pt>
                <c:pt idx="15">
                  <c:v>32.599903062930892</c:v>
                </c:pt>
                <c:pt idx="16">
                  <c:v>145.70825165256329</c:v>
                </c:pt>
                <c:pt idx="17">
                  <c:v>136.2597505534689</c:v>
                </c:pt>
                <c:pt idx="18">
                  <c:v>108.3805247628794</c:v>
                </c:pt>
                <c:pt idx="19">
                  <c:v>79.320432311624728</c:v>
                </c:pt>
                <c:pt idx="20">
                  <c:v>102.53825808083189</c:v>
                </c:pt>
                <c:pt idx="21">
                  <c:v>110.5599104552953</c:v>
                </c:pt>
                <c:pt idx="22">
                  <c:v>126.24655949154921</c:v>
                </c:pt>
                <c:pt idx="23">
                  <c:v>119.8468063710814</c:v>
                </c:pt>
                <c:pt idx="24">
                  <c:v>25.612847133721889</c:v>
                </c:pt>
                <c:pt idx="25">
                  <c:v>191.8940504601448</c:v>
                </c:pt>
                <c:pt idx="26">
                  <c:v>186.3352787281143</c:v>
                </c:pt>
                <c:pt idx="27">
                  <c:v>170.73851190629591</c:v>
                </c:pt>
                <c:pt idx="28">
                  <c:v>119.58473946639241</c:v>
                </c:pt>
                <c:pt idx="29">
                  <c:v>108.8162165835266</c:v>
                </c:pt>
                <c:pt idx="30">
                  <c:v>99.340215457771265</c:v>
                </c:pt>
                <c:pt idx="31">
                  <c:v>107.1270608964562</c:v>
                </c:pt>
                <c:pt idx="32">
                  <c:v>154.66855797974441</c:v>
                </c:pt>
                <c:pt idx="33">
                  <c:v>152.484918948901</c:v>
                </c:pt>
                <c:pt idx="34">
                  <c:v>173.62608882539601</c:v>
                </c:pt>
                <c:pt idx="35">
                  <c:v>151.54986576356151</c:v>
                </c:pt>
                <c:pt idx="36">
                  <c:v>139.32923150447081</c:v>
                </c:pt>
                <c:pt idx="37">
                  <c:v>149.62801048286329</c:v>
                </c:pt>
                <c:pt idx="38">
                  <c:v>83.566940037687985</c:v>
                </c:pt>
                <c:pt idx="39">
                  <c:v>83.566940037687985</c:v>
                </c:pt>
                <c:pt idx="40">
                  <c:v>171.3762189062989</c:v>
                </c:pt>
                <c:pt idx="41">
                  <c:v>155.72967483854021</c:v>
                </c:pt>
                <c:pt idx="42">
                  <c:v>108.3898256127916</c:v>
                </c:pt>
                <c:pt idx="43">
                  <c:v>88.019776154928252</c:v>
                </c:pt>
                <c:pt idx="44">
                  <c:v>106.9040730909561</c:v>
                </c:pt>
                <c:pt idx="45">
                  <c:v>127.0728063180358</c:v>
                </c:pt>
                <c:pt idx="46">
                  <c:v>141.92172703794449</c:v>
                </c:pt>
                <c:pt idx="47">
                  <c:v>99.123054021009636</c:v>
                </c:pt>
                <c:pt idx="48">
                  <c:v>144.53863168741549</c:v>
                </c:pt>
                <c:pt idx="49">
                  <c:v>123.16935786706721</c:v>
                </c:pt>
                <c:pt idx="50">
                  <c:v>149.27099058814639</c:v>
                </c:pt>
                <c:pt idx="51">
                  <c:v>108.22568904749571</c:v>
                </c:pt>
                <c:pt idx="52">
                  <c:v>113.34902220504399</c:v>
                </c:pt>
                <c:pt idx="53">
                  <c:v>109.16349546339021</c:v>
                </c:pt>
                <c:pt idx="54">
                  <c:v>97.110393150541555</c:v>
                </c:pt>
                <c:pt idx="55">
                  <c:v>163.42695996200601</c:v>
                </c:pt>
                <c:pt idx="56">
                  <c:v>126.087451865017</c:v>
                </c:pt>
                <c:pt idx="57">
                  <c:v>134.34293910358329</c:v>
                </c:pt>
                <c:pt idx="58">
                  <c:v>135.93047869047291</c:v>
                </c:pt>
                <c:pt idx="59">
                  <c:v>122.3302111093203</c:v>
                </c:pt>
                <c:pt idx="60">
                  <c:v>40.011314712947708</c:v>
                </c:pt>
              </c:numCache>
            </c:numRef>
          </c:val>
          <c:smooth val="0"/>
          <c:extLst>
            <c:ext xmlns:c16="http://schemas.microsoft.com/office/drawing/2014/chart" uri="{C3380CC4-5D6E-409C-BE32-E72D297353CC}">
              <c16:uniqueId val="{00000003-2241-4B16-856B-8DE4C11414DE}"/>
            </c:ext>
          </c:extLst>
        </c:ser>
        <c:ser>
          <c:idx val="5"/>
          <c:order val="4"/>
          <c:tx>
            <c:v>Excel renovation</c:v>
          </c:tx>
          <c:spPr>
            <a:ln w="19050" cap="rnd">
              <a:solidFill>
                <a:srgbClr val="00B050"/>
              </a:solidFill>
              <a:round/>
            </a:ln>
            <a:effectLst/>
          </c:spPr>
          <c:marker>
            <c:symbol val="none"/>
          </c:marker>
          <c:val>
            <c:numRef>
              <c:f>'HWB Ergebnisse'!$H$2:$H$68</c:f>
              <c:numCache>
                <c:formatCode>0.0</c:formatCode>
                <c:ptCount val="61"/>
                <c:pt idx="0">
                  <c:v>41.014131973726812</c:v>
                </c:pt>
                <c:pt idx="1">
                  <c:v>44.019541157457326</c:v>
                </c:pt>
                <c:pt idx="2">
                  <c:v>62.995876953363997</c:v>
                </c:pt>
                <c:pt idx="3">
                  <c:v>31.060779071609847</c:v>
                </c:pt>
                <c:pt idx="4">
                  <c:v>49.43647702534129</c:v>
                </c:pt>
                <c:pt idx="5">
                  <c:v>46.738539015394892</c:v>
                </c:pt>
                <c:pt idx="6">
                  <c:v>46.746987096335545</c:v>
                </c:pt>
                <c:pt idx="7">
                  <c:v>47.360829853628125</c:v>
                </c:pt>
                <c:pt idx="8">
                  <c:v>51.505258416770971</c:v>
                </c:pt>
                <c:pt idx="9">
                  <c:v>50.053437222194539</c:v>
                </c:pt>
                <c:pt idx="10">
                  <c:v>43.254114889612168</c:v>
                </c:pt>
                <c:pt idx="11">
                  <c:v>59.410865047832637</c:v>
                </c:pt>
                <c:pt idx="12">
                  <c:v>41.5920496501735</c:v>
                </c:pt>
                <c:pt idx="13">
                  <c:v>43.240912208087011</c:v>
                </c:pt>
                <c:pt idx="14">
                  <c:v>42.730879570506104</c:v>
                </c:pt>
                <c:pt idx="15">
                  <c:v>41.881991914439773</c:v>
                </c:pt>
                <c:pt idx="16">
                  <c:v>28.349979641848783</c:v>
                </c:pt>
                <c:pt idx="17">
                  <c:v>31.530359016841381</c:v>
                </c:pt>
                <c:pt idx="18">
                  <c:v>27.13986543748327</c:v>
                </c:pt>
                <c:pt idx="19">
                  <c:v>23.015803457575515</c:v>
                </c:pt>
                <c:pt idx="20">
                  <c:v>25.375364729344611</c:v>
                </c:pt>
                <c:pt idx="21">
                  <c:v>26.397234772113634</c:v>
                </c:pt>
                <c:pt idx="22">
                  <c:v>28.651362660809855</c:v>
                </c:pt>
                <c:pt idx="23">
                  <c:v>30.303805861805571</c:v>
                </c:pt>
                <c:pt idx="24">
                  <c:v>42.449752509264528</c:v>
                </c:pt>
                <c:pt idx="25">
                  <c:v>35.526029757798725</c:v>
                </c:pt>
                <c:pt idx="26">
                  <c:v>27.998642586101617</c:v>
                </c:pt>
                <c:pt idx="27">
                  <c:v>31.080283809599457</c:v>
                </c:pt>
                <c:pt idx="28">
                  <c:v>27.836084159721192</c:v>
                </c:pt>
                <c:pt idx="29">
                  <c:v>30.902802181588882</c:v>
                </c:pt>
                <c:pt idx="30">
                  <c:v>27.974353195669185</c:v>
                </c:pt>
                <c:pt idx="31">
                  <c:v>33.084050252060464</c:v>
                </c:pt>
                <c:pt idx="32">
                  <c:v>39.60747233778828</c:v>
                </c:pt>
                <c:pt idx="33">
                  <c:v>34.854330549944983</c:v>
                </c:pt>
                <c:pt idx="34">
                  <c:v>38.445268528141312</c:v>
                </c:pt>
                <c:pt idx="35">
                  <c:v>37.252228276583715</c:v>
                </c:pt>
                <c:pt idx="36">
                  <c:v>35.402161081206884</c:v>
                </c:pt>
                <c:pt idx="37">
                  <c:v>49.514802469856285</c:v>
                </c:pt>
                <c:pt idx="38">
                  <c:v>24.230354742993743</c:v>
                </c:pt>
                <c:pt idx="39">
                  <c:v>24.230354742993743</c:v>
                </c:pt>
                <c:pt idx="40">
                  <c:v>37.763653974554479</c:v>
                </c:pt>
                <c:pt idx="41">
                  <c:v>37.327761683138874</c:v>
                </c:pt>
                <c:pt idx="42">
                  <c:v>30.597410878884808</c:v>
                </c:pt>
                <c:pt idx="43">
                  <c:v>26.698569714615115</c:v>
                </c:pt>
                <c:pt idx="44">
                  <c:v>28.638518850374695</c:v>
                </c:pt>
                <c:pt idx="45">
                  <c:v>36.780708133025648</c:v>
                </c:pt>
                <c:pt idx="46">
                  <c:v>34.847651630670782</c:v>
                </c:pt>
                <c:pt idx="47">
                  <c:v>27.709657070455304</c:v>
                </c:pt>
                <c:pt idx="48">
                  <c:v>38.574629686579314</c:v>
                </c:pt>
                <c:pt idx="49">
                  <c:v>28.537328334113809</c:v>
                </c:pt>
                <c:pt idx="50">
                  <c:v>33.63424516694954</c:v>
                </c:pt>
                <c:pt idx="51">
                  <c:v>32.68995268948656</c:v>
                </c:pt>
                <c:pt idx="52">
                  <c:v>41.634688965744324</c:v>
                </c:pt>
                <c:pt idx="53">
                  <c:v>34.713874804895504</c:v>
                </c:pt>
                <c:pt idx="54">
                  <c:v>28.837890919192464</c:v>
                </c:pt>
                <c:pt idx="55">
                  <c:v>46.20176425189392</c:v>
                </c:pt>
                <c:pt idx="56">
                  <c:v>30.253522672558045</c:v>
                </c:pt>
                <c:pt idx="57">
                  <c:v>27.489831383572405</c:v>
                </c:pt>
                <c:pt idx="58">
                  <c:v>32.661001599124731</c:v>
                </c:pt>
                <c:pt idx="59">
                  <c:v>37.710999736694923</c:v>
                </c:pt>
                <c:pt idx="60">
                  <c:v>55.120111721434746</c:v>
                </c:pt>
              </c:numCache>
            </c:numRef>
          </c:val>
          <c:smooth val="0"/>
          <c:extLst>
            <c:ext xmlns:c16="http://schemas.microsoft.com/office/drawing/2014/chart" uri="{C3380CC4-5D6E-409C-BE32-E72D297353CC}">
              <c16:uniqueId val="{00000004-2241-4B16-856B-8DE4C11414DE}"/>
            </c:ext>
          </c:extLst>
        </c:ser>
        <c:ser>
          <c:idx val="6"/>
          <c:order val="5"/>
          <c:tx>
            <c:v>CEA renovation</c:v>
          </c:tx>
          <c:spPr>
            <a:ln w="19050" cap="rnd">
              <a:solidFill>
                <a:srgbClr val="00B0F0"/>
              </a:solidFill>
              <a:round/>
            </a:ln>
            <a:effectLst/>
          </c:spPr>
          <c:marker>
            <c:symbol val="none"/>
          </c:marker>
          <c:val>
            <c:numRef>
              <c:f>'HWB Ergebnisse'!$I$2:$I$68</c:f>
              <c:numCache>
                <c:formatCode>0.0</c:formatCode>
                <c:ptCount val="61"/>
                <c:pt idx="0">
                  <c:v>34.506194519438807</c:v>
                </c:pt>
                <c:pt idx="1">
                  <c:v>30.5343547782184</c:v>
                </c:pt>
                <c:pt idx="2">
                  <c:v>32.865344471622507</c:v>
                </c:pt>
                <c:pt idx="3">
                  <c:v>21.018023703055839</c:v>
                </c:pt>
                <c:pt idx="4">
                  <c:v>42.643380262613967</c:v>
                </c:pt>
                <c:pt idx="5">
                  <c:v>40.259061331976937</c:v>
                </c:pt>
                <c:pt idx="6">
                  <c:v>41.302755489187447</c:v>
                </c:pt>
                <c:pt idx="7">
                  <c:v>25.907515732965852</c:v>
                </c:pt>
                <c:pt idx="8">
                  <c:v>47.708909392093702</c:v>
                </c:pt>
                <c:pt idx="9">
                  <c:v>54.945078177655958</c:v>
                </c:pt>
                <c:pt idx="10">
                  <c:v>29.2278054345764</c:v>
                </c:pt>
                <c:pt idx="11">
                  <c:v>39.557411120572063</c:v>
                </c:pt>
                <c:pt idx="12">
                  <c:v>33.284819281424788</c:v>
                </c:pt>
                <c:pt idx="13">
                  <c:v>35.547849981783351</c:v>
                </c:pt>
                <c:pt idx="14">
                  <c:v>36.136253420917868</c:v>
                </c:pt>
                <c:pt idx="15">
                  <c:v>32.605845747403109</c:v>
                </c:pt>
                <c:pt idx="16">
                  <c:v>11.163482396897869</c:v>
                </c:pt>
                <c:pt idx="17">
                  <c:v>11.673199247583391</c:v>
                </c:pt>
                <c:pt idx="18">
                  <c:v>7.685149751504869</c:v>
                </c:pt>
                <c:pt idx="19">
                  <c:v>0.44946972592366752</c:v>
                </c:pt>
                <c:pt idx="20">
                  <c:v>6.5633474795318598</c:v>
                </c:pt>
                <c:pt idx="21">
                  <c:v>7.8882008025371011</c:v>
                </c:pt>
                <c:pt idx="22">
                  <c:v>10.717795351963479</c:v>
                </c:pt>
                <c:pt idx="23">
                  <c:v>4.0504768870358747</c:v>
                </c:pt>
                <c:pt idx="24">
                  <c:v>25.617236750437549</c:v>
                </c:pt>
                <c:pt idx="25">
                  <c:v>19.153852358291381</c:v>
                </c:pt>
                <c:pt idx="26">
                  <c:v>18.54265677972661</c:v>
                </c:pt>
                <c:pt idx="27">
                  <c:v>16.545827819862541</c:v>
                </c:pt>
                <c:pt idx="28">
                  <c:v>6.9022149835356252</c:v>
                </c:pt>
                <c:pt idx="29">
                  <c:v>18.351509153539361</c:v>
                </c:pt>
                <c:pt idx="30">
                  <c:v>16.1992472149748</c:v>
                </c:pt>
                <c:pt idx="31">
                  <c:v>18.125101134504391</c:v>
                </c:pt>
                <c:pt idx="32">
                  <c:v>33.253274079985438</c:v>
                </c:pt>
                <c:pt idx="33">
                  <c:v>23.151697459516718</c:v>
                </c:pt>
                <c:pt idx="34">
                  <c:v>37.772917483154018</c:v>
                </c:pt>
                <c:pt idx="35">
                  <c:v>30.618102289355861</c:v>
                </c:pt>
                <c:pt idx="36">
                  <c:v>27.567571101900391</c:v>
                </c:pt>
                <c:pt idx="37">
                  <c:v>30.54132268833299</c:v>
                </c:pt>
                <c:pt idx="38">
                  <c:v>9.2082060251828874</c:v>
                </c:pt>
                <c:pt idx="39">
                  <c:v>9.2082060251828874</c:v>
                </c:pt>
                <c:pt idx="40">
                  <c:v>32.23752861298636</c:v>
                </c:pt>
                <c:pt idx="41">
                  <c:v>29.50749211853406</c:v>
                </c:pt>
                <c:pt idx="42">
                  <c:v>16.973219436190721</c:v>
                </c:pt>
                <c:pt idx="43">
                  <c:v>12.736420653417589</c:v>
                </c:pt>
                <c:pt idx="44">
                  <c:v>11.4141986539016</c:v>
                </c:pt>
                <c:pt idx="45">
                  <c:v>18.17480923819998</c:v>
                </c:pt>
                <c:pt idx="46">
                  <c:v>27.48268326600888</c:v>
                </c:pt>
                <c:pt idx="47">
                  <c:v>14.14523678275202</c:v>
                </c:pt>
                <c:pt idx="48">
                  <c:v>27.948773029815829</c:v>
                </c:pt>
                <c:pt idx="49">
                  <c:v>21.987797797617478</c:v>
                </c:pt>
                <c:pt idx="50">
                  <c:v>28.560855251652011</c:v>
                </c:pt>
                <c:pt idx="51">
                  <c:v>16.699926852849419</c:v>
                </c:pt>
                <c:pt idx="52">
                  <c:v>18.58039790958</c:v>
                </c:pt>
                <c:pt idx="53">
                  <c:v>19.093996662840372</c:v>
                </c:pt>
                <c:pt idx="54">
                  <c:v>18.090314391341909</c:v>
                </c:pt>
                <c:pt idx="55">
                  <c:v>31.191325399658599</c:v>
                </c:pt>
                <c:pt idx="56">
                  <c:v>17.57331328183745</c:v>
                </c:pt>
                <c:pt idx="57">
                  <c:v>25.462052847661582</c:v>
                </c:pt>
                <c:pt idx="58">
                  <c:v>22.861072757121089</c:v>
                </c:pt>
                <c:pt idx="59">
                  <c:v>20.807330417258569</c:v>
                </c:pt>
                <c:pt idx="60">
                  <c:v>40.019634354821022</c:v>
                </c:pt>
              </c:numCache>
            </c:numRef>
          </c:val>
          <c:smooth val="0"/>
          <c:extLst>
            <c:ext xmlns:c16="http://schemas.microsoft.com/office/drawing/2014/chart" uri="{C3380CC4-5D6E-409C-BE32-E72D297353CC}">
              <c16:uniqueId val="{00000005-2241-4B16-856B-8DE4C11414DE}"/>
            </c:ext>
          </c:extLst>
        </c:ser>
        <c:dLbls>
          <c:showLegendKey val="0"/>
          <c:showVal val="0"/>
          <c:showCatName val="0"/>
          <c:showSerName val="0"/>
          <c:showPercent val="0"/>
          <c:showBubbleSize val="0"/>
        </c:dLbls>
        <c:smooth val="0"/>
        <c:axId val="1619072240"/>
        <c:axId val="1619078480"/>
      </c:lineChart>
      <c:catAx>
        <c:axId val="16190722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de-AT"/>
                  <a:t>Building</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de-DE"/>
          </a:p>
        </c:txPr>
        <c:crossAx val="1619078480"/>
        <c:crosses val="autoZero"/>
        <c:auto val="1"/>
        <c:lblAlgn val="ctr"/>
        <c:lblOffset val="100"/>
        <c:noMultiLvlLbl val="0"/>
      </c:catAx>
      <c:valAx>
        <c:axId val="1619078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de-AT"/>
                  <a:t> Heating demand [kWh/m²NFA]</a:t>
                </a:r>
              </a:p>
            </c:rich>
          </c:tx>
          <c:layout>
            <c:manualLayout>
              <c:xMode val="edge"/>
              <c:yMode val="edge"/>
              <c:x val="9.3903358958494013E-3"/>
              <c:y val="0.2057516244010765"/>
            </c:manualLayout>
          </c:layout>
          <c:overlay val="0"/>
          <c:spPr>
            <a:solidFill>
              <a:schemeClr val="bg1"/>
            </a:solid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de-DE"/>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de-DE"/>
          </a:p>
        </c:txPr>
        <c:crossAx val="1619072240"/>
        <c:crosses val="autoZero"/>
        <c:crossBetween val="between"/>
      </c:valAx>
      <c:spPr>
        <a:noFill/>
        <a:ln>
          <a:noFill/>
        </a:ln>
        <a:effectLst/>
      </c:spPr>
    </c:plotArea>
    <c:legend>
      <c:legendPos val="b"/>
      <c:layout>
        <c:manualLayout>
          <c:xMode val="edge"/>
          <c:yMode val="edge"/>
          <c:x val="0.10590551181102362"/>
          <c:y val="2.2644175114559718E-2"/>
          <c:w val="0.87354637773342403"/>
          <c:h val="0.19167921315471659"/>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 cap="flat" cmpd="sng" algn="ctr">
      <a:noFill/>
      <a:round/>
    </a:ln>
    <a:effectLst/>
  </c:spPr>
  <c:txPr>
    <a:bodyPr/>
    <a:lstStyle/>
    <a:p>
      <a:pPr>
        <a:defRPr sz="1600"/>
      </a:pPr>
      <a:endParaRPr lang="de-DE"/>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3637686441397865E-2"/>
          <c:y val="9.1926314190344208E-2"/>
          <c:w val="0.66872018910357078"/>
          <c:h val="0.65425820855804262"/>
        </c:manualLayout>
      </c:layout>
      <c:barChart>
        <c:barDir val="col"/>
        <c:grouping val="stacked"/>
        <c:varyColors val="0"/>
        <c:ser>
          <c:idx val="0"/>
          <c:order val="0"/>
          <c:tx>
            <c:strRef>
              <c:f>Vergleich!$AI$65</c:f>
              <c:strCache>
                <c:ptCount val="1"/>
                <c:pt idx="0">
                  <c:v>Gebäudebetrieb</c:v>
                </c:pt>
              </c:strCache>
            </c:strRef>
          </c:tx>
          <c:spPr>
            <a:solidFill>
              <a:srgbClr val="91ADC5"/>
            </a:solidFill>
            <a:ln>
              <a:noFill/>
            </a:ln>
            <a:effectLst/>
          </c:spPr>
          <c:invertIfNegative val="0"/>
          <c:dLbls>
            <c:numFmt formatCode="_(* #\ ##0.0_);_(* \(#\ ##0.0\);_(*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Vergleich!$AG$66:$AG$81</c:f>
              <c:strCache>
                <c:ptCount val="16"/>
                <c:pt idx="0">
                  <c:v>Bestand</c:v>
                </c:pt>
                <c:pt idx="1">
                  <c:v>Gas</c:v>
                </c:pt>
                <c:pt idx="2">
                  <c:v>Bestand</c:v>
                </c:pt>
                <c:pt idx="3">
                  <c:v>Fernwärme</c:v>
                </c:pt>
                <c:pt idx="4">
                  <c:v>TMS</c:v>
                </c:pt>
                <c:pt idx="5">
                  <c:v>Fernwärme</c:v>
                </c:pt>
                <c:pt idx="6">
                  <c:v>TMS</c:v>
                </c:pt>
                <c:pt idx="7">
                  <c:v>WP mit DSM</c:v>
                </c:pt>
                <c:pt idx="8">
                  <c:v>TMS + Ecars</c:v>
                </c:pt>
                <c:pt idx="9">
                  <c:v>Fernwärme</c:v>
                </c:pt>
                <c:pt idx="10">
                  <c:v>TMS + Nutzerstromreduktion</c:v>
                </c:pt>
                <c:pt idx="11">
                  <c:v>Fernwärme</c:v>
                </c:pt>
                <c:pt idx="12">
                  <c:v>TMS + 2400 kWp</c:v>
                </c:pt>
                <c:pt idx="13">
                  <c:v>Fernwärme</c:v>
                </c:pt>
                <c:pt idx="14">
                  <c:v>TMS Eberlgasse</c:v>
                </c:pt>
                <c:pt idx="15">
                  <c:v>Fernwärme</c:v>
                </c:pt>
              </c:strCache>
            </c:strRef>
          </c:cat>
          <c:val>
            <c:numRef>
              <c:f>Vergleich!$AI$66:$AI$81</c:f>
              <c:numCache>
                <c:formatCode>General</c:formatCode>
                <c:ptCount val="16"/>
                <c:pt idx="0" formatCode="0.00">
                  <c:v>218.83912512024114</c:v>
                </c:pt>
                <c:pt idx="2" formatCode="0.00">
                  <c:v>76.108386252464953</c:v>
                </c:pt>
                <c:pt idx="4" formatCode="0.00">
                  <c:v>36.873822579042496</c:v>
                </c:pt>
                <c:pt idx="6" formatCode="0.00">
                  <c:v>38.446410074166579</c:v>
                </c:pt>
                <c:pt idx="8" formatCode="0.00">
                  <c:v>36.873822579042496</c:v>
                </c:pt>
                <c:pt idx="10" formatCode="0.00">
                  <c:v>36.873822579042496</c:v>
                </c:pt>
                <c:pt idx="12" formatCode="0.00">
                  <c:v>36.873822579042496</c:v>
                </c:pt>
                <c:pt idx="14" formatCode="0.00">
                  <c:v>20.989298659481854</c:v>
                </c:pt>
              </c:numCache>
            </c:numRef>
          </c:val>
          <c:extLst>
            <c:ext xmlns:c16="http://schemas.microsoft.com/office/drawing/2014/chart" uri="{C3380CC4-5D6E-409C-BE32-E72D297353CC}">
              <c16:uniqueId val="{00000000-B368-4612-9128-848A61F97876}"/>
            </c:ext>
          </c:extLst>
        </c:ser>
        <c:ser>
          <c:idx val="1"/>
          <c:order val="1"/>
          <c:tx>
            <c:strRef>
              <c:f>Vergleich!$AJ$65</c:f>
              <c:strCache>
                <c:ptCount val="1"/>
                <c:pt idx="0">
                  <c:v>Nutzerstrom</c:v>
                </c:pt>
              </c:strCache>
            </c:strRef>
          </c:tx>
          <c:spPr>
            <a:solidFill>
              <a:srgbClr val="B3D1C9"/>
            </a:solidFill>
            <a:ln>
              <a:noFill/>
            </a:ln>
            <a:effectLst/>
          </c:spPr>
          <c:invertIfNegative val="0"/>
          <c:dLbls>
            <c:numFmt formatCode="_(* #\ ##0.0_);_(* \(#\ ##0.0\);_(*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Vergleich!$AG$66:$AG$81</c:f>
              <c:strCache>
                <c:ptCount val="16"/>
                <c:pt idx="0">
                  <c:v>Bestand</c:v>
                </c:pt>
                <c:pt idx="1">
                  <c:v>Gas</c:v>
                </c:pt>
                <c:pt idx="2">
                  <c:v>Bestand</c:v>
                </c:pt>
                <c:pt idx="3">
                  <c:v>Fernwärme</c:v>
                </c:pt>
                <c:pt idx="4">
                  <c:v>TMS</c:v>
                </c:pt>
                <c:pt idx="5">
                  <c:v>Fernwärme</c:v>
                </c:pt>
                <c:pt idx="6">
                  <c:v>TMS</c:v>
                </c:pt>
                <c:pt idx="7">
                  <c:v>WP mit DSM</c:v>
                </c:pt>
                <c:pt idx="8">
                  <c:v>TMS + Ecars</c:v>
                </c:pt>
                <c:pt idx="9">
                  <c:v>Fernwärme</c:v>
                </c:pt>
                <c:pt idx="10">
                  <c:v>TMS + Nutzerstromreduktion</c:v>
                </c:pt>
                <c:pt idx="11">
                  <c:v>Fernwärme</c:v>
                </c:pt>
                <c:pt idx="12">
                  <c:v>TMS + 2400 kWp</c:v>
                </c:pt>
                <c:pt idx="13">
                  <c:v>Fernwärme</c:v>
                </c:pt>
                <c:pt idx="14">
                  <c:v>TMS Eberlgasse</c:v>
                </c:pt>
                <c:pt idx="15">
                  <c:v>Fernwärme</c:v>
                </c:pt>
              </c:strCache>
            </c:strRef>
          </c:cat>
          <c:val>
            <c:numRef>
              <c:f>Vergleich!$AJ$66:$AJ$81</c:f>
              <c:numCache>
                <c:formatCode>General</c:formatCode>
                <c:ptCount val="16"/>
                <c:pt idx="0" formatCode="0.00">
                  <c:v>42.867121458719041</c:v>
                </c:pt>
                <c:pt idx="2" formatCode="0.00">
                  <c:v>42.867121458719041</c:v>
                </c:pt>
                <c:pt idx="4" formatCode="0.00">
                  <c:v>42.867121458719041</c:v>
                </c:pt>
                <c:pt idx="6" formatCode="0.00">
                  <c:v>42.867121458719041</c:v>
                </c:pt>
                <c:pt idx="8" formatCode="0.00">
                  <c:v>42.867121458719041</c:v>
                </c:pt>
                <c:pt idx="10" formatCode="0.00">
                  <c:v>32.283890914768037</c:v>
                </c:pt>
                <c:pt idx="12" formatCode="0.00">
                  <c:v>42.867121458719041</c:v>
                </c:pt>
                <c:pt idx="14" formatCode="0.00">
                  <c:v>42.867121458719041</c:v>
                </c:pt>
              </c:numCache>
            </c:numRef>
          </c:val>
          <c:extLst>
            <c:ext xmlns:c16="http://schemas.microsoft.com/office/drawing/2014/chart" uri="{C3380CC4-5D6E-409C-BE32-E72D297353CC}">
              <c16:uniqueId val="{00000001-B368-4612-9128-848A61F97876}"/>
            </c:ext>
          </c:extLst>
        </c:ser>
        <c:ser>
          <c:idx val="2"/>
          <c:order val="2"/>
          <c:tx>
            <c:strRef>
              <c:f>Vergleich!$AK$65</c:f>
              <c:strCache>
                <c:ptCount val="1"/>
                <c:pt idx="0">
                  <c:v>E-Mobilität</c:v>
                </c:pt>
              </c:strCache>
            </c:strRef>
          </c:tx>
          <c:spPr>
            <a:solidFill>
              <a:srgbClr val="C550D8"/>
            </a:solidFill>
            <a:ln>
              <a:noFill/>
            </a:ln>
            <a:effectLst/>
          </c:spPr>
          <c:invertIfNegative val="0"/>
          <c:dLbls>
            <c:numFmt formatCode="_(* #\ ##0.0_);_(* \(#\ ##0.0\);_(*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Vergleich!$AG$66:$AG$81</c:f>
              <c:strCache>
                <c:ptCount val="16"/>
                <c:pt idx="0">
                  <c:v>Bestand</c:v>
                </c:pt>
                <c:pt idx="1">
                  <c:v>Gas</c:v>
                </c:pt>
                <c:pt idx="2">
                  <c:v>Bestand</c:v>
                </c:pt>
                <c:pt idx="3">
                  <c:v>Fernwärme</c:v>
                </c:pt>
                <c:pt idx="4">
                  <c:v>TMS</c:v>
                </c:pt>
                <c:pt idx="5">
                  <c:v>Fernwärme</c:v>
                </c:pt>
                <c:pt idx="6">
                  <c:v>TMS</c:v>
                </c:pt>
                <c:pt idx="7">
                  <c:v>WP mit DSM</c:v>
                </c:pt>
                <c:pt idx="8">
                  <c:v>TMS + Ecars</c:v>
                </c:pt>
                <c:pt idx="9">
                  <c:v>Fernwärme</c:v>
                </c:pt>
                <c:pt idx="10">
                  <c:v>TMS + Nutzerstromreduktion</c:v>
                </c:pt>
                <c:pt idx="11">
                  <c:v>Fernwärme</c:v>
                </c:pt>
                <c:pt idx="12">
                  <c:v>TMS + 2400 kWp</c:v>
                </c:pt>
                <c:pt idx="13">
                  <c:v>Fernwärme</c:v>
                </c:pt>
                <c:pt idx="14">
                  <c:v>TMS Eberlgasse</c:v>
                </c:pt>
                <c:pt idx="15">
                  <c:v>Fernwärme</c:v>
                </c:pt>
              </c:strCache>
            </c:strRef>
          </c:cat>
          <c:val>
            <c:numRef>
              <c:f>Vergleich!$AK$66:$AK$81</c:f>
              <c:numCache>
                <c:formatCode>General</c:formatCode>
                <c:ptCount val="16"/>
                <c:pt idx="0" formatCode="0.00">
                  <c:v>0</c:v>
                </c:pt>
                <c:pt idx="2" formatCode="0.00">
                  <c:v>0</c:v>
                </c:pt>
                <c:pt idx="4" formatCode="0.00">
                  <c:v>0</c:v>
                </c:pt>
                <c:pt idx="6" formatCode="0.00">
                  <c:v>0</c:v>
                </c:pt>
                <c:pt idx="8" formatCode="0.00">
                  <c:v>2.9865227176684139</c:v>
                </c:pt>
                <c:pt idx="10" formatCode="0.00">
                  <c:v>0</c:v>
                </c:pt>
                <c:pt idx="12" formatCode="0.00">
                  <c:v>0</c:v>
                </c:pt>
                <c:pt idx="14" formatCode="0.00">
                  <c:v>0</c:v>
                </c:pt>
              </c:numCache>
            </c:numRef>
          </c:val>
          <c:extLst>
            <c:ext xmlns:c16="http://schemas.microsoft.com/office/drawing/2014/chart" uri="{C3380CC4-5D6E-409C-BE32-E72D297353CC}">
              <c16:uniqueId val="{00000002-B368-4612-9128-848A61F97876}"/>
            </c:ext>
          </c:extLst>
        </c:ser>
        <c:ser>
          <c:idx val="3"/>
          <c:order val="3"/>
          <c:tx>
            <c:strRef>
              <c:f>Vergleich!$AL$65</c:f>
              <c:strCache>
                <c:ptCount val="1"/>
                <c:pt idx="0">
                  <c:v>Fossile Alltagsmobilität</c:v>
                </c:pt>
              </c:strCache>
            </c:strRef>
          </c:tx>
          <c:spPr>
            <a:solidFill>
              <a:schemeClr val="tx1"/>
            </a:solidFill>
            <a:ln>
              <a:noFill/>
            </a:ln>
            <a:effectLst/>
          </c:spPr>
          <c:invertIfNegative val="0"/>
          <c:dLbls>
            <c:numFmt formatCode="_(* #\ ##0.0_);_(* \(#\ ##0.0\);_(*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Vergleich!$AG$66:$AG$81</c:f>
              <c:strCache>
                <c:ptCount val="16"/>
                <c:pt idx="0">
                  <c:v>Bestand</c:v>
                </c:pt>
                <c:pt idx="1">
                  <c:v>Gas</c:v>
                </c:pt>
                <c:pt idx="2">
                  <c:v>Bestand</c:v>
                </c:pt>
                <c:pt idx="3">
                  <c:v>Fernwärme</c:v>
                </c:pt>
                <c:pt idx="4">
                  <c:v>TMS</c:v>
                </c:pt>
                <c:pt idx="5">
                  <c:v>Fernwärme</c:v>
                </c:pt>
                <c:pt idx="6">
                  <c:v>TMS</c:v>
                </c:pt>
                <c:pt idx="7">
                  <c:v>WP mit DSM</c:v>
                </c:pt>
                <c:pt idx="8">
                  <c:v>TMS + Ecars</c:v>
                </c:pt>
                <c:pt idx="9">
                  <c:v>Fernwärme</c:v>
                </c:pt>
                <c:pt idx="10">
                  <c:v>TMS + Nutzerstromreduktion</c:v>
                </c:pt>
                <c:pt idx="11">
                  <c:v>Fernwärme</c:v>
                </c:pt>
                <c:pt idx="12">
                  <c:v>TMS + 2400 kWp</c:v>
                </c:pt>
                <c:pt idx="13">
                  <c:v>Fernwärme</c:v>
                </c:pt>
                <c:pt idx="14">
                  <c:v>TMS Eberlgasse</c:v>
                </c:pt>
                <c:pt idx="15">
                  <c:v>Fernwärme</c:v>
                </c:pt>
              </c:strCache>
            </c:strRef>
          </c:cat>
          <c:val>
            <c:numRef>
              <c:f>Vergleich!$AL$66:$AL$81</c:f>
              <c:numCache>
                <c:formatCode>General</c:formatCode>
                <c:ptCount val="16"/>
                <c:pt idx="0" formatCode="0.00">
                  <c:v>17.239570586639051</c:v>
                </c:pt>
                <c:pt idx="2" formatCode="0.00">
                  <c:v>17.239570586639051</c:v>
                </c:pt>
                <c:pt idx="4" formatCode="0.00">
                  <c:v>17.239570586639051</c:v>
                </c:pt>
                <c:pt idx="6" formatCode="0.00">
                  <c:v>17.239570586639051</c:v>
                </c:pt>
                <c:pt idx="8" formatCode="0.00">
                  <c:v>0.47533186766303437</c:v>
                </c:pt>
                <c:pt idx="10" formatCode="0.00">
                  <c:v>17.239570586639051</c:v>
                </c:pt>
                <c:pt idx="12" formatCode="0.00">
                  <c:v>17.239570586639051</c:v>
                </c:pt>
                <c:pt idx="14" formatCode="0.00">
                  <c:v>17.239570586639051</c:v>
                </c:pt>
              </c:numCache>
            </c:numRef>
          </c:val>
          <c:extLst>
            <c:ext xmlns:c16="http://schemas.microsoft.com/office/drawing/2014/chart" uri="{C3380CC4-5D6E-409C-BE32-E72D297353CC}">
              <c16:uniqueId val="{00000003-B368-4612-9128-848A61F97876}"/>
            </c:ext>
          </c:extLst>
        </c:ser>
        <c:ser>
          <c:idx val="4"/>
          <c:order val="4"/>
          <c:tx>
            <c:strRef>
              <c:f>Vergleich!$AM$65</c:f>
              <c:strCache>
                <c:ptCount val="1"/>
                <c:pt idx="0">
                  <c:v>PVEigennutzung</c:v>
                </c:pt>
              </c:strCache>
            </c:strRef>
          </c:tx>
          <c:spPr>
            <a:solidFill>
              <a:srgbClr val="FFFF00"/>
            </a:solidFill>
            <a:ln>
              <a:noFill/>
            </a:ln>
            <a:effectLst/>
          </c:spPr>
          <c:invertIfNegative val="0"/>
          <c:dLbls>
            <c:numFmt formatCode="_(* #\ ##0.0_);_(* \(#\ ##0.0\);_(*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Vergleich!$AG$66:$AG$81</c:f>
              <c:strCache>
                <c:ptCount val="16"/>
                <c:pt idx="0">
                  <c:v>Bestand</c:v>
                </c:pt>
                <c:pt idx="1">
                  <c:v>Gas</c:v>
                </c:pt>
                <c:pt idx="2">
                  <c:v>Bestand</c:v>
                </c:pt>
                <c:pt idx="3">
                  <c:v>Fernwärme</c:v>
                </c:pt>
                <c:pt idx="4">
                  <c:v>TMS</c:v>
                </c:pt>
                <c:pt idx="5">
                  <c:v>Fernwärme</c:v>
                </c:pt>
                <c:pt idx="6">
                  <c:v>TMS</c:v>
                </c:pt>
                <c:pt idx="7">
                  <c:v>WP mit DSM</c:v>
                </c:pt>
                <c:pt idx="8">
                  <c:v>TMS + Ecars</c:v>
                </c:pt>
                <c:pt idx="9">
                  <c:v>Fernwärme</c:v>
                </c:pt>
                <c:pt idx="10">
                  <c:v>TMS + Nutzerstromreduktion</c:v>
                </c:pt>
                <c:pt idx="11">
                  <c:v>Fernwärme</c:v>
                </c:pt>
                <c:pt idx="12">
                  <c:v>TMS + 2400 kWp</c:v>
                </c:pt>
                <c:pt idx="13">
                  <c:v>Fernwärme</c:v>
                </c:pt>
                <c:pt idx="14">
                  <c:v>TMS Eberlgasse</c:v>
                </c:pt>
                <c:pt idx="15">
                  <c:v>Fernwärme</c:v>
                </c:pt>
              </c:strCache>
            </c:strRef>
          </c:cat>
          <c:val>
            <c:numRef>
              <c:f>Vergleich!$AM$66:$AM$81</c:f>
              <c:numCache>
                <c:formatCode>0.00</c:formatCode>
                <c:ptCount val="16"/>
                <c:pt idx="1">
                  <c:v>0</c:v>
                </c:pt>
                <c:pt idx="3">
                  <c:v>0</c:v>
                </c:pt>
                <c:pt idx="5">
                  <c:v>13.619667266911627</c:v>
                </c:pt>
                <c:pt idx="7">
                  <c:v>14.104580828469143</c:v>
                </c:pt>
                <c:pt idx="9">
                  <c:v>13.692106384817695</c:v>
                </c:pt>
                <c:pt idx="11">
                  <c:v>12.595330815701438</c:v>
                </c:pt>
                <c:pt idx="13">
                  <c:v>19.657248633755511</c:v>
                </c:pt>
                <c:pt idx="15">
                  <c:v>13.619072499031617</c:v>
                </c:pt>
              </c:numCache>
            </c:numRef>
          </c:val>
          <c:extLst>
            <c:ext xmlns:c16="http://schemas.microsoft.com/office/drawing/2014/chart" uri="{C3380CC4-5D6E-409C-BE32-E72D297353CC}">
              <c16:uniqueId val="{00000004-B368-4612-9128-848A61F97876}"/>
            </c:ext>
          </c:extLst>
        </c:ser>
        <c:ser>
          <c:idx val="5"/>
          <c:order val="5"/>
          <c:tx>
            <c:strRef>
              <c:f>Vergleich!$AN$65</c:f>
              <c:strCache>
                <c:ptCount val="1"/>
                <c:pt idx="0">
                  <c:v>E-Batterie</c:v>
                </c:pt>
              </c:strCache>
            </c:strRef>
          </c:tx>
          <c:spPr>
            <a:solidFill>
              <a:schemeClr val="accent6"/>
            </a:solidFill>
            <a:ln>
              <a:noFill/>
            </a:ln>
            <a:effectLst/>
          </c:spPr>
          <c:invertIfNegative val="0"/>
          <c:dLbls>
            <c:numFmt formatCode="_(* #\ ##0.0_);_(* \(#\ ##0.0\);_(*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Vergleich!$AG$66:$AG$81</c:f>
              <c:strCache>
                <c:ptCount val="16"/>
                <c:pt idx="0">
                  <c:v>Bestand</c:v>
                </c:pt>
                <c:pt idx="1">
                  <c:v>Gas</c:v>
                </c:pt>
                <c:pt idx="2">
                  <c:v>Bestand</c:v>
                </c:pt>
                <c:pt idx="3">
                  <c:v>Fernwärme</c:v>
                </c:pt>
                <c:pt idx="4">
                  <c:v>TMS</c:v>
                </c:pt>
                <c:pt idx="5">
                  <c:v>Fernwärme</c:v>
                </c:pt>
                <c:pt idx="6">
                  <c:v>TMS</c:v>
                </c:pt>
                <c:pt idx="7">
                  <c:v>WP mit DSM</c:v>
                </c:pt>
                <c:pt idx="8">
                  <c:v>TMS + Ecars</c:v>
                </c:pt>
                <c:pt idx="9">
                  <c:v>Fernwärme</c:v>
                </c:pt>
                <c:pt idx="10">
                  <c:v>TMS + Nutzerstromreduktion</c:v>
                </c:pt>
                <c:pt idx="11">
                  <c:v>Fernwärme</c:v>
                </c:pt>
                <c:pt idx="12">
                  <c:v>TMS + 2400 kWp</c:v>
                </c:pt>
                <c:pt idx="13">
                  <c:v>Fernwärme</c:v>
                </c:pt>
                <c:pt idx="14">
                  <c:v>TMS Eberlgasse</c:v>
                </c:pt>
                <c:pt idx="15">
                  <c:v>Fernwärme</c:v>
                </c:pt>
              </c:strCache>
            </c:strRef>
          </c:cat>
          <c:val>
            <c:numRef>
              <c:f>Vergleich!$AN$66:$AN$81</c:f>
              <c:numCache>
                <c:formatCode>0.00</c:formatCode>
                <c:ptCount val="16"/>
                <c:pt idx="1">
                  <c:v>0</c:v>
                </c:pt>
                <c:pt idx="3">
                  <c:v>0</c:v>
                </c:pt>
                <c:pt idx="5">
                  <c:v>0</c:v>
                </c:pt>
                <c:pt idx="7">
                  <c:v>0</c:v>
                </c:pt>
                <c:pt idx="9">
                  <c:v>0</c:v>
                </c:pt>
                <c:pt idx="11">
                  <c:v>0</c:v>
                </c:pt>
                <c:pt idx="13">
                  <c:v>0</c:v>
                </c:pt>
                <c:pt idx="15">
                  <c:v>0</c:v>
                </c:pt>
              </c:numCache>
            </c:numRef>
          </c:val>
          <c:extLst>
            <c:ext xmlns:c16="http://schemas.microsoft.com/office/drawing/2014/chart" uri="{C3380CC4-5D6E-409C-BE32-E72D297353CC}">
              <c16:uniqueId val="{00000005-B368-4612-9128-848A61F97876}"/>
            </c:ext>
          </c:extLst>
        </c:ser>
        <c:ser>
          <c:idx val="6"/>
          <c:order val="6"/>
          <c:tx>
            <c:strRef>
              <c:f>Vergleich!$AO$65</c:f>
              <c:strCache>
                <c:ptCount val="1"/>
                <c:pt idx="0">
                  <c:v>Netzdienliches EE-Peak-Shaving</c:v>
                </c:pt>
              </c:strCache>
            </c:strRef>
          </c:tx>
          <c:spPr>
            <a:solidFill>
              <a:srgbClr val="00FFFF"/>
            </a:solidFill>
            <a:ln>
              <a:noFill/>
            </a:ln>
            <a:effectLst/>
          </c:spPr>
          <c:invertIfNegative val="0"/>
          <c:dLbls>
            <c:numFmt formatCode="_(* #\ ##0.0_);_(* \(#\ ##0.0\);_(*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Vergleich!$AG$66:$AG$81</c:f>
              <c:strCache>
                <c:ptCount val="16"/>
                <c:pt idx="0">
                  <c:v>Bestand</c:v>
                </c:pt>
                <c:pt idx="1">
                  <c:v>Gas</c:v>
                </c:pt>
                <c:pt idx="2">
                  <c:v>Bestand</c:v>
                </c:pt>
                <c:pt idx="3">
                  <c:v>Fernwärme</c:v>
                </c:pt>
                <c:pt idx="4">
                  <c:v>TMS</c:v>
                </c:pt>
                <c:pt idx="5">
                  <c:v>Fernwärme</c:v>
                </c:pt>
                <c:pt idx="6">
                  <c:v>TMS</c:v>
                </c:pt>
                <c:pt idx="7">
                  <c:v>WP mit DSM</c:v>
                </c:pt>
                <c:pt idx="8">
                  <c:v>TMS + Ecars</c:v>
                </c:pt>
                <c:pt idx="9">
                  <c:v>Fernwärme</c:v>
                </c:pt>
                <c:pt idx="10">
                  <c:v>TMS + Nutzerstromreduktion</c:v>
                </c:pt>
                <c:pt idx="11">
                  <c:v>Fernwärme</c:v>
                </c:pt>
                <c:pt idx="12">
                  <c:v>TMS + 2400 kWp</c:v>
                </c:pt>
                <c:pt idx="13">
                  <c:v>Fernwärme</c:v>
                </c:pt>
                <c:pt idx="14">
                  <c:v>TMS Eberlgasse</c:v>
                </c:pt>
                <c:pt idx="15">
                  <c:v>Fernwärme</c:v>
                </c:pt>
              </c:strCache>
            </c:strRef>
          </c:cat>
          <c:val>
            <c:numRef>
              <c:f>Vergleich!$AO$66:$AO$81</c:f>
              <c:numCache>
                <c:formatCode>0.00</c:formatCode>
                <c:ptCount val="16"/>
                <c:pt idx="1">
                  <c:v>0</c:v>
                </c:pt>
                <c:pt idx="3">
                  <c:v>0</c:v>
                </c:pt>
                <c:pt idx="5">
                  <c:v>0</c:v>
                </c:pt>
                <c:pt idx="7">
                  <c:v>0</c:v>
                </c:pt>
                <c:pt idx="9">
                  <c:v>0</c:v>
                </c:pt>
                <c:pt idx="11">
                  <c:v>0</c:v>
                </c:pt>
                <c:pt idx="13">
                  <c:v>0</c:v>
                </c:pt>
                <c:pt idx="15">
                  <c:v>0</c:v>
                </c:pt>
              </c:numCache>
            </c:numRef>
          </c:val>
          <c:extLst>
            <c:ext xmlns:c16="http://schemas.microsoft.com/office/drawing/2014/chart" uri="{C3380CC4-5D6E-409C-BE32-E72D297353CC}">
              <c16:uniqueId val="{00000006-B368-4612-9128-848A61F97876}"/>
            </c:ext>
          </c:extLst>
        </c:ser>
        <c:ser>
          <c:idx val="8"/>
          <c:order val="7"/>
          <c:tx>
            <c:strRef>
              <c:f>Vergleich!$AP$65</c:f>
              <c:strCache>
                <c:ptCount val="1"/>
                <c:pt idx="0">
                  <c:v>PV-Überschuss</c:v>
                </c:pt>
              </c:strCache>
            </c:strRef>
          </c:tx>
          <c:spPr>
            <a:solidFill>
              <a:srgbClr val="FFC000"/>
            </a:solidFill>
            <a:ln>
              <a:noFill/>
            </a:ln>
            <a:effectLst/>
          </c:spPr>
          <c:invertIfNegative val="0"/>
          <c:dLbls>
            <c:numFmt formatCode="_(* #\ ##0.0_);_(* \(#\ ##0.0\);_(*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Vergleich!$AG$66:$AG$81</c:f>
              <c:strCache>
                <c:ptCount val="16"/>
                <c:pt idx="0">
                  <c:v>Bestand</c:v>
                </c:pt>
                <c:pt idx="1">
                  <c:v>Gas</c:v>
                </c:pt>
                <c:pt idx="2">
                  <c:v>Bestand</c:v>
                </c:pt>
                <c:pt idx="3">
                  <c:v>Fernwärme</c:v>
                </c:pt>
                <c:pt idx="4">
                  <c:v>TMS</c:v>
                </c:pt>
                <c:pt idx="5">
                  <c:v>Fernwärme</c:v>
                </c:pt>
                <c:pt idx="6">
                  <c:v>TMS</c:v>
                </c:pt>
                <c:pt idx="7">
                  <c:v>WP mit DSM</c:v>
                </c:pt>
                <c:pt idx="8">
                  <c:v>TMS + Ecars</c:v>
                </c:pt>
                <c:pt idx="9">
                  <c:v>Fernwärme</c:v>
                </c:pt>
                <c:pt idx="10">
                  <c:v>TMS + Nutzerstromreduktion</c:v>
                </c:pt>
                <c:pt idx="11">
                  <c:v>Fernwärme</c:v>
                </c:pt>
                <c:pt idx="12">
                  <c:v>TMS + 2400 kWp</c:v>
                </c:pt>
                <c:pt idx="13">
                  <c:v>Fernwärme</c:v>
                </c:pt>
                <c:pt idx="14">
                  <c:v>TMS Eberlgasse</c:v>
                </c:pt>
                <c:pt idx="15">
                  <c:v>Fernwärme</c:v>
                </c:pt>
              </c:strCache>
            </c:strRef>
          </c:cat>
          <c:val>
            <c:numRef>
              <c:f>Vergleich!$AP$66:$AP$81</c:f>
              <c:numCache>
                <c:formatCode>0.00</c:formatCode>
                <c:ptCount val="16"/>
                <c:pt idx="1">
                  <c:v>0</c:v>
                </c:pt>
                <c:pt idx="3">
                  <c:v>0</c:v>
                </c:pt>
                <c:pt idx="5">
                  <c:v>0.62935548927634888</c:v>
                </c:pt>
                <c:pt idx="7">
                  <c:v>0.14444192771883471</c:v>
                </c:pt>
                <c:pt idx="9">
                  <c:v>0.55691637137028316</c:v>
                </c:pt>
                <c:pt idx="11">
                  <c:v>1.6536919404865391</c:v>
                </c:pt>
                <c:pt idx="13">
                  <c:v>8.8407968786204467</c:v>
                </c:pt>
                <c:pt idx="15">
                  <c:v>0.62995025715636244</c:v>
                </c:pt>
              </c:numCache>
            </c:numRef>
          </c:val>
          <c:extLst>
            <c:ext xmlns:c16="http://schemas.microsoft.com/office/drawing/2014/chart" uri="{C3380CC4-5D6E-409C-BE32-E72D297353CC}">
              <c16:uniqueId val="{00000007-B368-4612-9128-848A61F97876}"/>
            </c:ext>
          </c:extLst>
        </c:ser>
        <c:ser>
          <c:idx val="9"/>
          <c:order val="8"/>
          <c:tx>
            <c:strRef>
              <c:f>Vergleich!$AQ$65</c:f>
              <c:strCache>
                <c:ptCount val="1"/>
                <c:pt idx="0">
                  <c:v>Gutschrift betrieb</c:v>
                </c:pt>
              </c:strCache>
            </c:strRef>
          </c:tx>
          <c:spPr>
            <a:pattFill prst="wdUpDiag">
              <a:fgClr>
                <a:srgbClr val="C00000"/>
              </a:fgClr>
              <a:bgClr>
                <a:srgbClr val="FF9797"/>
              </a:bgClr>
            </a:pattFill>
            <a:ln>
              <a:noFill/>
            </a:ln>
            <a:effectLst/>
          </c:spPr>
          <c:invertIfNegative val="0"/>
          <c:dLbls>
            <c:numFmt formatCode="_(* #\ ##0.0_);_(* \(#\ ##0.0\);_(*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Vergleich!$AG$66:$AG$81</c:f>
              <c:strCache>
                <c:ptCount val="16"/>
                <c:pt idx="0">
                  <c:v>Bestand</c:v>
                </c:pt>
                <c:pt idx="1">
                  <c:v>Gas</c:v>
                </c:pt>
                <c:pt idx="2">
                  <c:v>Bestand</c:v>
                </c:pt>
                <c:pt idx="3">
                  <c:v>Fernwärme</c:v>
                </c:pt>
                <c:pt idx="4">
                  <c:v>TMS</c:v>
                </c:pt>
                <c:pt idx="5">
                  <c:v>Fernwärme</c:v>
                </c:pt>
                <c:pt idx="6">
                  <c:v>TMS</c:v>
                </c:pt>
                <c:pt idx="7">
                  <c:v>WP mit DSM</c:v>
                </c:pt>
                <c:pt idx="8">
                  <c:v>TMS + Ecars</c:v>
                </c:pt>
                <c:pt idx="9">
                  <c:v>Fernwärme</c:v>
                </c:pt>
                <c:pt idx="10">
                  <c:v>TMS + Nutzerstromreduktion</c:v>
                </c:pt>
                <c:pt idx="11">
                  <c:v>Fernwärme</c:v>
                </c:pt>
                <c:pt idx="12">
                  <c:v>TMS + 2400 kWp</c:v>
                </c:pt>
                <c:pt idx="13">
                  <c:v>Fernwärme</c:v>
                </c:pt>
                <c:pt idx="14">
                  <c:v>TMS Eberlgasse</c:v>
                </c:pt>
                <c:pt idx="15">
                  <c:v>Fernwärme</c:v>
                </c:pt>
              </c:strCache>
            </c:strRef>
          </c:cat>
          <c:val>
            <c:numRef>
              <c:f>Vergleich!$AQ$66:$AQ$81</c:f>
              <c:numCache>
                <c:formatCode>0.00</c:formatCode>
                <c:ptCount val="16"/>
                <c:pt idx="0">
                  <c:v>0</c:v>
                </c:pt>
                <c:pt idx="1">
                  <c:v>37.907948717948713</c:v>
                </c:pt>
                <c:pt idx="2">
                  <c:v>0</c:v>
                </c:pt>
                <c:pt idx="3">
                  <c:v>37.907948717948713</c:v>
                </c:pt>
                <c:pt idx="4">
                  <c:v>0</c:v>
                </c:pt>
                <c:pt idx="5">
                  <c:v>37.907948717948713</c:v>
                </c:pt>
                <c:pt idx="6">
                  <c:v>0</c:v>
                </c:pt>
                <c:pt idx="7">
                  <c:v>37.907948717948713</c:v>
                </c:pt>
                <c:pt idx="8">
                  <c:v>0</c:v>
                </c:pt>
                <c:pt idx="9">
                  <c:v>37.907948717948713</c:v>
                </c:pt>
                <c:pt idx="10">
                  <c:v>0</c:v>
                </c:pt>
                <c:pt idx="11">
                  <c:v>37.907948717948713</c:v>
                </c:pt>
                <c:pt idx="12">
                  <c:v>0</c:v>
                </c:pt>
                <c:pt idx="13">
                  <c:v>37.907948717948713</c:v>
                </c:pt>
                <c:pt idx="14">
                  <c:v>0</c:v>
                </c:pt>
                <c:pt idx="15">
                  <c:v>37.907948717948713</c:v>
                </c:pt>
              </c:numCache>
            </c:numRef>
          </c:val>
          <c:extLst>
            <c:ext xmlns:c16="http://schemas.microsoft.com/office/drawing/2014/chart" uri="{C3380CC4-5D6E-409C-BE32-E72D297353CC}">
              <c16:uniqueId val="{00000008-B368-4612-9128-848A61F97876}"/>
            </c:ext>
          </c:extLst>
        </c:ser>
        <c:ser>
          <c:idx val="10"/>
          <c:order val="9"/>
          <c:tx>
            <c:strRef>
              <c:f>Vergleich!$AR$65</c:f>
              <c:strCache>
                <c:ptCount val="1"/>
                <c:pt idx="0">
                  <c:v>Gutschrift Mobilität</c:v>
                </c:pt>
              </c:strCache>
            </c:strRef>
          </c:tx>
          <c:spPr>
            <a:pattFill prst="wdUpDiag">
              <a:fgClr>
                <a:srgbClr val="0070C0"/>
              </a:fgClr>
              <a:bgClr>
                <a:srgbClr val="37A9FF"/>
              </a:bgClr>
            </a:pattFill>
            <a:ln>
              <a:noFill/>
            </a:ln>
            <a:effectLst/>
          </c:spPr>
          <c:invertIfNegative val="0"/>
          <c:dLbls>
            <c:numFmt formatCode="_(* #\ ##0.0_);_(* \(#\ ##0.0\);_(* &quot;&quot;??_);_(@_)"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Vergleich!$AG$66:$AG$81</c:f>
              <c:strCache>
                <c:ptCount val="16"/>
                <c:pt idx="0">
                  <c:v>Bestand</c:v>
                </c:pt>
                <c:pt idx="1">
                  <c:v>Gas</c:v>
                </c:pt>
                <c:pt idx="2">
                  <c:v>Bestand</c:v>
                </c:pt>
                <c:pt idx="3">
                  <c:v>Fernwärme</c:v>
                </c:pt>
                <c:pt idx="4">
                  <c:v>TMS</c:v>
                </c:pt>
                <c:pt idx="5">
                  <c:v>Fernwärme</c:v>
                </c:pt>
                <c:pt idx="6">
                  <c:v>TMS</c:v>
                </c:pt>
                <c:pt idx="7">
                  <c:v>WP mit DSM</c:v>
                </c:pt>
                <c:pt idx="8">
                  <c:v>TMS + Ecars</c:v>
                </c:pt>
                <c:pt idx="9">
                  <c:v>Fernwärme</c:v>
                </c:pt>
                <c:pt idx="10">
                  <c:v>TMS + Nutzerstromreduktion</c:v>
                </c:pt>
                <c:pt idx="11">
                  <c:v>Fernwärme</c:v>
                </c:pt>
                <c:pt idx="12">
                  <c:v>TMS + 2400 kWp</c:v>
                </c:pt>
                <c:pt idx="13">
                  <c:v>Fernwärme</c:v>
                </c:pt>
                <c:pt idx="14">
                  <c:v>TMS Eberlgasse</c:v>
                </c:pt>
                <c:pt idx="15">
                  <c:v>Fernwärme</c:v>
                </c:pt>
              </c:strCache>
            </c:strRef>
          </c:cat>
          <c:val>
            <c:numRef>
              <c:f>Vergleich!$AR$66:$AR$81</c:f>
              <c:numCache>
                <c:formatCode>0.00</c:formatCode>
                <c:ptCount val="16"/>
                <c:pt idx="1">
                  <c:v>16.686366481535046</c:v>
                </c:pt>
                <c:pt idx="3">
                  <c:v>16.686366481535046</c:v>
                </c:pt>
                <c:pt idx="5">
                  <c:v>16.686366481535046</c:v>
                </c:pt>
                <c:pt idx="7">
                  <c:v>16.686366481535046</c:v>
                </c:pt>
                <c:pt idx="9">
                  <c:v>16.686366481535046</c:v>
                </c:pt>
                <c:pt idx="11">
                  <c:v>16.686366481535046</c:v>
                </c:pt>
                <c:pt idx="13">
                  <c:v>16.686366481535046</c:v>
                </c:pt>
                <c:pt idx="15">
                  <c:v>16.686366481535046</c:v>
                </c:pt>
              </c:numCache>
            </c:numRef>
          </c:val>
          <c:extLst>
            <c:ext xmlns:c16="http://schemas.microsoft.com/office/drawing/2014/chart" uri="{C3380CC4-5D6E-409C-BE32-E72D297353CC}">
              <c16:uniqueId val="{00000009-B368-4612-9128-848A61F97876}"/>
            </c:ext>
          </c:extLst>
        </c:ser>
        <c:ser>
          <c:idx val="7"/>
          <c:order val="10"/>
          <c:tx>
            <c:strRef>
              <c:f>Vergleich!$AS$65</c:f>
              <c:strCache>
                <c:ptCount val="1"/>
                <c:pt idx="0">
                  <c:v>Gutschrift Sanierung</c:v>
                </c:pt>
              </c:strCache>
            </c:strRef>
          </c:tx>
          <c:spPr>
            <a:pattFill prst="wdUpDiag">
              <a:fgClr>
                <a:srgbClr val="00B050"/>
              </a:fgClr>
              <a:bgClr>
                <a:srgbClr val="92D050"/>
              </a:bgClr>
            </a:pattFill>
            <a:ln>
              <a:noFill/>
            </a:ln>
            <a:effectLst/>
          </c:spPr>
          <c:invertIfNegative val="0"/>
          <c:dLbls>
            <c:numFmt formatCode="#,##0.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Vergleich!$AG$66:$AG$81</c:f>
              <c:strCache>
                <c:ptCount val="16"/>
                <c:pt idx="0">
                  <c:v>Bestand</c:v>
                </c:pt>
                <c:pt idx="1">
                  <c:v>Gas</c:v>
                </c:pt>
                <c:pt idx="2">
                  <c:v>Bestand</c:v>
                </c:pt>
                <c:pt idx="3">
                  <c:v>Fernwärme</c:v>
                </c:pt>
                <c:pt idx="4">
                  <c:v>TMS</c:v>
                </c:pt>
                <c:pt idx="5">
                  <c:v>Fernwärme</c:v>
                </c:pt>
                <c:pt idx="6">
                  <c:v>TMS</c:v>
                </c:pt>
                <c:pt idx="7">
                  <c:v>WP mit DSM</c:v>
                </c:pt>
                <c:pt idx="8">
                  <c:v>TMS + Ecars</c:v>
                </c:pt>
                <c:pt idx="9">
                  <c:v>Fernwärme</c:v>
                </c:pt>
                <c:pt idx="10">
                  <c:v>TMS + Nutzerstromreduktion</c:v>
                </c:pt>
                <c:pt idx="11">
                  <c:v>Fernwärme</c:v>
                </c:pt>
                <c:pt idx="12">
                  <c:v>TMS + 2400 kWp</c:v>
                </c:pt>
                <c:pt idx="13">
                  <c:v>Fernwärme</c:v>
                </c:pt>
                <c:pt idx="14">
                  <c:v>TMS Eberlgasse</c:v>
                </c:pt>
                <c:pt idx="15">
                  <c:v>Fernwärme</c:v>
                </c:pt>
              </c:strCache>
            </c:strRef>
          </c:cat>
          <c:val>
            <c:numRef>
              <c:f>Vergleich!$AS$66:$AS$81</c:f>
              <c:numCache>
                <c:formatCode>0.00</c:formatCode>
                <c:ptCount val="16"/>
                <c:pt idx="1">
                  <c:v>15</c:v>
                </c:pt>
                <c:pt idx="3">
                  <c:v>15</c:v>
                </c:pt>
                <c:pt idx="5">
                  <c:v>15</c:v>
                </c:pt>
                <c:pt idx="7">
                  <c:v>15</c:v>
                </c:pt>
                <c:pt idx="9">
                  <c:v>15</c:v>
                </c:pt>
                <c:pt idx="11">
                  <c:v>15</c:v>
                </c:pt>
                <c:pt idx="13">
                  <c:v>15</c:v>
                </c:pt>
                <c:pt idx="15">
                  <c:v>15</c:v>
                </c:pt>
              </c:numCache>
            </c:numRef>
          </c:val>
          <c:extLst>
            <c:ext xmlns:c16="http://schemas.microsoft.com/office/drawing/2014/chart" uri="{C3380CC4-5D6E-409C-BE32-E72D297353CC}">
              <c16:uniqueId val="{0000000A-B368-4612-9128-848A61F97876}"/>
            </c:ext>
          </c:extLst>
        </c:ser>
        <c:dLbls>
          <c:dLblPos val="ctr"/>
          <c:showLegendKey val="0"/>
          <c:showVal val="1"/>
          <c:showCatName val="0"/>
          <c:showSerName val="0"/>
          <c:showPercent val="0"/>
          <c:showBubbleSize val="0"/>
        </c:dLbls>
        <c:gapWidth val="100"/>
        <c:overlap val="100"/>
        <c:axId val="662059264"/>
        <c:axId val="662061440"/>
      </c:barChart>
      <c:catAx>
        <c:axId val="6620592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200" b="0" i="0" u="none" strike="noStrike" kern="1200" baseline="0">
                <a:solidFill>
                  <a:schemeClr val="tx1">
                    <a:lumMod val="65000"/>
                    <a:lumOff val="35000"/>
                  </a:schemeClr>
                </a:solidFill>
                <a:latin typeface="Bahnschrift" panose="020B0502040204020203" pitchFamily="34" charset="0"/>
                <a:ea typeface="+mn-ea"/>
                <a:cs typeface="+mn-cs"/>
              </a:defRPr>
            </a:pPr>
            <a:endParaRPr lang="de-DE"/>
          </a:p>
        </c:txPr>
        <c:crossAx val="662061440"/>
        <c:crosses val="autoZero"/>
        <c:auto val="1"/>
        <c:lblAlgn val="ctr"/>
        <c:lblOffset val="100"/>
        <c:tickMarkSkip val="2"/>
        <c:noMultiLvlLbl val="0"/>
      </c:catAx>
      <c:valAx>
        <c:axId val="662061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Bahnschrift" panose="020B0502040204020203" pitchFamily="34" charset="0"/>
                    <a:ea typeface="+mn-ea"/>
                    <a:cs typeface="+mn-cs"/>
                  </a:defRPr>
                </a:pPr>
                <a:r>
                  <a:rPr lang="de-AT" sz="1400"/>
                  <a:t>Primärenergie gesamt kWhPEges/m²NGFa</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Bahnschrift" panose="020B0502040204020203" pitchFamily="34" charset="0"/>
                  <a:ea typeface="+mn-ea"/>
                  <a:cs typeface="+mn-cs"/>
                </a:defRPr>
              </a:pPr>
              <a:endParaRPr lang="de-DE"/>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Bahnschrift" panose="020B0502040204020203" pitchFamily="34" charset="0"/>
                <a:ea typeface="+mn-ea"/>
                <a:cs typeface="+mn-cs"/>
              </a:defRPr>
            </a:pPr>
            <a:endParaRPr lang="de-DE"/>
          </a:p>
        </c:txPr>
        <c:crossAx val="662059264"/>
        <c:crosses val="autoZero"/>
        <c:crossBetween val="between"/>
      </c:valAx>
      <c:spPr>
        <a:noFill/>
        <a:ln>
          <a:noFill/>
        </a:ln>
        <a:effectLst/>
      </c:spPr>
    </c:plotArea>
    <c:legend>
      <c:legendPos val="r"/>
      <c:layout>
        <c:manualLayout>
          <c:xMode val="edge"/>
          <c:yMode val="edge"/>
          <c:x val="0.7561443157676272"/>
          <c:y val="0.10572683094451917"/>
          <c:w val="0.23671596656181021"/>
          <c:h val="0.743258335454484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ahnschrift" panose="020B0502040204020203" pitchFamily="34" charset="0"/>
              <a:ea typeface="+mn-ea"/>
              <a:cs typeface="+mn-cs"/>
            </a:defRPr>
          </a:pPr>
          <a:endParaRPr lang="de-DE"/>
        </a:p>
      </c:txPr>
    </c:legend>
    <c:plotVisOnly val="1"/>
    <c:dispBlanksAs val="gap"/>
    <c:showDLblsOverMax val="0"/>
  </c:chart>
  <c:spPr>
    <a:noFill/>
    <a:ln>
      <a:noFill/>
    </a:ln>
    <a:effectLst/>
  </c:spPr>
  <c:txPr>
    <a:bodyPr/>
    <a:lstStyle/>
    <a:p>
      <a:pPr>
        <a:defRPr sz="1200">
          <a:latin typeface="Bahnschrift" panose="020B0502040204020203" pitchFamily="34" charset="0"/>
        </a:defRPr>
      </a:pPr>
      <a:endParaRPr lang="de-DE"/>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18F271-4799-4D7B-8BA4-96391919333C}" type="doc">
      <dgm:prSet loTypeId="urn:microsoft.com/office/officeart/2005/8/layout/hProcess10" loCatId="process" qsTypeId="urn:microsoft.com/office/officeart/2005/8/quickstyle/simple1" qsCatId="simple" csTypeId="urn:microsoft.com/office/officeart/2005/8/colors/colorful1" csCatId="colorful" phldr="1"/>
      <dgm:spPr/>
      <dgm:t>
        <a:bodyPr/>
        <a:lstStyle/>
        <a:p>
          <a:endParaRPr lang="de-AT"/>
        </a:p>
      </dgm:t>
    </dgm:pt>
    <dgm:pt modelId="{E999C120-03FE-43F5-9F23-A288AD9FB714}">
      <dgm:prSet phldrT="[Text]" custT="1"/>
      <dgm:spPr/>
      <dgm:t>
        <a:bodyPr/>
        <a:lstStyle/>
        <a:p>
          <a:r>
            <a:rPr lang="de-AT" sz="1800"/>
            <a:t>2018: Teaching</a:t>
          </a:r>
        </a:p>
      </dgm:t>
    </dgm:pt>
    <dgm:pt modelId="{9486A21F-AF98-4F2C-8029-7230E3B517D0}" type="parTrans" cxnId="{CCE8A5DE-BBE5-4BE9-A986-C629B2E45622}">
      <dgm:prSet/>
      <dgm:spPr/>
      <dgm:t>
        <a:bodyPr/>
        <a:lstStyle/>
        <a:p>
          <a:endParaRPr lang="de-AT" sz="2000"/>
        </a:p>
      </dgm:t>
    </dgm:pt>
    <dgm:pt modelId="{9FA5508F-8417-44EB-A8F9-15559952CB07}" type="sibTrans" cxnId="{CCE8A5DE-BBE5-4BE9-A986-C629B2E45622}">
      <dgm:prSet custT="1"/>
      <dgm:spPr/>
      <dgm:t>
        <a:bodyPr/>
        <a:lstStyle/>
        <a:p>
          <a:endParaRPr lang="de-AT" sz="1600"/>
        </a:p>
      </dgm:t>
    </dgm:pt>
    <dgm:pt modelId="{4C0415BD-9D73-4C49-A46A-7DB12C5B0A35}">
      <dgm:prSet phldrT="[Text]" custT="1"/>
      <dgm:spPr/>
      <dgm:t>
        <a:bodyPr/>
        <a:lstStyle/>
        <a:p>
          <a:r>
            <a:rPr lang="de-AT" sz="1400"/>
            <a:t>„PVWindkraft“-Excel as Simple Teaching tool for flexible integration of RES into district storages (TABS, batteries, Evs)</a:t>
          </a:r>
        </a:p>
      </dgm:t>
    </dgm:pt>
    <dgm:pt modelId="{F8E3461D-04A6-472B-ACC0-47D4EFA7028B}" type="parTrans" cxnId="{60CCFC68-3211-4388-A34F-772F8FFDA567}">
      <dgm:prSet/>
      <dgm:spPr/>
      <dgm:t>
        <a:bodyPr/>
        <a:lstStyle/>
        <a:p>
          <a:endParaRPr lang="de-AT" sz="2000"/>
        </a:p>
      </dgm:t>
    </dgm:pt>
    <dgm:pt modelId="{AC4BD405-3910-4435-8375-442C7E36009C}" type="sibTrans" cxnId="{60CCFC68-3211-4388-A34F-772F8FFDA567}">
      <dgm:prSet/>
      <dgm:spPr/>
      <dgm:t>
        <a:bodyPr/>
        <a:lstStyle/>
        <a:p>
          <a:endParaRPr lang="de-AT" sz="2000"/>
        </a:p>
      </dgm:t>
    </dgm:pt>
    <dgm:pt modelId="{0DF4F208-161E-444C-8EE5-F0F8688B3821}">
      <dgm:prSet phldrT="[Text]" custT="1"/>
      <dgm:spPr/>
      <dgm:t>
        <a:bodyPr/>
        <a:lstStyle/>
        <a:p>
          <a:r>
            <a:rPr lang="de-AT" sz="1800"/>
            <a:t>2019: Exploratory Research</a:t>
          </a:r>
        </a:p>
      </dgm:t>
    </dgm:pt>
    <dgm:pt modelId="{6C6E14F7-3B06-42A1-8E9D-85663B8733FC}" type="parTrans" cxnId="{465E3D13-40A1-41AE-8A9F-DB60AE7F518D}">
      <dgm:prSet/>
      <dgm:spPr/>
      <dgm:t>
        <a:bodyPr/>
        <a:lstStyle/>
        <a:p>
          <a:endParaRPr lang="de-AT" sz="2000"/>
        </a:p>
      </dgm:t>
    </dgm:pt>
    <dgm:pt modelId="{CC52B973-B9C6-480E-8D5F-C77835EDB22F}" type="sibTrans" cxnId="{465E3D13-40A1-41AE-8A9F-DB60AE7F518D}">
      <dgm:prSet custT="1"/>
      <dgm:spPr/>
      <dgm:t>
        <a:bodyPr/>
        <a:lstStyle/>
        <a:p>
          <a:endParaRPr lang="de-AT" sz="1600"/>
        </a:p>
      </dgm:t>
    </dgm:pt>
    <dgm:pt modelId="{A9977D64-16CA-4942-93F3-22EC44B89E24}">
      <dgm:prSet phldrT="[Text]" custT="1"/>
      <dgm:spPr/>
      <dgm:t>
        <a:bodyPr/>
        <a:lstStyle/>
        <a:p>
          <a:r>
            <a:rPr lang="de-AT" sz="1400"/>
            <a:t>Scenario assessment of 6 Viennese demonstration sites</a:t>
          </a:r>
        </a:p>
      </dgm:t>
    </dgm:pt>
    <dgm:pt modelId="{694C372D-989A-441D-8E3B-F4B3E52F3462}" type="parTrans" cxnId="{F63B9286-BB59-4823-954A-114EF340B316}">
      <dgm:prSet/>
      <dgm:spPr/>
      <dgm:t>
        <a:bodyPr/>
        <a:lstStyle/>
        <a:p>
          <a:endParaRPr lang="de-AT" sz="2000"/>
        </a:p>
      </dgm:t>
    </dgm:pt>
    <dgm:pt modelId="{9713514C-BEE6-49B4-8F1F-C54320B88FCB}" type="sibTrans" cxnId="{F63B9286-BB59-4823-954A-114EF340B316}">
      <dgm:prSet/>
      <dgm:spPr/>
      <dgm:t>
        <a:bodyPr/>
        <a:lstStyle/>
        <a:p>
          <a:endParaRPr lang="de-AT" sz="2000"/>
        </a:p>
      </dgm:t>
    </dgm:pt>
    <dgm:pt modelId="{12982794-134D-4BD1-8E51-00B3118F1814}">
      <dgm:prSet phldrT="[Text]" custT="1"/>
      <dgm:spPr/>
      <dgm:t>
        <a:bodyPr/>
        <a:lstStyle/>
        <a:p>
          <a:r>
            <a:rPr lang="de-AT" sz="1800"/>
            <a:t>2019-24: continued development</a:t>
          </a:r>
        </a:p>
      </dgm:t>
    </dgm:pt>
    <dgm:pt modelId="{9CB8CFF5-9331-4C14-80D9-17BC58A8BC4F}" type="parTrans" cxnId="{A9D8A1F9-238C-4C3E-B58A-49170831022B}">
      <dgm:prSet/>
      <dgm:spPr/>
      <dgm:t>
        <a:bodyPr/>
        <a:lstStyle/>
        <a:p>
          <a:endParaRPr lang="de-AT" sz="2000"/>
        </a:p>
      </dgm:t>
    </dgm:pt>
    <dgm:pt modelId="{E53F053F-DB17-49B5-BD74-7A0D559CECD8}" type="sibTrans" cxnId="{A9D8A1F9-238C-4C3E-B58A-49170831022B}">
      <dgm:prSet custT="1"/>
      <dgm:spPr/>
      <dgm:t>
        <a:bodyPr/>
        <a:lstStyle/>
        <a:p>
          <a:endParaRPr lang="de-AT" sz="1600"/>
        </a:p>
      </dgm:t>
    </dgm:pt>
    <dgm:pt modelId="{DB68E8F6-8226-456A-A7E4-C972F6CCC816}">
      <dgm:prSet phldrT="[Text]" custT="1"/>
      <dgm:spPr/>
      <dgm:t>
        <a:bodyPr/>
        <a:lstStyle/>
        <a:p>
          <a:r>
            <a:rPr lang="de-AT" sz="1800"/>
            <a:t>2024</a:t>
          </a:r>
        </a:p>
      </dgm:t>
    </dgm:pt>
    <dgm:pt modelId="{13A7460E-87D8-478F-A73B-DBB5B1A506BA}" type="parTrans" cxnId="{86CC4F9E-5B86-4EA0-81D7-9E8DF99B0283}">
      <dgm:prSet/>
      <dgm:spPr/>
      <dgm:t>
        <a:bodyPr/>
        <a:lstStyle/>
        <a:p>
          <a:endParaRPr lang="de-AT" sz="2000"/>
        </a:p>
      </dgm:t>
    </dgm:pt>
    <dgm:pt modelId="{74ED4450-AF1E-4FB9-AF42-CE9589E10483}" type="sibTrans" cxnId="{86CC4F9E-5B86-4EA0-81D7-9E8DF99B0283}">
      <dgm:prSet/>
      <dgm:spPr/>
      <dgm:t>
        <a:bodyPr/>
        <a:lstStyle/>
        <a:p>
          <a:endParaRPr lang="de-AT" sz="2000"/>
        </a:p>
      </dgm:t>
    </dgm:pt>
    <dgm:pt modelId="{EDF10BAA-A11C-4554-8CB5-8632BF0A8082}">
      <dgm:prSet phldrT="[Text]" custT="1"/>
      <dgm:spPr/>
      <dgm:t>
        <a:bodyPr/>
        <a:lstStyle/>
        <a:p>
          <a:r>
            <a:rPr lang="de-AT" sz="1400"/>
            <a:t>klima:aktiv Deklarationstool „Klimaneutrale Plusenergiequartiere“</a:t>
          </a:r>
        </a:p>
      </dgm:t>
    </dgm:pt>
    <dgm:pt modelId="{83CAB1DD-C754-4CDC-9F67-DC0347BBB8C7}" type="parTrans" cxnId="{BD072E79-BC6A-4F24-8EAA-4B4C9072C8CC}">
      <dgm:prSet/>
      <dgm:spPr/>
      <dgm:t>
        <a:bodyPr/>
        <a:lstStyle/>
        <a:p>
          <a:endParaRPr lang="de-AT" sz="2000"/>
        </a:p>
      </dgm:t>
    </dgm:pt>
    <dgm:pt modelId="{F083264A-3F39-459D-8D6B-E8753994AE82}" type="sibTrans" cxnId="{BD072E79-BC6A-4F24-8EAA-4B4C9072C8CC}">
      <dgm:prSet/>
      <dgm:spPr/>
      <dgm:t>
        <a:bodyPr/>
        <a:lstStyle/>
        <a:p>
          <a:endParaRPr lang="de-AT" sz="2000"/>
        </a:p>
      </dgm:t>
    </dgm:pt>
    <dgm:pt modelId="{7C060A29-CF04-4669-867A-1FE82A2EE4AB}">
      <dgm:prSet phldrT="[Text]" custT="1"/>
      <dgm:spPr/>
      <dgm:t>
        <a:bodyPr/>
        <a:lstStyle/>
        <a:p>
          <a:r>
            <a:rPr lang="de-AT" sz="1400"/>
            <a:t>Definition of PED system boundary conditions</a:t>
          </a:r>
        </a:p>
      </dgm:t>
    </dgm:pt>
    <dgm:pt modelId="{FEB2DF60-48D1-4C5A-B46E-18F8C9E3710D}" type="parTrans" cxnId="{A6F04B37-E6C0-4682-8FB3-EE8F85829A0E}">
      <dgm:prSet/>
      <dgm:spPr/>
      <dgm:t>
        <a:bodyPr/>
        <a:lstStyle/>
        <a:p>
          <a:endParaRPr lang="de-AT" sz="2000"/>
        </a:p>
      </dgm:t>
    </dgm:pt>
    <dgm:pt modelId="{4695306F-8FB2-4832-B0A6-7CDA7690BDF4}" type="sibTrans" cxnId="{A6F04B37-E6C0-4682-8FB3-EE8F85829A0E}">
      <dgm:prSet/>
      <dgm:spPr/>
      <dgm:t>
        <a:bodyPr/>
        <a:lstStyle/>
        <a:p>
          <a:endParaRPr lang="de-AT" sz="2000"/>
        </a:p>
      </dgm:t>
    </dgm:pt>
    <dgm:pt modelId="{DC677077-FA20-4AA1-8FBF-8C03A78FA18A}">
      <dgm:prSet phldrT="[Text]" custT="1"/>
      <dgm:spPr/>
      <dgm:t>
        <a:bodyPr/>
        <a:lstStyle/>
        <a:p>
          <a:r>
            <a:rPr lang="de-AT" sz="1400"/>
            <a:t>Mobility energy model</a:t>
          </a:r>
        </a:p>
      </dgm:t>
    </dgm:pt>
    <dgm:pt modelId="{9EE6A27E-D77F-4A58-A784-47893DB4DE2A}" type="parTrans" cxnId="{D67729C7-66B2-4F24-9F39-AF1A81BC38AA}">
      <dgm:prSet/>
      <dgm:spPr/>
      <dgm:t>
        <a:bodyPr/>
        <a:lstStyle/>
        <a:p>
          <a:endParaRPr lang="de-AT" sz="2000"/>
        </a:p>
      </dgm:t>
    </dgm:pt>
    <dgm:pt modelId="{E1FD797A-06F9-4F07-B507-33E53076613C}" type="sibTrans" cxnId="{D67729C7-66B2-4F24-9F39-AF1A81BC38AA}">
      <dgm:prSet/>
      <dgm:spPr/>
      <dgm:t>
        <a:bodyPr/>
        <a:lstStyle/>
        <a:p>
          <a:endParaRPr lang="de-AT" sz="2000"/>
        </a:p>
      </dgm:t>
    </dgm:pt>
    <dgm:pt modelId="{9541C6B2-515B-484C-8999-90EF58635AD4}">
      <dgm:prSet phldrT="[Text]" custT="1"/>
      <dgm:spPr/>
      <dgm:t>
        <a:bodyPr/>
        <a:lstStyle/>
        <a:p>
          <a:r>
            <a:rPr lang="de-AT" sz="1400"/>
            <a:t>Scenario batch analysis</a:t>
          </a:r>
        </a:p>
      </dgm:t>
    </dgm:pt>
    <dgm:pt modelId="{48F39543-CC0C-4882-9060-D556AE55B883}" type="parTrans" cxnId="{40B464B9-3044-43DD-BC4F-C6982C7692B0}">
      <dgm:prSet/>
      <dgm:spPr/>
      <dgm:t>
        <a:bodyPr/>
        <a:lstStyle/>
        <a:p>
          <a:endParaRPr lang="de-AT" sz="2000"/>
        </a:p>
      </dgm:t>
    </dgm:pt>
    <dgm:pt modelId="{DC97CF88-9FC9-41C3-BDA0-CBA9BE086152}" type="sibTrans" cxnId="{40B464B9-3044-43DD-BC4F-C6982C7692B0}">
      <dgm:prSet/>
      <dgm:spPr/>
      <dgm:t>
        <a:bodyPr/>
        <a:lstStyle/>
        <a:p>
          <a:endParaRPr lang="de-AT" sz="2000"/>
        </a:p>
      </dgm:t>
    </dgm:pt>
    <dgm:pt modelId="{F083DF78-3B42-415E-9194-CF0DC3CDE2F2}" type="pres">
      <dgm:prSet presAssocID="{B718F271-4799-4D7B-8BA4-96391919333C}" presName="Name0" presStyleCnt="0">
        <dgm:presLayoutVars>
          <dgm:dir/>
          <dgm:resizeHandles val="exact"/>
        </dgm:presLayoutVars>
      </dgm:prSet>
      <dgm:spPr/>
    </dgm:pt>
    <dgm:pt modelId="{09513B4B-D198-448F-9F8A-C826C4138402}" type="pres">
      <dgm:prSet presAssocID="{E999C120-03FE-43F5-9F23-A288AD9FB714}" presName="composite" presStyleCnt="0"/>
      <dgm:spPr/>
    </dgm:pt>
    <dgm:pt modelId="{645E4351-B4F6-45AC-8BE5-2FE1F35FD873}" type="pres">
      <dgm:prSet presAssocID="{E999C120-03FE-43F5-9F23-A288AD9FB714}" presName="imagSh" presStyleLbl="bgImgPlace1" presStyleIdx="0" presStyleCnt="4"/>
      <dgm:spPr>
        <a:blipFill rotWithShape="1">
          <a:blip xmlns:r="http://schemas.openxmlformats.org/officeDocument/2006/relationships" r:embed="rId1">
            <a:extLst>
              <a:ext uri="{28A0092B-C50C-407E-A947-70E740481C1C}">
                <a14:useLocalDpi xmlns:a14="http://schemas.microsoft.com/office/drawing/2010/main"/>
              </a:ext>
            </a:extLst>
          </a:blip>
          <a:srcRect/>
          <a:stretch>
            <a:fillRect/>
          </a:stretch>
        </a:blipFill>
      </dgm:spPr>
    </dgm:pt>
    <dgm:pt modelId="{9E3E65D5-AEFC-4186-B75F-FDA513E35881}" type="pres">
      <dgm:prSet presAssocID="{E999C120-03FE-43F5-9F23-A288AD9FB714}" presName="txNode" presStyleLbl="node1" presStyleIdx="0" presStyleCnt="4">
        <dgm:presLayoutVars>
          <dgm:bulletEnabled val="1"/>
        </dgm:presLayoutVars>
      </dgm:prSet>
      <dgm:spPr/>
    </dgm:pt>
    <dgm:pt modelId="{FCC019F9-C544-4A8C-A185-FF511388A587}" type="pres">
      <dgm:prSet presAssocID="{9FA5508F-8417-44EB-A8F9-15559952CB07}" presName="sibTrans" presStyleLbl="sibTrans2D1" presStyleIdx="0" presStyleCnt="3"/>
      <dgm:spPr/>
    </dgm:pt>
    <dgm:pt modelId="{8B0515CE-B42F-4CF6-AD66-8704F34B98AF}" type="pres">
      <dgm:prSet presAssocID="{9FA5508F-8417-44EB-A8F9-15559952CB07}" presName="connTx" presStyleLbl="sibTrans2D1" presStyleIdx="0" presStyleCnt="3"/>
      <dgm:spPr/>
    </dgm:pt>
    <dgm:pt modelId="{4FD9DD7D-4000-4BD5-A03E-2A73C0146CE9}" type="pres">
      <dgm:prSet presAssocID="{0DF4F208-161E-444C-8EE5-F0F8688B3821}" presName="composite" presStyleCnt="0"/>
      <dgm:spPr/>
    </dgm:pt>
    <dgm:pt modelId="{3514CD4B-9DCF-4BCF-8C1E-A8C9F79003CB}" type="pres">
      <dgm:prSet presAssocID="{0DF4F208-161E-444C-8EE5-F0F8688B3821}" presName="imagSh" presStyleLbl="bgImgPlace1" presStyleIdx="1" presStyleCnt="4"/>
      <dgm:spPr>
        <a:blipFill rotWithShape="1">
          <a:blip xmlns:r="http://schemas.openxmlformats.org/officeDocument/2006/relationships" r:embed="rId2">
            <a:extLst>
              <a:ext uri="{28A0092B-C50C-407E-A947-70E740481C1C}">
                <a14:useLocalDpi xmlns:a14="http://schemas.microsoft.com/office/drawing/2010/main"/>
              </a:ext>
            </a:extLst>
          </a:blip>
          <a:srcRect/>
          <a:stretch>
            <a:fillRect/>
          </a:stretch>
        </a:blipFill>
      </dgm:spPr>
    </dgm:pt>
    <dgm:pt modelId="{209A4291-BB69-4054-9CC4-313A1FA37402}" type="pres">
      <dgm:prSet presAssocID="{0DF4F208-161E-444C-8EE5-F0F8688B3821}" presName="txNode" presStyleLbl="node1" presStyleIdx="1" presStyleCnt="4">
        <dgm:presLayoutVars>
          <dgm:bulletEnabled val="1"/>
        </dgm:presLayoutVars>
      </dgm:prSet>
      <dgm:spPr/>
    </dgm:pt>
    <dgm:pt modelId="{41195C04-5742-4A39-9519-61C2A1BA33A8}" type="pres">
      <dgm:prSet presAssocID="{CC52B973-B9C6-480E-8D5F-C77835EDB22F}" presName="sibTrans" presStyleLbl="sibTrans2D1" presStyleIdx="1" presStyleCnt="3"/>
      <dgm:spPr/>
    </dgm:pt>
    <dgm:pt modelId="{723421EC-57C3-4B6D-9E42-EF2007C72E3B}" type="pres">
      <dgm:prSet presAssocID="{CC52B973-B9C6-480E-8D5F-C77835EDB22F}" presName="connTx" presStyleLbl="sibTrans2D1" presStyleIdx="1" presStyleCnt="3"/>
      <dgm:spPr/>
    </dgm:pt>
    <dgm:pt modelId="{3E46B3F6-B362-4529-A5B1-C6E7238A77DF}" type="pres">
      <dgm:prSet presAssocID="{12982794-134D-4BD1-8E51-00B3118F1814}" presName="composite" presStyleCnt="0"/>
      <dgm:spPr/>
    </dgm:pt>
    <dgm:pt modelId="{323DADB1-886A-4772-A12F-7B0D3F5648E9}" type="pres">
      <dgm:prSet presAssocID="{12982794-134D-4BD1-8E51-00B3118F1814}" presName="imagSh" presStyleLbl="bgImgPlace1" presStyleIdx="2" presStyleCnt="4"/>
      <dgm:spPr>
        <a:blipFill rotWithShape="1">
          <a:blip xmlns:r="http://schemas.openxmlformats.org/officeDocument/2006/relationships" r:embed="rId3">
            <a:extLst>
              <a:ext uri="{28A0092B-C50C-407E-A947-70E740481C1C}">
                <a14:useLocalDpi xmlns:a14="http://schemas.microsoft.com/office/drawing/2010/main"/>
              </a:ext>
            </a:extLst>
          </a:blip>
          <a:srcRect/>
          <a:stretch>
            <a:fillRect/>
          </a:stretch>
        </a:blipFill>
      </dgm:spPr>
    </dgm:pt>
    <dgm:pt modelId="{FB1C9FC2-216B-4564-8B6B-C1B4FECBE4FD}" type="pres">
      <dgm:prSet presAssocID="{12982794-134D-4BD1-8E51-00B3118F1814}" presName="txNode" presStyleLbl="node1" presStyleIdx="2" presStyleCnt="4">
        <dgm:presLayoutVars>
          <dgm:bulletEnabled val="1"/>
        </dgm:presLayoutVars>
      </dgm:prSet>
      <dgm:spPr/>
    </dgm:pt>
    <dgm:pt modelId="{67E5DE69-1FA4-46CF-A142-87B6B5CAE9AC}" type="pres">
      <dgm:prSet presAssocID="{E53F053F-DB17-49B5-BD74-7A0D559CECD8}" presName="sibTrans" presStyleLbl="sibTrans2D1" presStyleIdx="2" presStyleCnt="3"/>
      <dgm:spPr/>
    </dgm:pt>
    <dgm:pt modelId="{37E689BE-5A18-4244-8CCD-A6C38916BFB2}" type="pres">
      <dgm:prSet presAssocID="{E53F053F-DB17-49B5-BD74-7A0D559CECD8}" presName="connTx" presStyleLbl="sibTrans2D1" presStyleIdx="2" presStyleCnt="3"/>
      <dgm:spPr/>
    </dgm:pt>
    <dgm:pt modelId="{8385484D-2137-4939-ABAE-740916953C4E}" type="pres">
      <dgm:prSet presAssocID="{DB68E8F6-8226-456A-A7E4-C972F6CCC816}" presName="composite" presStyleCnt="0"/>
      <dgm:spPr/>
    </dgm:pt>
    <dgm:pt modelId="{6A1064AE-09E6-4915-A438-176EBB8204D9}" type="pres">
      <dgm:prSet presAssocID="{DB68E8F6-8226-456A-A7E4-C972F6CCC816}" presName="imagSh" presStyleLbl="bgImgPlace1" presStyleIdx="3" presStyleCnt="4"/>
      <dgm:spPr>
        <a:blipFill rotWithShape="1">
          <a:blip xmlns:r="http://schemas.openxmlformats.org/officeDocument/2006/relationships" r:embed="rId4">
            <a:extLst>
              <a:ext uri="{28A0092B-C50C-407E-A947-70E740481C1C}">
                <a14:useLocalDpi xmlns:a14="http://schemas.microsoft.com/office/drawing/2010/main"/>
              </a:ext>
            </a:extLst>
          </a:blip>
          <a:srcRect/>
          <a:stretch>
            <a:fillRect/>
          </a:stretch>
        </a:blipFill>
      </dgm:spPr>
    </dgm:pt>
    <dgm:pt modelId="{ACF42C8A-8820-42F7-A3F1-CB4252FA0C58}" type="pres">
      <dgm:prSet presAssocID="{DB68E8F6-8226-456A-A7E4-C972F6CCC816}" presName="txNode" presStyleLbl="node1" presStyleIdx="3" presStyleCnt="4">
        <dgm:presLayoutVars>
          <dgm:bulletEnabled val="1"/>
        </dgm:presLayoutVars>
      </dgm:prSet>
      <dgm:spPr/>
    </dgm:pt>
  </dgm:ptLst>
  <dgm:cxnLst>
    <dgm:cxn modelId="{A7877301-E6FF-4E2E-982A-044E6498FFE2}" type="presOf" srcId="{DC677077-FA20-4AA1-8FBF-8C03A78FA18A}" destId="{FB1C9FC2-216B-4564-8B6B-C1B4FECBE4FD}" srcOrd="0" destOrd="1" presId="urn:microsoft.com/office/officeart/2005/8/layout/hProcess10"/>
    <dgm:cxn modelId="{15F21208-8F22-479B-B128-CAB8ADD01DFE}" type="presOf" srcId="{9541C6B2-515B-484C-8999-90EF58635AD4}" destId="{FB1C9FC2-216B-4564-8B6B-C1B4FECBE4FD}" srcOrd="0" destOrd="2" presId="urn:microsoft.com/office/officeart/2005/8/layout/hProcess10"/>
    <dgm:cxn modelId="{465E3D13-40A1-41AE-8A9F-DB60AE7F518D}" srcId="{B718F271-4799-4D7B-8BA4-96391919333C}" destId="{0DF4F208-161E-444C-8EE5-F0F8688B3821}" srcOrd="1" destOrd="0" parTransId="{6C6E14F7-3B06-42A1-8E9D-85663B8733FC}" sibTransId="{CC52B973-B9C6-480E-8D5F-C77835EDB22F}"/>
    <dgm:cxn modelId="{39D1EF19-FA84-4363-AD4E-6DF87574CBB5}" type="presOf" srcId="{E53F053F-DB17-49B5-BD74-7A0D559CECD8}" destId="{67E5DE69-1FA4-46CF-A142-87B6B5CAE9AC}" srcOrd="0" destOrd="0" presId="urn:microsoft.com/office/officeart/2005/8/layout/hProcess10"/>
    <dgm:cxn modelId="{E4BEDD29-26D6-46E9-9677-9529CFEF69A2}" type="presOf" srcId="{0DF4F208-161E-444C-8EE5-F0F8688B3821}" destId="{209A4291-BB69-4054-9CC4-313A1FA37402}" srcOrd="0" destOrd="0" presId="urn:microsoft.com/office/officeart/2005/8/layout/hProcess10"/>
    <dgm:cxn modelId="{A6F04B37-E6C0-4682-8FB3-EE8F85829A0E}" srcId="{0DF4F208-161E-444C-8EE5-F0F8688B3821}" destId="{7C060A29-CF04-4669-867A-1FE82A2EE4AB}" srcOrd="1" destOrd="0" parTransId="{FEB2DF60-48D1-4C5A-B46E-18F8C9E3710D}" sibTransId="{4695306F-8FB2-4832-B0A6-7CDA7690BDF4}"/>
    <dgm:cxn modelId="{3D2D9440-B097-498A-BEBE-304D46BC45BD}" type="presOf" srcId="{7C060A29-CF04-4669-867A-1FE82A2EE4AB}" destId="{209A4291-BB69-4054-9CC4-313A1FA37402}" srcOrd="0" destOrd="2" presId="urn:microsoft.com/office/officeart/2005/8/layout/hProcess10"/>
    <dgm:cxn modelId="{C83BB141-9A77-49F0-B105-EF1C7D9B2084}" type="presOf" srcId="{9FA5508F-8417-44EB-A8F9-15559952CB07}" destId="{FCC019F9-C544-4A8C-A185-FF511388A587}" srcOrd="0" destOrd="0" presId="urn:microsoft.com/office/officeart/2005/8/layout/hProcess10"/>
    <dgm:cxn modelId="{11DA9A44-CD37-49A1-800A-3FC1B1E54AB7}" type="presOf" srcId="{9FA5508F-8417-44EB-A8F9-15559952CB07}" destId="{8B0515CE-B42F-4CF6-AD66-8704F34B98AF}" srcOrd="1" destOrd="0" presId="urn:microsoft.com/office/officeart/2005/8/layout/hProcess10"/>
    <dgm:cxn modelId="{92AEB867-41EC-4537-AD9E-D3AA6BEE6C2F}" type="presOf" srcId="{12982794-134D-4BD1-8E51-00B3118F1814}" destId="{FB1C9FC2-216B-4564-8B6B-C1B4FECBE4FD}" srcOrd="0" destOrd="0" presId="urn:microsoft.com/office/officeart/2005/8/layout/hProcess10"/>
    <dgm:cxn modelId="{60CCFC68-3211-4388-A34F-772F8FFDA567}" srcId="{E999C120-03FE-43F5-9F23-A288AD9FB714}" destId="{4C0415BD-9D73-4C49-A46A-7DB12C5B0A35}" srcOrd="0" destOrd="0" parTransId="{F8E3461D-04A6-472B-ACC0-47D4EFA7028B}" sibTransId="{AC4BD405-3910-4435-8375-442C7E36009C}"/>
    <dgm:cxn modelId="{C705334D-39EC-4425-A2DC-16C109F147E5}" type="presOf" srcId="{B718F271-4799-4D7B-8BA4-96391919333C}" destId="{F083DF78-3B42-415E-9194-CF0DC3CDE2F2}" srcOrd="0" destOrd="0" presId="urn:microsoft.com/office/officeart/2005/8/layout/hProcess10"/>
    <dgm:cxn modelId="{08F88274-8549-4477-AF03-CB95CB220781}" type="presOf" srcId="{DB68E8F6-8226-456A-A7E4-C972F6CCC816}" destId="{ACF42C8A-8820-42F7-A3F1-CB4252FA0C58}" srcOrd="0" destOrd="0" presId="urn:microsoft.com/office/officeart/2005/8/layout/hProcess10"/>
    <dgm:cxn modelId="{BD072E79-BC6A-4F24-8EAA-4B4C9072C8CC}" srcId="{DB68E8F6-8226-456A-A7E4-C972F6CCC816}" destId="{EDF10BAA-A11C-4554-8CB5-8632BF0A8082}" srcOrd="0" destOrd="0" parTransId="{83CAB1DD-C754-4CDC-9F67-DC0347BBB8C7}" sibTransId="{F083264A-3F39-459D-8D6B-E8753994AE82}"/>
    <dgm:cxn modelId="{140EB37C-48CD-45BD-8714-7D1733B8AE30}" type="presOf" srcId="{E999C120-03FE-43F5-9F23-A288AD9FB714}" destId="{9E3E65D5-AEFC-4186-B75F-FDA513E35881}" srcOrd="0" destOrd="0" presId="urn:microsoft.com/office/officeart/2005/8/layout/hProcess10"/>
    <dgm:cxn modelId="{F63B9286-BB59-4823-954A-114EF340B316}" srcId="{0DF4F208-161E-444C-8EE5-F0F8688B3821}" destId="{A9977D64-16CA-4942-93F3-22EC44B89E24}" srcOrd="0" destOrd="0" parTransId="{694C372D-989A-441D-8E3B-F4B3E52F3462}" sibTransId="{9713514C-BEE6-49B4-8F1F-C54320B88FCB}"/>
    <dgm:cxn modelId="{86CC4F9E-5B86-4EA0-81D7-9E8DF99B0283}" srcId="{B718F271-4799-4D7B-8BA4-96391919333C}" destId="{DB68E8F6-8226-456A-A7E4-C972F6CCC816}" srcOrd="3" destOrd="0" parTransId="{13A7460E-87D8-478F-A73B-DBB5B1A506BA}" sibTransId="{74ED4450-AF1E-4FB9-AF42-CE9589E10483}"/>
    <dgm:cxn modelId="{5D988CA8-5A8D-43CE-B17F-0E298419E5F7}" type="presOf" srcId="{4C0415BD-9D73-4C49-A46A-7DB12C5B0A35}" destId="{9E3E65D5-AEFC-4186-B75F-FDA513E35881}" srcOrd="0" destOrd="1" presId="urn:microsoft.com/office/officeart/2005/8/layout/hProcess10"/>
    <dgm:cxn modelId="{40B464B9-3044-43DD-BC4F-C6982C7692B0}" srcId="{12982794-134D-4BD1-8E51-00B3118F1814}" destId="{9541C6B2-515B-484C-8999-90EF58635AD4}" srcOrd="1" destOrd="0" parTransId="{48F39543-CC0C-4882-9060-D556AE55B883}" sibTransId="{DC97CF88-9FC9-41C3-BDA0-CBA9BE086152}"/>
    <dgm:cxn modelId="{D67729C7-66B2-4F24-9F39-AF1A81BC38AA}" srcId="{12982794-134D-4BD1-8E51-00B3118F1814}" destId="{DC677077-FA20-4AA1-8FBF-8C03A78FA18A}" srcOrd="0" destOrd="0" parTransId="{9EE6A27E-D77F-4A58-A784-47893DB4DE2A}" sibTransId="{E1FD797A-06F9-4F07-B507-33E53076613C}"/>
    <dgm:cxn modelId="{3CFD8CCD-594A-4020-A12A-340021D5A109}" type="presOf" srcId="{CC52B973-B9C6-480E-8D5F-C77835EDB22F}" destId="{41195C04-5742-4A39-9519-61C2A1BA33A8}" srcOrd="0" destOrd="0" presId="urn:microsoft.com/office/officeart/2005/8/layout/hProcess10"/>
    <dgm:cxn modelId="{3E53E1D7-5CDA-4459-8CD6-9DFA8DA14F9C}" type="presOf" srcId="{CC52B973-B9C6-480E-8D5F-C77835EDB22F}" destId="{723421EC-57C3-4B6D-9E42-EF2007C72E3B}" srcOrd="1" destOrd="0" presId="urn:microsoft.com/office/officeart/2005/8/layout/hProcess10"/>
    <dgm:cxn modelId="{CCE8A5DE-BBE5-4BE9-A986-C629B2E45622}" srcId="{B718F271-4799-4D7B-8BA4-96391919333C}" destId="{E999C120-03FE-43F5-9F23-A288AD9FB714}" srcOrd="0" destOrd="0" parTransId="{9486A21F-AF98-4F2C-8029-7230E3B517D0}" sibTransId="{9FA5508F-8417-44EB-A8F9-15559952CB07}"/>
    <dgm:cxn modelId="{54C5A1E4-3C83-48DF-98FA-E1463FA52706}" type="presOf" srcId="{E53F053F-DB17-49B5-BD74-7A0D559CECD8}" destId="{37E689BE-5A18-4244-8CCD-A6C38916BFB2}" srcOrd="1" destOrd="0" presId="urn:microsoft.com/office/officeart/2005/8/layout/hProcess10"/>
    <dgm:cxn modelId="{2ECEA9E6-1ECF-4A5F-8A16-41C2DC6CC75B}" type="presOf" srcId="{A9977D64-16CA-4942-93F3-22EC44B89E24}" destId="{209A4291-BB69-4054-9CC4-313A1FA37402}" srcOrd="0" destOrd="1" presId="urn:microsoft.com/office/officeart/2005/8/layout/hProcess10"/>
    <dgm:cxn modelId="{A9D8A1F9-238C-4C3E-B58A-49170831022B}" srcId="{B718F271-4799-4D7B-8BA4-96391919333C}" destId="{12982794-134D-4BD1-8E51-00B3118F1814}" srcOrd="2" destOrd="0" parTransId="{9CB8CFF5-9331-4C14-80D9-17BC58A8BC4F}" sibTransId="{E53F053F-DB17-49B5-BD74-7A0D559CECD8}"/>
    <dgm:cxn modelId="{C86999FA-75F7-4572-BE2C-900BDD0F656A}" type="presOf" srcId="{EDF10BAA-A11C-4554-8CB5-8632BF0A8082}" destId="{ACF42C8A-8820-42F7-A3F1-CB4252FA0C58}" srcOrd="0" destOrd="1" presId="urn:microsoft.com/office/officeart/2005/8/layout/hProcess10"/>
    <dgm:cxn modelId="{2FCF2E7E-FCBA-40BA-9503-69F006CEE93E}" type="presParOf" srcId="{F083DF78-3B42-415E-9194-CF0DC3CDE2F2}" destId="{09513B4B-D198-448F-9F8A-C826C4138402}" srcOrd="0" destOrd="0" presId="urn:microsoft.com/office/officeart/2005/8/layout/hProcess10"/>
    <dgm:cxn modelId="{C46D4050-D30F-4772-A4EF-5D21C3065726}" type="presParOf" srcId="{09513B4B-D198-448F-9F8A-C826C4138402}" destId="{645E4351-B4F6-45AC-8BE5-2FE1F35FD873}" srcOrd="0" destOrd="0" presId="urn:microsoft.com/office/officeart/2005/8/layout/hProcess10"/>
    <dgm:cxn modelId="{29B6C94D-B439-41D4-9743-8ECC6B9AD6D9}" type="presParOf" srcId="{09513B4B-D198-448F-9F8A-C826C4138402}" destId="{9E3E65D5-AEFC-4186-B75F-FDA513E35881}" srcOrd="1" destOrd="0" presId="urn:microsoft.com/office/officeart/2005/8/layout/hProcess10"/>
    <dgm:cxn modelId="{8E9E0FBA-8AE2-4EB6-94D7-476AA96246A2}" type="presParOf" srcId="{F083DF78-3B42-415E-9194-CF0DC3CDE2F2}" destId="{FCC019F9-C544-4A8C-A185-FF511388A587}" srcOrd="1" destOrd="0" presId="urn:microsoft.com/office/officeart/2005/8/layout/hProcess10"/>
    <dgm:cxn modelId="{31FC8D1D-38E5-44C8-8123-429BD16E174E}" type="presParOf" srcId="{FCC019F9-C544-4A8C-A185-FF511388A587}" destId="{8B0515CE-B42F-4CF6-AD66-8704F34B98AF}" srcOrd="0" destOrd="0" presId="urn:microsoft.com/office/officeart/2005/8/layout/hProcess10"/>
    <dgm:cxn modelId="{E63DD266-6C3A-4859-ABC3-62D49D6F504B}" type="presParOf" srcId="{F083DF78-3B42-415E-9194-CF0DC3CDE2F2}" destId="{4FD9DD7D-4000-4BD5-A03E-2A73C0146CE9}" srcOrd="2" destOrd="0" presId="urn:microsoft.com/office/officeart/2005/8/layout/hProcess10"/>
    <dgm:cxn modelId="{CA1FF124-24DB-466B-B225-9F5540025F7D}" type="presParOf" srcId="{4FD9DD7D-4000-4BD5-A03E-2A73C0146CE9}" destId="{3514CD4B-9DCF-4BCF-8C1E-A8C9F79003CB}" srcOrd="0" destOrd="0" presId="urn:microsoft.com/office/officeart/2005/8/layout/hProcess10"/>
    <dgm:cxn modelId="{DF7260CE-A7FA-4E81-98C4-19FF660481FA}" type="presParOf" srcId="{4FD9DD7D-4000-4BD5-A03E-2A73C0146CE9}" destId="{209A4291-BB69-4054-9CC4-313A1FA37402}" srcOrd="1" destOrd="0" presId="urn:microsoft.com/office/officeart/2005/8/layout/hProcess10"/>
    <dgm:cxn modelId="{AE433AF2-7E14-46B9-B9B6-4A44C8BF17E7}" type="presParOf" srcId="{F083DF78-3B42-415E-9194-CF0DC3CDE2F2}" destId="{41195C04-5742-4A39-9519-61C2A1BA33A8}" srcOrd="3" destOrd="0" presId="urn:microsoft.com/office/officeart/2005/8/layout/hProcess10"/>
    <dgm:cxn modelId="{2EA8A44D-AC6D-45F2-8577-F71E8C7D1429}" type="presParOf" srcId="{41195C04-5742-4A39-9519-61C2A1BA33A8}" destId="{723421EC-57C3-4B6D-9E42-EF2007C72E3B}" srcOrd="0" destOrd="0" presId="urn:microsoft.com/office/officeart/2005/8/layout/hProcess10"/>
    <dgm:cxn modelId="{B8E0F26B-3327-487E-A5FC-7D49DE48EF45}" type="presParOf" srcId="{F083DF78-3B42-415E-9194-CF0DC3CDE2F2}" destId="{3E46B3F6-B362-4529-A5B1-C6E7238A77DF}" srcOrd="4" destOrd="0" presId="urn:microsoft.com/office/officeart/2005/8/layout/hProcess10"/>
    <dgm:cxn modelId="{0E30F2E4-C5C1-4F8D-9C2E-5897029B85A6}" type="presParOf" srcId="{3E46B3F6-B362-4529-A5B1-C6E7238A77DF}" destId="{323DADB1-886A-4772-A12F-7B0D3F5648E9}" srcOrd="0" destOrd="0" presId="urn:microsoft.com/office/officeart/2005/8/layout/hProcess10"/>
    <dgm:cxn modelId="{261C2665-EB56-49F5-99AC-704BE643E37A}" type="presParOf" srcId="{3E46B3F6-B362-4529-A5B1-C6E7238A77DF}" destId="{FB1C9FC2-216B-4564-8B6B-C1B4FECBE4FD}" srcOrd="1" destOrd="0" presId="urn:microsoft.com/office/officeart/2005/8/layout/hProcess10"/>
    <dgm:cxn modelId="{8DF0710F-26CE-43F5-9E40-AE25EECFED84}" type="presParOf" srcId="{F083DF78-3B42-415E-9194-CF0DC3CDE2F2}" destId="{67E5DE69-1FA4-46CF-A142-87B6B5CAE9AC}" srcOrd="5" destOrd="0" presId="urn:microsoft.com/office/officeart/2005/8/layout/hProcess10"/>
    <dgm:cxn modelId="{ED1D3936-5A37-4F56-BA99-38E391BDD9AC}" type="presParOf" srcId="{67E5DE69-1FA4-46CF-A142-87B6B5CAE9AC}" destId="{37E689BE-5A18-4244-8CCD-A6C38916BFB2}" srcOrd="0" destOrd="0" presId="urn:microsoft.com/office/officeart/2005/8/layout/hProcess10"/>
    <dgm:cxn modelId="{4F0FE84B-081C-46B9-AA0C-8ED3B4694073}" type="presParOf" srcId="{F083DF78-3B42-415E-9194-CF0DC3CDE2F2}" destId="{8385484D-2137-4939-ABAE-740916953C4E}" srcOrd="6" destOrd="0" presId="urn:microsoft.com/office/officeart/2005/8/layout/hProcess10"/>
    <dgm:cxn modelId="{C31D9ECF-3C9A-4E74-AC3F-D6A79EBDD38A}" type="presParOf" srcId="{8385484D-2137-4939-ABAE-740916953C4E}" destId="{6A1064AE-09E6-4915-A438-176EBB8204D9}" srcOrd="0" destOrd="0" presId="urn:microsoft.com/office/officeart/2005/8/layout/hProcess10"/>
    <dgm:cxn modelId="{9F0CE385-3E61-4C80-8014-80BF172171EF}" type="presParOf" srcId="{8385484D-2137-4939-ABAE-740916953C4E}" destId="{ACF42C8A-8820-42F7-A3F1-CB4252FA0C58}"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530B0B-2C3E-45F6-BFF5-3AA6F212BACF}" type="doc">
      <dgm:prSet loTypeId="urn:microsoft.com/office/officeart/2005/8/layout/venn1" loCatId="relationship" qsTypeId="urn:microsoft.com/office/officeart/2005/8/quickstyle/simple3" qsCatId="simple" csTypeId="urn:microsoft.com/office/officeart/2005/8/colors/colorful1" csCatId="colorful" phldr="1"/>
      <dgm:spPr/>
      <dgm:t>
        <a:bodyPr/>
        <a:lstStyle/>
        <a:p>
          <a:endParaRPr lang="de-AT"/>
        </a:p>
      </dgm:t>
    </dgm:pt>
    <dgm:pt modelId="{825192C6-B9D1-4808-BC72-0A004EDDD9E7}">
      <dgm:prSet phldrT="[Text]"/>
      <dgm:spPr>
        <a:xfrm>
          <a:off x="3115708" y="78095"/>
          <a:ext cx="3748604" cy="3748604"/>
        </a:xfrm>
        <a:prstGeom prst="ellipse">
          <a:avLst/>
        </a:prstGeom>
        <a:gradFill rotWithShape="0">
          <a:gsLst>
            <a:gs pos="0">
              <a:srgbClr val="E97132">
                <a:alpha val="50000"/>
                <a:hueOff val="0"/>
                <a:satOff val="0"/>
                <a:lumOff val="0"/>
                <a:alphaOff val="0"/>
                <a:lumMod val="110000"/>
                <a:satMod val="105000"/>
                <a:tint val="67000"/>
              </a:srgbClr>
            </a:gs>
            <a:gs pos="50000">
              <a:srgbClr val="E97132">
                <a:alpha val="50000"/>
                <a:hueOff val="0"/>
                <a:satOff val="0"/>
                <a:lumOff val="0"/>
                <a:alphaOff val="0"/>
                <a:lumMod val="105000"/>
                <a:satMod val="103000"/>
                <a:tint val="73000"/>
              </a:srgbClr>
            </a:gs>
            <a:gs pos="100000">
              <a:srgbClr val="E97132">
                <a:alpha val="50000"/>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endParaRPr lang="de-AT">
            <a:solidFill>
              <a:sysClr val="windowText" lastClr="000000">
                <a:hueOff val="0"/>
                <a:satOff val="0"/>
                <a:lumOff val="0"/>
                <a:alphaOff val="0"/>
              </a:sysClr>
            </a:solidFill>
            <a:latin typeface="Aptos" panose="02110004020202020204"/>
            <a:ea typeface="+mn-ea"/>
            <a:cs typeface="+mn-cs"/>
          </a:endParaRPr>
        </a:p>
      </dgm:t>
    </dgm:pt>
    <dgm:pt modelId="{EA5DA8DA-2EC0-427D-B9AA-837069185E72}" type="parTrans" cxnId="{ADAAC740-35D5-43D8-96F0-EF13694B0210}">
      <dgm:prSet/>
      <dgm:spPr/>
      <dgm:t>
        <a:bodyPr/>
        <a:lstStyle/>
        <a:p>
          <a:endParaRPr lang="de-AT"/>
        </a:p>
      </dgm:t>
    </dgm:pt>
    <dgm:pt modelId="{1567EACC-7362-4EBD-B1F9-874EF802E146}" type="sibTrans" cxnId="{ADAAC740-35D5-43D8-96F0-EF13694B0210}">
      <dgm:prSet/>
      <dgm:spPr/>
      <dgm:t>
        <a:bodyPr/>
        <a:lstStyle/>
        <a:p>
          <a:endParaRPr lang="de-AT"/>
        </a:p>
      </dgm:t>
    </dgm:pt>
    <dgm:pt modelId="{50CC2855-4B61-4920-ADE3-C46FE27DC172}">
      <dgm:prSet phldrT="[Text]"/>
      <dgm:spPr>
        <a:xfrm>
          <a:off x="4468330" y="2420973"/>
          <a:ext cx="3748604" cy="3748604"/>
        </a:xfrm>
        <a:prstGeom prst="ellipse">
          <a:avLst/>
        </a:prstGeom>
        <a:gradFill rotWithShape="0">
          <a:gsLst>
            <a:gs pos="0">
              <a:srgbClr val="196B24">
                <a:alpha val="50000"/>
                <a:hueOff val="0"/>
                <a:satOff val="0"/>
                <a:lumOff val="0"/>
                <a:alphaOff val="0"/>
                <a:lumMod val="110000"/>
                <a:satMod val="105000"/>
                <a:tint val="67000"/>
              </a:srgbClr>
            </a:gs>
            <a:gs pos="50000">
              <a:srgbClr val="196B24">
                <a:alpha val="50000"/>
                <a:hueOff val="0"/>
                <a:satOff val="0"/>
                <a:lumOff val="0"/>
                <a:alphaOff val="0"/>
                <a:lumMod val="105000"/>
                <a:satMod val="103000"/>
                <a:tint val="73000"/>
              </a:srgbClr>
            </a:gs>
            <a:gs pos="100000">
              <a:srgbClr val="196B24">
                <a:alpha val="50000"/>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endParaRPr lang="de-AT">
            <a:solidFill>
              <a:sysClr val="windowText" lastClr="000000">
                <a:hueOff val="0"/>
                <a:satOff val="0"/>
                <a:lumOff val="0"/>
                <a:alphaOff val="0"/>
              </a:sysClr>
            </a:solidFill>
            <a:latin typeface="Aptos" panose="02110004020202020204"/>
            <a:ea typeface="+mn-ea"/>
            <a:cs typeface="+mn-cs"/>
          </a:endParaRPr>
        </a:p>
      </dgm:t>
    </dgm:pt>
    <dgm:pt modelId="{521482DA-374F-4A52-94DE-26C3E9CCA9E4}" type="parTrans" cxnId="{ED87CEF3-51C0-4D5C-A693-BCD40A5F7353}">
      <dgm:prSet/>
      <dgm:spPr/>
      <dgm:t>
        <a:bodyPr/>
        <a:lstStyle/>
        <a:p>
          <a:endParaRPr lang="de-AT"/>
        </a:p>
      </dgm:t>
    </dgm:pt>
    <dgm:pt modelId="{F64985DD-CC89-4B1E-909C-A2E7E99A5F4B}" type="sibTrans" cxnId="{ED87CEF3-51C0-4D5C-A693-BCD40A5F7353}">
      <dgm:prSet/>
      <dgm:spPr/>
      <dgm:t>
        <a:bodyPr/>
        <a:lstStyle/>
        <a:p>
          <a:endParaRPr lang="de-AT"/>
        </a:p>
      </dgm:t>
    </dgm:pt>
    <dgm:pt modelId="{E08165EE-37AF-4AAB-A961-872FD44976FE}">
      <dgm:prSet phldrT="[Text]"/>
      <dgm:spPr>
        <a:xfrm>
          <a:off x="1763087" y="2420973"/>
          <a:ext cx="3748604" cy="3748604"/>
        </a:xfrm>
        <a:prstGeom prst="ellipse">
          <a:avLst/>
        </a:prstGeom>
        <a:gradFill rotWithShape="0">
          <a:gsLst>
            <a:gs pos="0">
              <a:srgbClr val="0F9ED5">
                <a:alpha val="50000"/>
                <a:hueOff val="0"/>
                <a:satOff val="0"/>
                <a:lumOff val="0"/>
                <a:alphaOff val="0"/>
                <a:lumMod val="110000"/>
                <a:satMod val="105000"/>
                <a:tint val="67000"/>
              </a:srgbClr>
            </a:gs>
            <a:gs pos="50000">
              <a:srgbClr val="0F9ED5">
                <a:alpha val="50000"/>
                <a:hueOff val="0"/>
                <a:satOff val="0"/>
                <a:lumOff val="0"/>
                <a:alphaOff val="0"/>
                <a:lumMod val="105000"/>
                <a:satMod val="103000"/>
                <a:tint val="73000"/>
              </a:srgbClr>
            </a:gs>
            <a:gs pos="100000">
              <a:srgbClr val="0F9ED5">
                <a:alpha val="50000"/>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endParaRPr lang="de-AT">
            <a:solidFill>
              <a:sysClr val="windowText" lastClr="000000">
                <a:hueOff val="0"/>
                <a:satOff val="0"/>
                <a:lumOff val="0"/>
                <a:alphaOff val="0"/>
              </a:sysClr>
            </a:solidFill>
            <a:latin typeface="Aptos" panose="02110004020202020204"/>
            <a:ea typeface="+mn-ea"/>
            <a:cs typeface="+mn-cs"/>
          </a:endParaRPr>
        </a:p>
      </dgm:t>
    </dgm:pt>
    <dgm:pt modelId="{589F5A4C-CAEA-45DC-97A3-FFB8BA847D6E}" type="parTrans" cxnId="{988758EC-0EA0-4C08-A2A8-DF716394336E}">
      <dgm:prSet/>
      <dgm:spPr/>
      <dgm:t>
        <a:bodyPr/>
        <a:lstStyle/>
        <a:p>
          <a:endParaRPr lang="de-AT"/>
        </a:p>
      </dgm:t>
    </dgm:pt>
    <dgm:pt modelId="{D65C9DD1-1EED-4B28-9A1C-DF09A4163A1B}" type="sibTrans" cxnId="{988758EC-0EA0-4C08-A2A8-DF716394336E}">
      <dgm:prSet/>
      <dgm:spPr/>
      <dgm:t>
        <a:bodyPr/>
        <a:lstStyle/>
        <a:p>
          <a:endParaRPr lang="de-AT"/>
        </a:p>
      </dgm:t>
    </dgm:pt>
    <dgm:pt modelId="{8E0D487C-D75A-4811-9E36-C96E305B558D}" type="pres">
      <dgm:prSet presAssocID="{E8530B0B-2C3E-45F6-BFF5-3AA6F212BACF}" presName="compositeShape" presStyleCnt="0">
        <dgm:presLayoutVars>
          <dgm:chMax val="7"/>
          <dgm:dir/>
          <dgm:resizeHandles val="exact"/>
        </dgm:presLayoutVars>
      </dgm:prSet>
      <dgm:spPr/>
    </dgm:pt>
    <dgm:pt modelId="{986E3809-EDC3-4569-A9EA-D722225D9EB2}" type="pres">
      <dgm:prSet presAssocID="{825192C6-B9D1-4808-BC72-0A004EDDD9E7}" presName="circ1" presStyleLbl="vennNode1" presStyleIdx="0" presStyleCnt="3"/>
      <dgm:spPr/>
    </dgm:pt>
    <dgm:pt modelId="{8DFD7BC5-54D2-40CE-BE79-EB20E4B1926C}" type="pres">
      <dgm:prSet presAssocID="{825192C6-B9D1-4808-BC72-0A004EDDD9E7}" presName="circ1Tx" presStyleLbl="revTx" presStyleIdx="0" presStyleCnt="0">
        <dgm:presLayoutVars>
          <dgm:chMax val="0"/>
          <dgm:chPref val="0"/>
          <dgm:bulletEnabled val="1"/>
        </dgm:presLayoutVars>
      </dgm:prSet>
      <dgm:spPr/>
    </dgm:pt>
    <dgm:pt modelId="{4EDDB78B-3149-4926-A328-A093BBB33D0A}" type="pres">
      <dgm:prSet presAssocID="{50CC2855-4B61-4920-ADE3-C46FE27DC172}" presName="circ2" presStyleLbl="vennNode1" presStyleIdx="1" presStyleCnt="3"/>
      <dgm:spPr/>
    </dgm:pt>
    <dgm:pt modelId="{E2776FAF-32D2-40B7-9A7F-DBB102B9862E}" type="pres">
      <dgm:prSet presAssocID="{50CC2855-4B61-4920-ADE3-C46FE27DC172}" presName="circ2Tx" presStyleLbl="revTx" presStyleIdx="0" presStyleCnt="0">
        <dgm:presLayoutVars>
          <dgm:chMax val="0"/>
          <dgm:chPref val="0"/>
          <dgm:bulletEnabled val="1"/>
        </dgm:presLayoutVars>
      </dgm:prSet>
      <dgm:spPr/>
    </dgm:pt>
    <dgm:pt modelId="{02CDB062-307C-4759-B60F-E23DDAD087EA}" type="pres">
      <dgm:prSet presAssocID="{E08165EE-37AF-4AAB-A961-872FD44976FE}" presName="circ3" presStyleLbl="vennNode1" presStyleIdx="2" presStyleCnt="3"/>
      <dgm:spPr/>
    </dgm:pt>
    <dgm:pt modelId="{A1073588-DFFC-4AE8-A088-537EA79D01E6}" type="pres">
      <dgm:prSet presAssocID="{E08165EE-37AF-4AAB-A961-872FD44976FE}" presName="circ3Tx" presStyleLbl="revTx" presStyleIdx="0" presStyleCnt="0">
        <dgm:presLayoutVars>
          <dgm:chMax val="0"/>
          <dgm:chPref val="0"/>
          <dgm:bulletEnabled val="1"/>
        </dgm:presLayoutVars>
      </dgm:prSet>
      <dgm:spPr/>
    </dgm:pt>
  </dgm:ptLst>
  <dgm:cxnLst>
    <dgm:cxn modelId="{89A1530B-FD4B-4FCB-8683-85527149DA3A}" type="presOf" srcId="{50CC2855-4B61-4920-ADE3-C46FE27DC172}" destId="{4EDDB78B-3149-4926-A328-A093BBB33D0A}" srcOrd="0" destOrd="0" presId="urn:microsoft.com/office/officeart/2005/8/layout/venn1"/>
    <dgm:cxn modelId="{1A265534-AD91-4BC9-B6E9-EEA6FE166097}" type="presOf" srcId="{E8530B0B-2C3E-45F6-BFF5-3AA6F212BACF}" destId="{8E0D487C-D75A-4811-9E36-C96E305B558D}" srcOrd="0" destOrd="0" presId="urn:microsoft.com/office/officeart/2005/8/layout/venn1"/>
    <dgm:cxn modelId="{ADAAC740-35D5-43D8-96F0-EF13694B0210}" srcId="{E8530B0B-2C3E-45F6-BFF5-3AA6F212BACF}" destId="{825192C6-B9D1-4808-BC72-0A004EDDD9E7}" srcOrd="0" destOrd="0" parTransId="{EA5DA8DA-2EC0-427D-B9AA-837069185E72}" sibTransId="{1567EACC-7362-4EBD-B1F9-874EF802E146}"/>
    <dgm:cxn modelId="{3114325A-6B0E-4AF0-BDC9-E12FAFDA9F29}" type="presOf" srcId="{E08165EE-37AF-4AAB-A961-872FD44976FE}" destId="{02CDB062-307C-4759-B60F-E23DDAD087EA}" srcOrd="0" destOrd="0" presId="urn:microsoft.com/office/officeart/2005/8/layout/venn1"/>
    <dgm:cxn modelId="{28FBC995-2559-47E8-A38B-F939431189FD}" type="presOf" srcId="{825192C6-B9D1-4808-BC72-0A004EDDD9E7}" destId="{986E3809-EDC3-4569-A9EA-D722225D9EB2}" srcOrd="0" destOrd="0" presId="urn:microsoft.com/office/officeart/2005/8/layout/venn1"/>
    <dgm:cxn modelId="{67589ABF-C7E9-47DF-BB38-DFF0490E4321}" type="presOf" srcId="{E08165EE-37AF-4AAB-A961-872FD44976FE}" destId="{A1073588-DFFC-4AE8-A088-537EA79D01E6}" srcOrd="1" destOrd="0" presId="urn:microsoft.com/office/officeart/2005/8/layout/venn1"/>
    <dgm:cxn modelId="{6F3396C8-FDFE-4CFA-B887-7D4713BFA87D}" type="presOf" srcId="{825192C6-B9D1-4808-BC72-0A004EDDD9E7}" destId="{8DFD7BC5-54D2-40CE-BE79-EB20E4B1926C}" srcOrd="1" destOrd="0" presId="urn:microsoft.com/office/officeart/2005/8/layout/venn1"/>
    <dgm:cxn modelId="{988758EC-0EA0-4C08-A2A8-DF716394336E}" srcId="{E8530B0B-2C3E-45F6-BFF5-3AA6F212BACF}" destId="{E08165EE-37AF-4AAB-A961-872FD44976FE}" srcOrd="2" destOrd="0" parTransId="{589F5A4C-CAEA-45DC-97A3-FFB8BA847D6E}" sibTransId="{D65C9DD1-1EED-4B28-9A1C-DF09A4163A1B}"/>
    <dgm:cxn modelId="{ED87CEF3-51C0-4D5C-A693-BCD40A5F7353}" srcId="{E8530B0B-2C3E-45F6-BFF5-3AA6F212BACF}" destId="{50CC2855-4B61-4920-ADE3-C46FE27DC172}" srcOrd="1" destOrd="0" parTransId="{521482DA-374F-4A52-94DE-26C3E9CCA9E4}" sibTransId="{F64985DD-CC89-4B1E-909C-A2E7E99A5F4B}"/>
    <dgm:cxn modelId="{AAD665F6-FA98-4606-ACCB-BC3707C7CF2C}" type="presOf" srcId="{50CC2855-4B61-4920-ADE3-C46FE27DC172}" destId="{E2776FAF-32D2-40B7-9A7F-DBB102B9862E}" srcOrd="1" destOrd="0" presId="urn:microsoft.com/office/officeart/2005/8/layout/venn1"/>
    <dgm:cxn modelId="{FDDE17C3-C2BD-45EB-A010-8570DDAB3BB1}" type="presParOf" srcId="{8E0D487C-D75A-4811-9E36-C96E305B558D}" destId="{986E3809-EDC3-4569-A9EA-D722225D9EB2}" srcOrd="0" destOrd="0" presId="urn:microsoft.com/office/officeart/2005/8/layout/venn1"/>
    <dgm:cxn modelId="{730F5F44-D62E-4734-B6D2-1F508C858236}" type="presParOf" srcId="{8E0D487C-D75A-4811-9E36-C96E305B558D}" destId="{8DFD7BC5-54D2-40CE-BE79-EB20E4B1926C}" srcOrd="1" destOrd="0" presId="urn:microsoft.com/office/officeart/2005/8/layout/venn1"/>
    <dgm:cxn modelId="{5FE15C34-4939-4453-AD0D-D90ADFF8CFB2}" type="presParOf" srcId="{8E0D487C-D75A-4811-9E36-C96E305B558D}" destId="{4EDDB78B-3149-4926-A328-A093BBB33D0A}" srcOrd="2" destOrd="0" presId="urn:microsoft.com/office/officeart/2005/8/layout/venn1"/>
    <dgm:cxn modelId="{DFA401BE-FC11-49F1-887A-162430E238CB}" type="presParOf" srcId="{8E0D487C-D75A-4811-9E36-C96E305B558D}" destId="{E2776FAF-32D2-40B7-9A7F-DBB102B9862E}" srcOrd="3" destOrd="0" presId="urn:microsoft.com/office/officeart/2005/8/layout/venn1"/>
    <dgm:cxn modelId="{2EDAFD1A-07E1-47D6-9323-532268A37FCF}" type="presParOf" srcId="{8E0D487C-D75A-4811-9E36-C96E305B558D}" destId="{02CDB062-307C-4759-B60F-E23DDAD087EA}" srcOrd="4" destOrd="0" presId="urn:microsoft.com/office/officeart/2005/8/layout/venn1"/>
    <dgm:cxn modelId="{640D69A6-2042-4D2D-AE1E-0E10DFEAD6E4}" type="presParOf" srcId="{8E0D487C-D75A-4811-9E36-C96E305B558D}" destId="{A1073588-DFFC-4AE8-A088-537EA79D01E6}" srcOrd="5" destOrd="0" presId="urn:microsoft.com/office/officeart/2005/8/layout/ven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655B15-5146-419B-9CC1-501CB61349FA}" type="doc">
      <dgm:prSet loTypeId="urn:microsoft.com/office/officeart/2005/8/layout/cycle8" loCatId="cycle" qsTypeId="urn:microsoft.com/office/officeart/2005/8/quickstyle/simple1" qsCatId="simple" csTypeId="urn:microsoft.com/office/officeart/2005/8/colors/colorful1" csCatId="colorful" phldr="1"/>
      <dgm:spPr/>
      <dgm:t>
        <a:bodyPr/>
        <a:lstStyle/>
        <a:p>
          <a:endParaRPr lang="de-AT"/>
        </a:p>
      </dgm:t>
    </dgm:pt>
    <dgm:pt modelId="{E403D4FC-0272-494E-8EC4-BAFB665F1A18}">
      <dgm:prSet phldrT="[Text]" custT="1"/>
      <dgm:spPr>
        <a:xfrm>
          <a:off x="1399032" y="304037"/>
          <a:ext cx="2688336" cy="2688336"/>
        </a:xfrm>
        <a:prstGeom prst="pie">
          <a:avLst>
            <a:gd name="adj1" fmla="val 1800000"/>
            <a:gd name="adj2" fmla="val 9000000"/>
          </a:avLst>
        </a:prstGeom>
        <a:solidFill>
          <a:srgbClr val="196B24">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buNone/>
          </a:pPr>
          <a:r>
            <a:rPr lang="de-AT" sz="2800">
              <a:solidFill>
                <a:sysClr val="window" lastClr="FFFFFF"/>
              </a:solidFill>
              <a:latin typeface="Aptos" panose="02110004020202020204"/>
              <a:ea typeface="+mn-ea"/>
              <a:cs typeface="+mn-cs"/>
            </a:rPr>
            <a:t>Analysis</a:t>
          </a:r>
        </a:p>
      </dgm:t>
    </dgm:pt>
    <dgm:pt modelId="{AD395BEE-4804-4C62-A74E-270FBA78302E}" type="parTrans" cxnId="{F8B045D8-8351-4DAC-8CFC-90E784EB214F}">
      <dgm:prSet/>
      <dgm:spPr/>
      <dgm:t>
        <a:bodyPr/>
        <a:lstStyle/>
        <a:p>
          <a:endParaRPr lang="de-AT" sz="3600"/>
        </a:p>
      </dgm:t>
    </dgm:pt>
    <dgm:pt modelId="{4FF515A0-1C4E-4BFA-9939-6D3B2ADF4F7A}" type="sibTrans" cxnId="{F8B045D8-8351-4DAC-8CFC-90E784EB214F}">
      <dgm:prSet/>
      <dgm:spPr/>
      <dgm:t>
        <a:bodyPr/>
        <a:lstStyle/>
        <a:p>
          <a:endParaRPr lang="de-AT" sz="3600"/>
        </a:p>
      </dgm:t>
    </dgm:pt>
    <dgm:pt modelId="{B486E2FA-27BB-4A1E-9953-B5BE1F8812E5}">
      <dgm:prSet phldrT="[Text]" custT="1"/>
      <dgm:spPr>
        <a:xfrm>
          <a:off x="1343665" y="208025"/>
          <a:ext cx="2688336" cy="2688336"/>
        </a:xfrm>
        <a:prstGeom prst="pie">
          <a:avLst>
            <a:gd name="adj1" fmla="val 9000000"/>
            <a:gd name="adj2" fmla="val 16200000"/>
          </a:avLst>
        </a:prstGeom>
        <a:solidFill>
          <a:srgbClr val="0F9ED5">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buNone/>
          </a:pPr>
          <a:r>
            <a:rPr lang="de-AT" sz="2800">
              <a:solidFill>
                <a:sysClr val="window" lastClr="FFFFFF"/>
              </a:solidFill>
              <a:latin typeface="Aptos" panose="02110004020202020204"/>
              <a:ea typeface="+mn-ea"/>
              <a:cs typeface="+mn-cs"/>
            </a:rPr>
            <a:t>Modelling</a:t>
          </a:r>
        </a:p>
      </dgm:t>
    </dgm:pt>
    <dgm:pt modelId="{FBE2A1C7-71C9-4FF2-B2D7-A417923F27A1}" type="parTrans" cxnId="{1418EEE3-E29F-47B6-9B94-D3DB0F649B99}">
      <dgm:prSet/>
      <dgm:spPr/>
      <dgm:t>
        <a:bodyPr/>
        <a:lstStyle/>
        <a:p>
          <a:endParaRPr lang="de-AT" sz="3600"/>
        </a:p>
      </dgm:t>
    </dgm:pt>
    <dgm:pt modelId="{B0FE260F-06BA-45B1-B72A-4D81F58ABE79}" type="sibTrans" cxnId="{1418EEE3-E29F-47B6-9B94-D3DB0F649B99}">
      <dgm:prSet/>
      <dgm:spPr/>
      <dgm:t>
        <a:bodyPr/>
        <a:lstStyle/>
        <a:p>
          <a:endParaRPr lang="de-AT" sz="3600"/>
        </a:p>
      </dgm:t>
    </dgm:pt>
    <dgm:pt modelId="{7A2FB325-8C75-45E0-97B4-0344C8B07F65}">
      <dgm:prSet phldrT="[Text]" custT="1"/>
      <dgm:spPr>
        <a:xfrm>
          <a:off x="1454398" y="208025"/>
          <a:ext cx="2688336" cy="2688336"/>
        </a:xfrm>
        <a:prstGeom prst="pie">
          <a:avLst>
            <a:gd name="adj1" fmla="val 16200000"/>
            <a:gd name="adj2" fmla="val 1800000"/>
          </a:avLst>
        </a:prstGeom>
        <a:solidFill>
          <a:srgbClr val="E97132">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buNone/>
          </a:pPr>
          <a:r>
            <a:rPr lang="de-AT" sz="2800">
              <a:solidFill>
                <a:sysClr val="window" lastClr="FFFFFF"/>
              </a:solidFill>
              <a:latin typeface="Aptos" panose="02110004020202020204"/>
              <a:ea typeface="+mn-ea"/>
              <a:cs typeface="+mn-cs"/>
            </a:rPr>
            <a:t>Simulation</a:t>
          </a:r>
        </a:p>
      </dgm:t>
    </dgm:pt>
    <dgm:pt modelId="{AC18EE2F-C9AF-476C-8BBB-B4F0C8332A99}" type="parTrans" cxnId="{9EECBDF3-5777-4849-B477-D363869CDBC8}">
      <dgm:prSet/>
      <dgm:spPr/>
      <dgm:t>
        <a:bodyPr/>
        <a:lstStyle/>
        <a:p>
          <a:endParaRPr lang="de-AT" sz="3600"/>
        </a:p>
      </dgm:t>
    </dgm:pt>
    <dgm:pt modelId="{4F9B1877-E559-4752-BB0C-A985BE0D6996}" type="sibTrans" cxnId="{9EECBDF3-5777-4849-B477-D363869CDBC8}">
      <dgm:prSet/>
      <dgm:spPr/>
      <dgm:t>
        <a:bodyPr/>
        <a:lstStyle/>
        <a:p>
          <a:endParaRPr lang="de-AT" sz="3600"/>
        </a:p>
      </dgm:t>
    </dgm:pt>
    <dgm:pt modelId="{37A06F91-A825-4ECF-8992-5099597E2B2B}" type="pres">
      <dgm:prSet presAssocID="{C1655B15-5146-419B-9CC1-501CB61349FA}" presName="compositeShape" presStyleCnt="0">
        <dgm:presLayoutVars>
          <dgm:chMax val="7"/>
          <dgm:dir/>
          <dgm:resizeHandles val="exact"/>
        </dgm:presLayoutVars>
      </dgm:prSet>
      <dgm:spPr/>
    </dgm:pt>
    <dgm:pt modelId="{8B1AD076-1F0F-4566-BF8A-CEAACA777AA2}" type="pres">
      <dgm:prSet presAssocID="{C1655B15-5146-419B-9CC1-501CB61349FA}" presName="wedge1" presStyleLbl="node1" presStyleIdx="0" presStyleCnt="3"/>
      <dgm:spPr/>
    </dgm:pt>
    <dgm:pt modelId="{1F7CA927-4459-4821-ABF3-11EC0FD94D3B}" type="pres">
      <dgm:prSet presAssocID="{C1655B15-5146-419B-9CC1-501CB61349FA}" presName="dummy1a" presStyleCnt="0"/>
      <dgm:spPr/>
    </dgm:pt>
    <dgm:pt modelId="{16AF3C33-AFC6-4757-8830-95201F270B57}" type="pres">
      <dgm:prSet presAssocID="{C1655B15-5146-419B-9CC1-501CB61349FA}" presName="dummy1b" presStyleCnt="0"/>
      <dgm:spPr/>
    </dgm:pt>
    <dgm:pt modelId="{A9D4F7E7-1028-4291-8942-84B3DE32D63A}" type="pres">
      <dgm:prSet presAssocID="{C1655B15-5146-419B-9CC1-501CB61349FA}" presName="wedge1Tx" presStyleLbl="node1" presStyleIdx="0" presStyleCnt="3">
        <dgm:presLayoutVars>
          <dgm:chMax val="0"/>
          <dgm:chPref val="0"/>
          <dgm:bulletEnabled val="1"/>
        </dgm:presLayoutVars>
      </dgm:prSet>
      <dgm:spPr/>
    </dgm:pt>
    <dgm:pt modelId="{16E17EEB-4F20-4877-9BCB-A0E87A1C3603}" type="pres">
      <dgm:prSet presAssocID="{C1655B15-5146-419B-9CC1-501CB61349FA}" presName="wedge2" presStyleLbl="node1" presStyleIdx="1" presStyleCnt="3"/>
      <dgm:spPr/>
    </dgm:pt>
    <dgm:pt modelId="{839C72FC-C3BB-421A-926B-A7DFDADEA0FD}" type="pres">
      <dgm:prSet presAssocID="{C1655B15-5146-419B-9CC1-501CB61349FA}" presName="dummy2a" presStyleCnt="0"/>
      <dgm:spPr/>
    </dgm:pt>
    <dgm:pt modelId="{D169F3A0-504A-4A1C-BD0D-5E3797D7A1E2}" type="pres">
      <dgm:prSet presAssocID="{C1655B15-5146-419B-9CC1-501CB61349FA}" presName="dummy2b" presStyleCnt="0"/>
      <dgm:spPr/>
    </dgm:pt>
    <dgm:pt modelId="{A95D4CD4-1F50-4A17-B509-55524B12EAE0}" type="pres">
      <dgm:prSet presAssocID="{C1655B15-5146-419B-9CC1-501CB61349FA}" presName="wedge2Tx" presStyleLbl="node1" presStyleIdx="1" presStyleCnt="3">
        <dgm:presLayoutVars>
          <dgm:chMax val="0"/>
          <dgm:chPref val="0"/>
          <dgm:bulletEnabled val="1"/>
        </dgm:presLayoutVars>
      </dgm:prSet>
      <dgm:spPr/>
    </dgm:pt>
    <dgm:pt modelId="{933DEE6D-2F59-4F0C-BCA0-790B9D92FB87}" type="pres">
      <dgm:prSet presAssocID="{C1655B15-5146-419B-9CC1-501CB61349FA}" presName="wedge3" presStyleLbl="node1" presStyleIdx="2" presStyleCnt="3"/>
      <dgm:spPr/>
    </dgm:pt>
    <dgm:pt modelId="{DC297EB4-ABF2-48B1-A0E1-364376307449}" type="pres">
      <dgm:prSet presAssocID="{C1655B15-5146-419B-9CC1-501CB61349FA}" presName="dummy3a" presStyleCnt="0"/>
      <dgm:spPr/>
    </dgm:pt>
    <dgm:pt modelId="{4213E93E-C5C2-4924-8407-0E99B49C85D5}" type="pres">
      <dgm:prSet presAssocID="{C1655B15-5146-419B-9CC1-501CB61349FA}" presName="dummy3b" presStyleCnt="0"/>
      <dgm:spPr/>
    </dgm:pt>
    <dgm:pt modelId="{24663728-F36E-40E4-A436-78EBBDE53077}" type="pres">
      <dgm:prSet presAssocID="{C1655B15-5146-419B-9CC1-501CB61349FA}" presName="wedge3Tx" presStyleLbl="node1" presStyleIdx="2" presStyleCnt="3">
        <dgm:presLayoutVars>
          <dgm:chMax val="0"/>
          <dgm:chPref val="0"/>
          <dgm:bulletEnabled val="1"/>
        </dgm:presLayoutVars>
      </dgm:prSet>
      <dgm:spPr/>
    </dgm:pt>
    <dgm:pt modelId="{213C512E-B79B-4513-9D3D-C3D9ACAA97AF}" type="pres">
      <dgm:prSet presAssocID="{4F9B1877-E559-4752-BB0C-A985BE0D6996}" presName="arrowWedge1" presStyleLbl="fgSibTrans2D1" presStyleIdx="0" presStyleCnt="3"/>
      <dgm:spPr>
        <a:xfrm>
          <a:off x="1288200" y="41605"/>
          <a:ext cx="3021177" cy="3021177"/>
        </a:xfrm>
        <a:prstGeom prst="circularArrow">
          <a:avLst>
            <a:gd name="adj1" fmla="val 5085"/>
            <a:gd name="adj2" fmla="val 327528"/>
            <a:gd name="adj3" fmla="val 1472472"/>
            <a:gd name="adj4" fmla="val 16199432"/>
            <a:gd name="adj5" fmla="val 5932"/>
          </a:avLst>
        </a:prstGeom>
        <a:solidFill>
          <a:srgbClr val="E97132">
            <a:hueOff val="0"/>
            <a:satOff val="0"/>
            <a:lumOff val="0"/>
            <a:alphaOff val="0"/>
          </a:srgbClr>
        </a:solidFill>
        <a:ln>
          <a:noFill/>
        </a:ln>
        <a:effectLst/>
      </dgm:spPr>
    </dgm:pt>
    <dgm:pt modelId="{BCE046EA-C755-4F28-8FBC-6E2370DE5E02}" type="pres">
      <dgm:prSet presAssocID="{4FF515A0-1C4E-4BFA-9939-6D3B2ADF4F7A}" presName="arrowWedge2" presStyleLbl="fgSibTrans2D1" presStyleIdx="1" presStyleCnt="3"/>
      <dgm:spPr>
        <a:xfrm>
          <a:off x="1232611" y="137447"/>
          <a:ext cx="3021177" cy="3021177"/>
        </a:xfrm>
        <a:prstGeom prst="circularArrow">
          <a:avLst>
            <a:gd name="adj1" fmla="val 5085"/>
            <a:gd name="adj2" fmla="val 327528"/>
            <a:gd name="adj3" fmla="val 8671970"/>
            <a:gd name="adj4" fmla="val 1800502"/>
            <a:gd name="adj5" fmla="val 5932"/>
          </a:avLst>
        </a:prstGeom>
        <a:solidFill>
          <a:srgbClr val="196B24">
            <a:hueOff val="0"/>
            <a:satOff val="0"/>
            <a:lumOff val="0"/>
            <a:alphaOff val="0"/>
          </a:srgbClr>
        </a:solidFill>
        <a:ln>
          <a:noFill/>
        </a:ln>
        <a:effectLst/>
      </dgm:spPr>
    </dgm:pt>
    <dgm:pt modelId="{48D690EE-3512-4D6E-8309-700BB114CFB6}" type="pres">
      <dgm:prSet presAssocID="{B0FE260F-06BA-45B1-B72A-4D81F58ABE79}" presName="arrowWedge3" presStyleLbl="fgSibTrans2D1" presStyleIdx="2" presStyleCnt="3"/>
      <dgm:spPr>
        <a:xfrm>
          <a:off x="1177022" y="41605"/>
          <a:ext cx="3021177" cy="3021177"/>
        </a:xfrm>
        <a:prstGeom prst="circularArrow">
          <a:avLst>
            <a:gd name="adj1" fmla="val 5085"/>
            <a:gd name="adj2" fmla="val 327528"/>
            <a:gd name="adj3" fmla="val 15873039"/>
            <a:gd name="adj4" fmla="val 9000000"/>
            <a:gd name="adj5" fmla="val 5932"/>
          </a:avLst>
        </a:prstGeom>
        <a:solidFill>
          <a:srgbClr val="0F9ED5">
            <a:hueOff val="0"/>
            <a:satOff val="0"/>
            <a:lumOff val="0"/>
            <a:alphaOff val="0"/>
          </a:srgbClr>
        </a:solidFill>
        <a:ln>
          <a:noFill/>
        </a:ln>
        <a:effectLst/>
      </dgm:spPr>
    </dgm:pt>
  </dgm:ptLst>
  <dgm:cxnLst>
    <dgm:cxn modelId="{EB7C7F01-C8B5-4033-8EEA-4D432DB7F321}" type="presOf" srcId="{E403D4FC-0272-494E-8EC4-BAFB665F1A18}" destId="{16E17EEB-4F20-4877-9BCB-A0E87A1C3603}" srcOrd="0" destOrd="0" presId="urn:microsoft.com/office/officeart/2005/8/layout/cycle8"/>
    <dgm:cxn modelId="{FBA5410C-D167-4F88-8BC5-C9AA1679B2B0}" type="presOf" srcId="{C1655B15-5146-419B-9CC1-501CB61349FA}" destId="{37A06F91-A825-4ECF-8992-5099597E2B2B}" srcOrd="0" destOrd="0" presId="urn:microsoft.com/office/officeart/2005/8/layout/cycle8"/>
    <dgm:cxn modelId="{99532F4F-EC1B-4DF3-8CD1-4E78F11DEFA7}" type="presOf" srcId="{7A2FB325-8C75-45E0-97B4-0344C8B07F65}" destId="{8B1AD076-1F0F-4566-BF8A-CEAACA777AA2}" srcOrd="0" destOrd="0" presId="urn:microsoft.com/office/officeart/2005/8/layout/cycle8"/>
    <dgm:cxn modelId="{D7594255-C142-4C75-BAD7-6E79E84D4450}" type="presOf" srcId="{B486E2FA-27BB-4A1E-9953-B5BE1F8812E5}" destId="{933DEE6D-2F59-4F0C-BCA0-790B9D92FB87}" srcOrd="0" destOrd="0" presId="urn:microsoft.com/office/officeart/2005/8/layout/cycle8"/>
    <dgm:cxn modelId="{DE0C288D-1DDC-47DD-BF6C-2E362431EA63}" type="presOf" srcId="{7A2FB325-8C75-45E0-97B4-0344C8B07F65}" destId="{A9D4F7E7-1028-4291-8942-84B3DE32D63A}" srcOrd="1" destOrd="0" presId="urn:microsoft.com/office/officeart/2005/8/layout/cycle8"/>
    <dgm:cxn modelId="{8EC84D9E-166E-4B68-B52E-34F1FF6766D3}" type="presOf" srcId="{E403D4FC-0272-494E-8EC4-BAFB665F1A18}" destId="{A95D4CD4-1F50-4A17-B509-55524B12EAE0}" srcOrd="1" destOrd="0" presId="urn:microsoft.com/office/officeart/2005/8/layout/cycle8"/>
    <dgm:cxn modelId="{F8B045D8-8351-4DAC-8CFC-90E784EB214F}" srcId="{C1655B15-5146-419B-9CC1-501CB61349FA}" destId="{E403D4FC-0272-494E-8EC4-BAFB665F1A18}" srcOrd="1" destOrd="0" parTransId="{AD395BEE-4804-4C62-A74E-270FBA78302E}" sibTransId="{4FF515A0-1C4E-4BFA-9939-6D3B2ADF4F7A}"/>
    <dgm:cxn modelId="{1418EEE3-E29F-47B6-9B94-D3DB0F649B99}" srcId="{C1655B15-5146-419B-9CC1-501CB61349FA}" destId="{B486E2FA-27BB-4A1E-9953-B5BE1F8812E5}" srcOrd="2" destOrd="0" parTransId="{FBE2A1C7-71C9-4FF2-B2D7-A417923F27A1}" sibTransId="{B0FE260F-06BA-45B1-B72A-4D81F58ABE79}"/>
    <dgm:cxn modelId="{C1F6BFEB-A0ED-4F1D-961C-210A33DFD42D}" type="presOf" srcId="{B486E2FA-27BB-4A1E-9953-B5BE1F8812E5}" destId="{24663728-F36E-40E4-A436-78EBBDE53077}" srcOrd="1" destOrd="0" presId="urn:microsoft.com/office/officeart/2005/8/layout/cycle8"/>
    <dgm:cxn modelId="{9EECBDF3-5777-4849-B477-D363869CDBC8}" srcId="{C1655B15-5146-419B-9CC1-501CB61349FA}" destId="{7A2FB325-8C75-45E0-97B4-0344C8B07F65}" srcOrd="0" destOrd="0" parTransId="{AC18EE2F-C9AF-476C-8BBB-B4F0C8332A99}" sibTransId="{4F9B1877-E559-4752-BB0C-A985BE0D6996}"/>
    <dgm:cxn modelId="{52F3EBAA-D641-4B7B-8F4C-2DE6F794E1C2}" type="presParOf" srcId="{37A06F91-A825-4ECF-8992-5099597E2B2B}" destId="{8B1AD076-1F0F-4566-BF8A-CEAACA777AA2}" srcOrd="0" destOrd="0" presId="urn:microsoft.com/office/officeart/2005/8/layout/cycle8"/>
    <dgm:cxn modelId="{2904D95C-D1D1-457B-83FE-15BB04DF92DC}" type="presParOf" srcId="{37A06F91-A825-4ECF-8992-5099597E2B2B}" destId="{1F7CA927-4459-4821-ABF3-11EC0FD94D3B}" srcOrd="1" destOrd="0" presId="urn:microsoft.com/office/officeart/2005/8/layout/cycle8"/>
    <dgm:cxn modelId="{0B5C418A-9249-4502-9CF6-BEECFFEE1466}" type="presParOf" srcId="{37A06F91-A825-4ECF-8992-5099597E2B2B}" destId="{16AF3C33-AFC6-4757-8830-95201F270B57}" srcOrd="2" destOrd="0" presId="urn:microsoft.com/office/officeart/2005/8/layout/cycle8"/>
    <dgm:cxn modelId="{4C9AEE81-133C-4B40-9E2C-8947D67732FD}" type="presParOf" srcId="{37A06F91-A825-4ECF-8992-5099597E2B2B}" destId="{A9D4F7E7-1028-4291-8942-84B3DE32D63A}" srcOrd="3" destOrd="0" presId="urn:microsoft.com/office/officeart/2005/8/layout/cycle8"/>
    <dgm:cxn modelId="{3F3B2427-9145-4E77-9901-C5D92B4AC803}" type="presParOf" srcId="{37A06F91-A825-4ECF-8992-5099597E2B2B}" destId="{16E17EEB-4F20-4877-9BCB-A0E87A1C3603}" srcOrd="4" destOrd="0" presId="urn:microsoft.com/office/officeart/2005/8/layout/cycle8"/>
    <dgm:cxn modelId="{9448691A-443F-43D9-B8EF-887342133B67}" type="presParOf" srcId="{37A06F91-A825-4ECF-8992-5099597E2B2B}" destId="{839C72FC-C3BB-421A-926B-A7DFDADEA0FD}" srcOrd="5" destOrd="0" presId="urn:microsoft.com/office/officeart/2005/8/layout/cycle8"/>
    <dgm:cxn modelId="{F843353A-F779-4F15-BBDF-E55503AF933F}" type="presParOf" srcId="{37A06F91-A825-4ECF-8992-5099597E2B2B}" destId="{D169F3A0-504A-4A1C-BD0D-5E3797D7A1E2}" srcOrd="6" destOrd="0" presId="urn:microsoft.com/office/officeart/2005/8/layout/cycle8"/>
    <dgm:cxn modelId="{1737A17B-A03F-464C-A582-657A14B2FC6A}" type="presParOf" srcId="{37A06F91-A825-4ECF-8992-5099597E2B2B}" destId="{A95D4CD4-1F50-4A17-B509-55524B12EAE0}" srcOrd="7" destOrd="0" presId="urn:microsoft.com/office/officeart/2005/8/layout/cycle8"/>
    <dgm:cxn modelId="{DFBAAB6A-5215-4B0B-8CB5-D2E13A76785E}" type="presParOf" srcId="{37A06F91-A825-4ECF-8992-5099597E2B2B}" destId="{933DEE6D-2F59-4F0C-BCA0-790B9D92FB87}" srcOrd="8" destOrd="0" presId="urn:microsoft.com/office/officeart/2005/8/layout/cycle8"/>
    <dgm:cxn modelId="{90F0F607-1B44-47B4-A19D-10C3299271EF}" type="presParOf" srcId="{37A06F91-A825-4ECF-8992-5099597E2B2B}" destId="{DC297EB4-ABF2-48B1-A0E1-364376307449}" srcOrd="9" destOrd="0" presId="urn:microsoft.com/office/officeart/2005/8/layout/cycle8"/>
    <dgm:cxn modelId="{080A89EF-829B-4930-9442-A1D78955403A}" type="presParOf" srcId="{37A06F91-A825-4ECF-8992-5099597E2B2B}" destId="{4213E93E-C5C2-4924-8407-0E99B49C85D5}" srcOrd="10" destOrd="0" presId="urn:microsoft.com/office/officeart/2005/8/layout/cycle8"/>
    <dgm:cxn modelId="{293ABCC7-A2AC-45D7-9371-A239274DD857}" type="presParOf" srcId="{37A06F91-A825-4ECF-8992-5099597E2B2B}" destId="{24663728-F36E-40E4-A436-78EBBDE53077}" srcOrd="11" destOrd="0" presId="urn:microsoft.com/office/officeart/2005/8/layout/cycle8"/>
    <dgm:cxn modelId="{FF9E0ABD-E316-4A0A-B145-47E89F690A8C}" type="presParOf" srcId="{37A06F91-A825-4ECF-8992-5099597E2B2B}" destId="{213C512E-B79B-4513-9D3D-C3D9ACAA97AF}" srcOrd="12" destOrd="0" presId="urn:microsoft.com/office/officeart/2005/8/layout/cycle8"/>
    <dgm:cxn modelId="{ACFFDC4C-CAFE-4606-B17B-3A5EBF2B6043}" type="presParOf" srcId="{37A06F91-A825-4ECF-8992-5099597E2B2B}" destId="{BCE046EA-C755-4F28-8FBC-6E2370DE5E02}" srcOrd="13" destOrd="0" presId="urn:microsoft.com/office/officeart/2005/8/layout/cycle8"/>
    <dgm:cxn modelId="{DA328ADC-DCEC-4E15-A077-BDF2EE7E1AC2}" type="presParOf" srcId="{37A06F91-A825-4ECF-8992-5099597E2B2B}" destId="{48D690EE-3512-4D6E-8309-700BB114CFB6}"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8F535D-CA87-4381-85A0-88E38343D188}" type="doc">
      <dgm:prSet loTypeId="urn:microsoft.com/office/officeart/2005/8/layout/bProcess2" loCatId="process" qsTypeId="urn:microsoft.com/office/officeart/2005/8/quickstyle/simple1" qsCatId="simple" csTypeId="urn:microsoft.com/office/officeart/2005/8/colors/colorful1" csCatId="colorful" phldr="1"/>
      <dgm:spPr/>
      <dgm:t>
        <a:bodyPr/>
        <a:lstStyle/>
        <a:p>
          <a:endParaRPr lang="de-AT"/>
        </a:p>
      </dgm:t>
    </dgm:pt>
    <dgm:pt modelId="{5A919737-0969-4BFE-8CB0-9D1D0F45AD64}">
      <dgm:prSet phldrT="[Text]"/>
      <dgm:spPr/>
      <dgm:t>
        <a:bodyPr/>
        <a:lstStyle/>
        <a:p>
          <a:r>
            <a:rPr lang="de-AT"/>
            <a:t>Region</a:t>
          </a:r>
        </a:p>
      </dgm:t>
    </dgm:pt>
    <dgm:pt modelId="{DBE711C0-FF60-47E9-B9FE-2B1ACEA081BC}" type="parTrans" cxnId="{129AFAC9-091A-441F-9C0A-B348F1E6A90A}">
      <dgm:prSet/>
      <dgm:spPr/>
      <dgm:t>
        <a:bodyPr/>
        <a:lstStyle/>
        <a:p>
          <a:endParaRPr lang="de-AT"/>
        </a:p>
      </dgm:t>
    </dgm:pt>
    <dgm:pt modelId="{8090D280-8775-4EAE-9E5B-38201BE40D49}" type="sibTrans" cxnId="{129AFAC9-091A-441F-9C0A-B348F1E6A90A}">
      <dgm:prSet/>
      <dgm:spPr/>
      <dgm:t>
        <a:bodyPr/>
        <a:lstStyle/>
        <a:p>
          <a:endParaRPr lang="de-AT"/>
        </a:p>
      </dgm:t>
    </dgm:pt>
    <dgm:pt modelId="{F756C949-DCC6-4622-8C92-85307CD97FD3}">
      <dgm:prSet phldrT="[Text]"/>
      <dgm:spPr/>
      <dgm:t>
        <a:bodyPr/>
        <a:lstStyle/>
        <a:p>
          <a:r>
            <a:rPr lang="de-AT"/>
            <a:t>Annual Mileage</a:t>
          </a:r>
        </a:p>
      </dgm:t>
    </dgm:pt>
    <dgm:pt modelId="{D37B6B12-E178-4066-AFC0-E0CF0C9A7DEF}" type="parTrans" cxnId="{3F74DCC4-0ED5-4414-AA48-AB9E2A1A7C52}">
      <dgm:prSet/>
      <dgm:spPr/>
      <dgm:t>
        <a:bodyPr/>
        <a:lstStyle/>
        <a:p>
          <a:endParaRPr lang="de-AT"/>
        </a:p>
      </dgm:t>
    </dgm:pt>
    <dgm:pt modelId="{47F6A711-F0F2-4049-A7C9-647971EB3866}" type="sibTrans" cxnId="{3F74DCC4-0ED5-4414-AA48-AB9E2A1A7C52}">
      <dgm:prSet/>
      <dgm:spPr/>
      <dgm:t>
        <a:bodyPr/>
        <a:lstStyle/>
        <a:p>
          <a:endParaRPr lang="de-AT"/>
        </a:p>
      </dgm:t>
    </dgm:pt>
    <dgm:pt modelId="{FA627452-99B9-4213-97ED-A16EE806E95D}">
      <dgm:prSet phldrT="[Text]"/>
      <dgm:spPr/>
      <dgm:t>
        <a:bodyPr/>
        <a:lstStyle/>
        <a:p>
          <a:r>
            <a:rPr lang="de-AT"/>
            <a:t>Destination Mileage per usage</a:t>
          </a:r>
        </a:p>
      </dgm:t>
    </dgm:pt>
    <dgm:pt modelId="{80FF32AB-72A3-4084-ADC3-F6D2190218EE}" type="parTrans" cxnId="{1970537F-2564-45DD-A836-2AAA0800CC00}">
      <dgm:prSet/>
      <dgm:spPr/>
      <dgm:t>
        <a:bodyPr/>
        <a:lstStyle/>
        <a:p>
          <a:endParaRPr lang="de-AT"/>
        </a:p>
      </dgm:t>
    </dgm:pt>
    <dgm:pt modelId="{CFBF0F37-465F-4848-AA6F-93799C23A6C4}" type="sibTrans" cxnId="{1970537F-2564-45DD-A836-2AAA0800CC00}">
      <dgm:prSet/>
      <dgm:spPr/>
      <dgm:t>
        <a:bodyPr/>
        <a:lstStyle/>
        <a:p>
          <a:endParaRPr lang="de-AT"/>
        </a:p>
      </dgm:t>
    </dgm:pt>
    <dgm:pt modelId="{63C42127-6B6D-46AC-8458-E7E2FEF2F301}">
      <dgm:prSet phldrT="[Text]"/>
      <dgm:spPr/>
      <dgm:t>
        <a:bodyPr/>
        <a:lstStyle/>
        <a:p>
          <a:r>
            <a:rPr lang="de-AT"/>
            <a:t>Hourly mobility profile</a:t>
          </a:r>
        </a:p>
      </dgm:t>
    </dgm:pt>
    <dgm:pt modelId="{86EF00F9-DBFC-45A9-A37B-C6098157843D}" type="parTrans" cxnId="{56AADF67-95D6-455C-8460-0B43D8874E34}">
      <dgm:prSet/>
      <dgm:spPr/>
      <dgm:t>
        <a:bodyPr/>
        <a:lstStyle/>
        <a:p>
          <a:endParaRPr lang="de-AT"/>
        </a:p>
      </dgm:t>
    </dgm:pt>
    <dgm:pt modelId="{EF7D7D01-6A83-4A8F-90D8-D4545542C8CF}" type="sibTrans" cxnId="{56AADF67-95D6-455C-8460-0B43D8874E34}">
      <dgm:prSet/>
      <dgm:spPr/>
      <dgm:t>
        <a:bodyPr/>
        <a:lstStyle/>
        <a:p>
          <a:endParaRPr lang="de-AT"/>
        </a:p>
      </dgm:t>
    </dgm:pt>
    <dgm:pt modelId="{8CCCA246-2153-4B85-8939-D8D0A637BE41}">
      <dgm:prSet phldrT="[Text]"/>
      <dgm:spPr/>
      <dgm:t>
        <a:bodyPr/>
        <a:lstStyle/>
        <a:p>
          <a:r>
            <a:rPr lang="de-AT"/>
            <a:t>hourly Energy / Emissions of EMIM</a:t>
          </a:r>
        </a:p>
      </dgm:t>
    </dgm:pt>
    <dgm:pt modelId="{616026ED-0B1F-41C4-9402-B8836AAFDA78}" type="parTrans" cxnId="{329A2FB8-DA26-469C-9F18-B73B60BCC724}">
      <dgm:prSet/>
      <dgm:spPr/>
      <dgm:t>
        <a:bodyPr/>
        <a:lstStyle/>
        <a:p>
          <a:endParaRPr lang="de-AT"/>
        </a:p>
      </dgm:t>
    </dgm:pt>
    <dgm:pt modelId="{A772F205-0D02-46B0-B2B8-84C3BD06DCC7}" type="sibTrans" cxnId="{329A2FB8-DA26-469C-9F18-B73B60BCC724}">
      <dgm:prSet/>
      <dgm:spPr/>
      <dgm:t>
        <a:bodyPr/>
        <a:lstStyle/>
        <a:p>
          <a:endParaRPr lang="de-AT"/>
        </a:p>
      </dgm:t>
    </dgm:pt>
    <dgm:pt modelId="{1A842570-225F-431F-BF2B-17B278DDC51C}">
      <dgm:prSet phldrT="[Text]"/>
      <dgm:spPr/>
      <dgm:t>
        <a:bodyPr/>
        <a:lstStyle/>
        <a:p>
          <a:r>
            <a:rPr lang="de-AT"/>
            <a:t>Allocation across Austrian floor area</a:t>
          </a:r>
        </a:p>
      </dgm:t>
    </dgm:pt>
    <dgm:pt modelId="{5AE8272B-4FE4-455A-8CAD-49AA1F1E86DA}" type="parTrans" cxnId="{B2B25C63-D13B-4067-B8EF-40FF97E4B4ED}">
      <dgm:prSet/>
      <dgm:spPr/>
      <dgm:t>
        <a:bodyPr/>
        <a:lstStyle/>
        <a:p>
          <a:endParaRPr lang="de-AT"/>
        </a:p>
      </dgm:t>
    </dgm:pt>
    <dgm:pt modelId="{4218F950-230C-4853-ABF7-84B6E74982C4}" type="sibTrans" cxnId="{B2B25C63-D13B-4067-B8EF-40FF97E4B4ED}">
      <dgm:prSet/>
      <dgm:spPr/>
      <dgm:t>
        <a:bodyPr/>
        <a:lstStyle/>
        <a:p>
          <a:endParaRPr lang="de-AT"/>
        </a:p>
      </dgm:t>
    </dgm:pt>
    <dgm:pt modelId="{3F917B45-EDC8-47C4-A657-D0A542CAF466}" type="pres">
      <dgm:prSet presAssocID="{E88F535D-CA87-4381-85A0-88E38343D188}" presName="diagram" presStyleCnt="0">
        <dgm:presLayoutVars>
          <dgm:dir/>
          <dgm:resizeHandles/>
        </dgm:presLayoutVars>
      </dgm:prSet>
      <dgm:spPr/>
    </dgm:pt>
    <dgm:pt modelId="{355EFE09-4C2E-4C6D-898C-DE27FE8F506E}" type="pres">
      <dgm:prSet presAssocID="{5A919737-0969-4BFE-8CB0-9D1D0F45AD64}" presName="firstNode" presStyleLbl="node1" presStyleIdx="0" presStyleCnt="6">
        <dgm:presLayoutVars>
          <dgm:bulletEnabled val="1"/>
        </dgm:presLayoutVars>
      </dgm:prSet>
      <dgm:spPr/>
    </dgm:pt>
    <dgm:pt modelId="{FD2B11DA-0D1D-4138-B56F-BA1BC9E61EF9}" type="pres">
      <dgm:prSet presAssocID="{8090D280-8775-4EAE-9E5B-38201BE40D49}" presName="sibTrans" presStyleLbl="sibTrans2D1" presStyleIdx="0" presStyleCnt="5"/>
      <dgm:spPr/>
    </dgm:pt>
    <dgm:pt modelId="{70E9CFA7-DB7F-4C4D-8771-A9ECDA79348E}" type="pres">
      <dgm:prSet presAssocID="{F756C949-DCC6-4622-8C92-85307CD97FD3}" presName="middleNode" presStyleCnt="0"/>
      <dgm:spPr/>
    </dgm:pt>
    <dgm:pt modelId="{95E49F9E-6231-4A6E-9A8B-875299FFAADF}" type="pres">
      <dgm:prSet presAssocID="{F756C949-DCC6-4622-8C92-85307CD97FD3}" presName="padding" presStyleLbl="node1" presStyleIdx="0" presStyleCnt="6"/>
      <dgm:spPr/>
    </dgm:pt>
    <dgm:pt modelId="{9E0F3402-1D86-427A-876C-D1DCBF26F951}" type="pres">
      <dgm:prSet presAssocID="{F756C949-DCC6-4622-8C92-85307CD97FD3}" presName="shape" presStyleLbl="node1" presStyleIdx="1" presStyleCnt="6">
        <dgm:presLayoutVars>
          <dgm:bulletEnabled val="1"/>
        </dgm:presLayoutVars>
      </dgm:prSet>
      <dgm:spPr/>
    </dgm:pt>
    <dgm:pt modelId="{919DCD7A-C837-4089-94B0-4A8CBB751C28}" type="pres">
      <dgm:prSet presAssocID="{47F6A711-F0F2-4049-A7C9-647971EB3866}" presName="sibTrans" presStyleLbl="sibTrans2D1" presStyleIdx="1" presStyleCnt="5"/>
      <dgm:spPr/>
    </dgm:pt>
    <dgm:pt modelId="{12BFDA90-5B2E-4CC4-86B7-4247BF244ABC}" type="pres">
      <dgm:prSet presAssocID="{FA627452-99B9-4213-97ED-A16EE806E95D}" presName="middleNode" presStyleCnt="0"/>
      <dgm:spPr/>
    </dgm:pt>
    <dgm:pt modelId="{6E631001-2073-465A-AB82-5AEEC1D684DA}" type="pres">
      <dgm:prSet presAssocID="{FA627452-99B9-4213-97ED-A16EE806E95D}" presName="padding" presStyleLbl="node1" presStyleIdx="1" presStyleCnt="6"/>
      <dgm:spPr/>
    </dgm:pt>
    <dgm:pt modelId="{09CEDBC7-DB87-483F-AA35-76D0E25F59D9}" type="pres">
      <dgm:prSet presAssocID="{FA627452-99B9-4213-97ED-A16EE806E95D}" presName="shape" presStyleLbl="node1" presStyleIdx="2" presStyleCnt="6">
        <dgm:presLayoutVars>
          <dgm:bulletEnabled val="1"/>
        </dgm:presLayoutVars>
      </dgm:prSet>
      <dgm:spPr/>
    </dgm:pt>
    <dgm:pt modelId="{A0823414-6C46-45E2-8437-6C8AC7BEBFA0}" type="pres">
      <dgm:prSet presAssocID="{CFBF0F37-465F-4848-AA6F-93799C23A6C4}" presName="sibTrans" presStyleLbl="sibTrans2D1" presStyleIdx="2" presStyleCnt="5"/>
      <dgm:spPr/>
    </dgm:pt>
    <dgm:pt modelId="{11080CEF-6180-4244-AF51-0ABE3B27AAAE}" type="pres">
      <dgm:prSet presAssocID="{1A842570-225F-431F-BF2B-17B278DDC51C}" presName="middleNode" presStyleCnt="0"/>
      <dgm:spPr/>
    </dgm:pt>
    <dgm:pt modelId="{7FB1BA36-5E16-47D0-A11C-2D6283BA8C6E}" type="pres">
      <dgm:prSet presAssocID="{1A842570-225F-431F-BF2B-17B278DDC51C}" presName="padding" presStyleLbl="node1" presStyleIdx="2" presStyleCnt="6"/>
      <dgm:spPr/>
    </dgm:pt>
    <dgm:pt modelId="{546C17AA-F89F-46C7-8C03-3C6A2AB02C3D}" type="pres">
      <dgm:prSet presAssocID="{1A842570-225F-431F-BF2B-17B278DDC51C}" presName="shape" presStyleLbl="node1" presStyleIdx="3" presStyleCnt="6">
        <dgm:presLayoutVars>
          <dgm:bulletEnabled val="1"/>
        </dgm:presLayoutVars>
      </dgm:prSet>
      <dgm:spPr/>
    </dgm:pt>
    <dgm:pt modelId="{BFE625C7-11F6-4E1A-A722-C28BF1D281CA}" type="pres">
      <dgm:prSet presAssocID="{4218F950-230C-4853-ABF7-84B6E74982C4}" presName="sibTrans" presStyleLbl="sibTrans2D1" presStyleIdx="3" presStyleCnt="5"/>
      <dgm:spPr/>
    </dgm:pt>
    <dgm:pt modelId="{74D3A45F-5ABD-47DA-B924-82A54FABA654}" type="pres">
      <dgm:prSet presAssocID="{63C42127-6B6D-46AC-8458-E7E2FEF2F301}" presName="middleNode" presStyleCnt="0"/>
      <dgm:spPr/>
    </dgm:pt>
    <dgm:pt modelId="{1AA308CD-B874-43D3-AB00-4C6860269D91}" type="pres">
      <dgm:prSet presAssocID="{63C42127-6B6D-46AC-8458-E7E2FEF2F301}" presName="padding" presStyleLbl="node1" presStyleIdx="3" presStyleCnt="6"/>
      <dgm:spPr/>
    </dgm:pt>
    <dgm:pt modelId="{599D0B2A-2455-410C-8E8A-D70ADF651714}" type="pres">
      <dgm:prSet presAssocID="{63C42127-6B6D-46AC-8458-E7E2FEF2F301}" presName="shape" presStyleLbl="node1" presStyleIdx="4" presStyleCnt="6">
        <dgm:presLayoutVars>
          <dgm:bulletEnabled val="1"/>
        </dgm:presLayoutVars>
      </dgm:prSet>
      <dgm:spPr/>
    </dgm:pt>
    <dgm:pt modelId="{3C293A91-358C-470F-86C5-BF95CAD7812C}" type="pres">
      <dgm:prSet presAssocID="{EF7D7D01-6A83-4A8F-90D8-D4545542C8CF}" presName="sibTrans" presStyleLbl="sibTrans2D1" presStyleIdx="4" presStyleCnt="5"/>
      <dgm:spPr/>
    </dgm:pt>
    <dgm:pt modelId="{9E3BF501-895C-4D8C-A9E8-29287F0F8760}" type="pres">
      <dgm:prSet presAssocID="{8CCCA246-2153-4B85-8939-D8D0A637BE41}" presName="lastNode" presStyleLbl="node1" presStyleIdx="5" presStyleCnt="6">
        <dgm:presLayoutVars>
          <dgm:bulletEnabled val="1"/>
        </dgm:presLayoutVars>
      </dgm:prSet>
      <dgm:spPr/>
    </dgm:pt>
  </dgm:ptLst>
  <dgm:cxnLst>
    <dgm:cxn modelId="{E7FD6335-3591-4084-A0A2-9F1CAD3B7E4B}" type="presOf" srcId="{8CCCA246-2153-4B85-8939-D8D0A637BE41}" destId="{9E3BF501-895C-4D8C-A9E8-29287F0F8760}" srcOrd="0" destOrd="0" presId="urn:microsoft.com/office/officeart/2005/8/layout/bProcess2"/>
    <dgm:cxn modelId="{AE794141-C0FD-4770-9E31-7CA85100219D}" type="presOf" srcId="{47F6A711-F0F2-4049-A7C9-647971EB3866}" destId="{919DCD7A-C837-4089-94B0-4A8CBB751C28}" srcOrd="0" destOrd="0" presId="urn:microsoft.com/office/officeart/2005/8/layout/bProcess2"/>
    <dgm:cxn modelId="{B2B25C63-D13B-4067-B8EF-40FF97E4B4ED}" srcId="{E88F535D-CA87-4381-85A0-88E38343D188}" destId="{1A842570-225F-431F-BF2B-17B278DDC51C}" srcOrd="3" destOrd="0" parTransId="{5AE8272B-4FE4-455A-8CAD-49AA1F1E86DA}" sibTransId="{4218F950-230C-4853-ABF7-84B6E74982C4}"/>
    <dgm:cxn modelId="{0BFB5145-6D03-45F7-9295-C2E8825AB46A}" type="presOf" srcId="{63C42127-6B6D-46AC-8458-E7E2FEF2F301}" destId="{599D0B2A-2455-410C-8E8A-D70ADF651714}" srcOrd="0" destOrd="0" presId="urn:microsoft.com/office/officeart/2005/8/layout/bProcess2"/>
    <dgm:cxn modelId="{56AADF67-95D6-455C-8460-0B43D8874E34}" srcId="{E88F535D-CA87-4381-85A0-88E38343D188}" destId="{63C42127-6B6D-46AC-8458-E7E2FEF2F301}" srcOrd="4" destOrd="0" parTransId="{86EF00F9-DBFC-45A9-A37B-C6098157843D}" sibTransId="{EF7D7D01-6A83-4A8F-90D8-D4545542C8CF}"/>
    <dgm:cxn modelId="{C453EC68-E0CE-4A8C-902A-C313650F5C31}" type="presOf" srcId="{1A842570-225F-431F-BF2B-17B278DDC51C}" destId="{546C17AA-F89F-46C7-8C03-3C6A2AB02C3D}" srcOrd="0" destOrd="0" presId="urn:microsoft.com/office/officeart/2005/8/layout/bProcess2"/>
    <dgm:cxn modelId="{823CF86B-555B-4346-9A05-F6423C596A03}" type="presOf" srcId="{CFBF0F37-465F-4848-AA6F-93799C23A6C4}" destId="{A0823414-6C46-45E2-8437-6C8AC7BEBFA0}" srcOrd="0" destOrd="0" presId="urn:microsoft.com/office/officeart/2005/8/layout/bProcess2"/>
    <dgm:cxn modelId="{DABE6352-81E3-4D0F-93A6-ACB27152F533}" type="presOf" srcId="{F756C949-DCC6-4622-8C92-85307CD97FD3}" destId="{9E0F3402-1D86-427A-876C-D1DCBF26F951}" srcOrd="0" destOrd="0" presId="urn:microsoft.com/office/officeart/2005/8/layout/bProcess2"/>
    <dgm:cxn modelId="{26E17C55-B6CB-444D-8EF7-CFE621449AAE}" type="presOf" srcId="{4218F950-230C-4853-ABF7-84B6E74982C4}" destId="{BFE625C7-11F6-4E1A-A722-C28BF1D281CA}" srcOrd="0" destOrd="0" presId="urn:microsoft.com/office/officeart/2005/8/layout/bProcess2"/>
    <dgm:cxn modelId="{1970537F-2564-45DD-A836-2AAA0800CC00}" srcId="{E88F535D-CA87-4381-85A0-88E38343D188}" destId="{FA627452-99B9-4213-97ED-A16EE806E95D}" srcOrd="2" destOrd="0" parTransId="{80FF32AB-72A3-4084-ADC3-F6D2190218EE}" sibTransId="{CFBF0F37-465F-4848-AA6F-93799C23A6C4}"/>
    <dgm:cxn modelId="{CE11E68A-784F-4B6C-A5E8-BEB94E66AB61}" type="presOf" srcId="{E88F535D-CA87-4381-85A0-88E38343D188}" destId="{3F917B45-EDC8-47C4-A657-D0A542CAF466}" srcOrd="0" destOrd="0" presId="urn:microsoft.com/office/officeart/2005/8/layout/bProcess2"/>
    <dgm:cxn modelId="{FD710AB5-5347-4D14-AB06-759EBCEDC384}" type="presOf" srcId="{EF7D7D01-6A83-4A8F-90D8-D4545542C8CF}" destId="{3C293A91-358C-470F-86C5-BF95CAD7812C}" srcOrd="0" destOrd="0" presId="urn:microsoft.com/office/officeart/2005/8/layout/bProcess2"/>
    <dgm:cxn modelId="{329A2FB8-DA26-469C-9F18-B73B60BCC724}" srcId="{E88F535D-CA87-4381-85A0-88E38343D188}" destId="{8CCCA246-2153-4B85-8939-D8D0A637BE41}" srcOrd="5" destOrd="0" parTransId="{616026ED-0B1F-41C4-9402-B8836AAFDA78}" sibTransId="{A772F205-0D02-46B0-B2B8-84C3BD06DCC7}"/>
    <dgm:cxn modelId="{3F74DCC4-0ED5-4414-AA48-AB9E2A1A7C52}" srcId="{E88F535D-CA87-4381-85A0-88E38343D188}" destId="{F756C949-DCC6-4622-8C92-85307CD97FD3}" srcOrd="1" destOrd="0" parTransId="{D37B6B12-E178-4066-AFC0-E0CF0C9A7DEF}" sibTransId="{47F6A711-F0F2-4049-A7C9-647971EB3866}"/>
    <dgm:cxn modelId="{129AFAC9-091A-441F-9C0A-B348F1E6A90A}" srcId="{E88F535D-CA87-4381-85A0-88E38343D188}" destId="{5A919737-0969-4BFE-8CB0-9D1D0F45AD64}" srcOrd="0" destOrd="0" parTransId="{DBE711C0-FF60-47E9-B9FE-2B1ACEA081BC}" sibTransId="{8090D280-8775-4EAE-9E5B-38201BE40D49}"/>
    <dgm:cxn modelId="{0E8781E5-36B5-4D8B-858D-93EBAFAA947F}" type="presOf" srcId="{8090D280-8775-4EAE-9E5B-38201BE40D49}" destId="{FD2B11DA-0D1D-4138-B56F-BA1BC9E61EF9}" srcOrd="0" destOrd="0" presId="urn:microsoft.com/office/officeart/2005/8/layout/bProcess2"/>
    <dgm:cxn modelId="{EED275F1-9096-4BB7-BFEB-D675DAE544FC}" type="presOf" srcId="{FA627452-99B9-4213-97ED-A16EE806E95D}" destId="{09CEDBC7-DB87-483F-AA35-76D0E25F59D9}" srcOrd="0" destOrd="0" presId="urn:microsoft.com/office/officeart/2005/8/layout/bProcess2"/>
    <dgm:cxn modelId="{2315CFFD-E3A0-43CC-B551-36B7E0DDE83F}" type="presOf" srcId="{5A919737-0969-4BFE-8CB0-9D1D0F45AD64}" destId="{355EFE09-4C2E-4C6D-898C-DE27FE8F506E}" srcOrd="0" destOrd="0" presId="urn:microsoft.com/office/officeart/2005/8/layout/bProcess2"/>
    <dgm:cxn modelId="{FA531389-B05A-4D01-8CC4-FCC26302F841}" type="presParOf" srcId="{3F917B45-EDC8-47C4-A657-D0A542CAF466}" destId="{355EFE09-4C2E-4C6D-898C-DE27FE8F506E}" srcOrd="0" destOrd="0" presId="urn:microsoft.com/office/officeart/2005/8/layout/bProcess2"/>
    <dgm:cxn modelId="{CBDA50F9-020D-484D-B9B8-2CD49297DE33}" type="presParOf" srcId="{3F917B45-EDC8-47C4-A657-D0A542CAF466}" destId="{FD2B11DA-0D1D-4138-B56F-BA1BC9E61EF9}" srcOrd="1" destOrd="0" presId="urn:microsoft.com/office/officeart/2005/8/layout/bProcess2"/>
    <dgm:cxn modelId="{57D3E591-F12A-4051-B14A-BB0410430715}" type="presParOf" srcId="{3F917B45-EDC8-47C4-A657-D0A542CAF466}" destId="{70E9CFA7-DB7F-4C4D-8771-A9ECDA79348E}" srcOrd="2" destOrd="0" presId="urn:microsoft.com/office/officeart/2005/8/layout/bProcess2"/>
    <dgm:cxn modelId="{012B8E03-DA50-413A-8783-010FD6E1CB7A}" type="presParOf" srcId="{70E9CFA7-DB7F-4C4D-8771-A9ECDA79348E}" destId="{95E49F9E-6231-4A6E-9A8B-875299FFAADF}" srcOrd="0" destOrd="0" presId="urn:microsoft.com/office/officeart/2005/8/layout/bProcess2"/>
    <dgm:cxn modelId="{343C54E1-C6D9-403E-BBB9-70F5726344D1}" type="presParOf" srcId="{70E9CFA7-DB7F-4C4D-8771-A9ECDA79348E}" destId="{9E0F3402-1D86-427A-876C-D1DCBF26F951}" srcOrd="1" destOrd="0" presId="urn:microsoft.com/office/officeart/2005/8/layout/bProcess2"/>
    <dgm:cxn modelId="{008793E2-FBDD-4C79-B6D4-84B2531E13D1}" type="presParOf" srcId="{3F917B45-EDC8-47C4-A657-D0A542CAF466}" destId="{919DCD7A-C837-4089-94B0-4A8CBB751C28}" srcOrd="3" destOrd="0" presId="urn:microsoft.com/office/officeart/2005/8/layout/bProcess2"/>
    <dgm:cxn modelId="{A10B18AF-E14D-4F02-8205-079B26A94846}" type="presParOf" srcId="{3F917B45-EDC8-47C4-A657-D0A542CAF466}" destId="{12BFDA90-5B2E-4CC4-86B7-4247BF244ABC}" srcOrd="4" destOrd="0" presId="urn:microsoft.com/office/officeart/2005/8/layout/bProcess2"/>
    <dgm:cxn modelId="{5E3A0443-7D84-4812-97C6-6F3788601E6E}" type="presParOf" srcId="{12BFDA90-5B2E-4CC4-86B7-4247BF244ABC}" destId="{6E631001-2073-465A-AB82-5AEEC1D684DA}" srcOrd="0" destOrd="0" presId="urn:microsoft.com/office/officeart/2005/8/layout/bProcess2"/>
    <dgm:cxn modelId="{10BA2A85-FD32-4EA4-8B01-04199956596B}" type="presParOf" srcId="{12BFDA90-5B2E-4CC4-86B7-4247BF244ABC}" destId="{09CEDBC7-DB87-483F-AA35-76D0E25F59D9}" srcOrd="1" destOrd="0" presId="urn:microsoft.com/office/officeart/2005/8/layout/bProcess2"/>
    <dgm:cxn modelId="{0CE68DB6-E3C5-4BF6-98AC-F533A8D5A6C4}" type="presParOf" srcId="{3F917B45-EDC8-47C4-A657-D0A542CAF466}" destId="{A0823414-6C46-45E2-8437-6C8AC7BEBFA0}" srcOrd="5" destOrd="0" presId="urn:microsoft.com/office/officeart/2005/8/layout/bProcess2"/>
    <dgm:cxn modelId="{9581A43C-AEF1-4CA8-B69C-A1B5ACF38123}" type="presParOf" srcId="{3F917B45-EDC8-47C4-A657-D0A542CAF466}" destId="{11080CEF-6180-4244-AF51-0ABE3B27AAAE}" srcOrd="6" destOrd="0" presId="urn:microsoft.com/office/officeart/2005/8/layout/bProcess2"/>
    <dgm:cxn modelId="{3DAA3934-037C-435C-B69B-E99402F5554E}" type="presParOf" srcId="{11080CEF-6180-4244-AF51-0ABE3B27AAAE}" destId="{7FB1BA36-5E16-47D0-A11C-2D6283BA8C6E}" srcOrd="0" destOrd="0" presId="urn:microsoft.com/office/officeart/2005/8/layout/bProcess2"/>
    <dgm:cxn modelId="{5C75834C-85C1-4E65-A783-8D4002F8C724}" type="presParOf" srcId="{11080CEF-6180-4244-AF51-0ABE3B27AAAE}" destId="{546C17AA-F89F-46C7-8C03-3C6A2AB02C3D}" srcOrd="1" destOrd="0" presId="urn:microsoft.com/office/officeart/2005/8/layout/bProcess2"/>
    <dgm:cxn modelId="{F23F29AB-F947-4A52-A3F7-E377C34A27E4}" type="presParOf" srcId="{3F917B45-EDC8-47C4-A657-D0A542CAF466}" destId="{BFE625C7-11F6-4E1A-A722-C28BF1D281CA}" srcOrd="7" destOrd="0" presId="urn:microsoft.com/office/officeart/2005/8/layout/bProcess2"/>
    <dgm:cxn modelId="{4AA5976B-4D1E-4F0C-BF9E-187FC976F296}" type="presParOf" srcId="{3F917B45-EDC8-47C4-A657-D0A542CAF466}" destId="{74D3A45F-5ABD-47DA-B924-82A54FABA654}" srcOrd="8" destOrd="0" presId="urn:microsoft.com/office/officeart/2005/8/layout/bProcess2"/>
    <dgm:cxn modelId="{458258FF-E6D6-43B1-949E-99698D3223A4}" type="presParOf" srcId="{74D3A45F-5ABD-47DA-B924-82A54FABA654}" destId="{1AA308CD-B874-43D3-AB00-4C6860269D91}" srcOrd="0" destOrd="0" presId="urn:microsoft.com/office/officeart/2005/8/layout/bProcess2"/>
    <dgm:cxn modelId="{E760CCFF-5C23-453A-AA82-906CA3B8091D}" type="presParOf" srcId="{74D3A45F-5ABD-47DA-B924-82A54FABA654}" destId="{599D0B2A-2455-410C-8E8A-D70ADF651714}" srcOrd="1" destOrd="0" presId="urn:microsoft.com/office/officeart/2005/8/layout/bProcess2"/>
    <dgm:cxn modelId="{460A5480-60A5-41AA-8335-F1E65DEBADF8}" type="presParOf" srcId="{3F917B45-EDC8-47C4-A657-D0A542CAF466}" destId="{3C293A91-358C-470F-86C5-BF95CAD7812C}" srcOrd="9" destOrd="0" presId="urn:microsoft.com/office/officeart/2005/8/layout/bProcess2"/>
    <dgm:cxn modelId="{9BD9D018-17F4-4CAD-9850-148925E12A75}" type="presParOf" srcId="{3F917B45-EDC8-47C4-A657-D0A542CAF466}" destId="{9E3BF501-895C-4D8C-A9E8-29287F0F8760}" srcOrd="10"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5E4351-B4F6-45AC-8BE5-2FE1F35FD873}">
      <dsp:nvSpPr>
        <dsp:cNvPr id="0" name=""/>
        <dsp:cNvSpPr/>
      </dsp:nvSpPr>
      <dsp:spPr>
        <a:xfrm>
          <a:off x="1578" y="551279"/>
          <a:ext cx="2055291" cy="2055291"/>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3E65D5-AEFC-4186-B75F-FDA513E35881}">
      <dsp:nvSpPr>
        <dsp:cNvPr id="0" name=""/>
        <dsp:cNvSpPr/>
      </dsp:nvSpPr>
      <dsp:spPr>
        <a:xfrm>
          <a:off x="336160" y="1784454"/>
          <a:ext cx="2055291" cy="205529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AT" sz="1800" kern="1200"/>
            <a:t>2018: Teaching</a:t>
          </a:r>
        </a:p>
        <a:p>
          <a:pPr marL="114300" lvl="1" indent="-114300" algn="l" defTabSz="622300">
            <a:lnSpc>
              <a:spcPct val="90000"/>
            </a:lnSpc>
            <a:spcBef>
              <a:spcPct val="0"/>
            </a:spcBef>
            <a:spcAft>
              <a:spcPct val="15000"/>
            </a:spcAft>
            <a:buChar char="•"/>
          </a:pPr>
          <a:r>
            <a:rPr lang="de-AT" sz="1400" kern="1200"/>
            <a:t>„PVWindkraft“-Excel as Simple Teaching tool for flexible integration of RES into district storages (TABS, batteries, Evs)</a:t>
          </a:r>
        </a:p>
      </dsp:txBody>
      <dsp:txXfrm>
        <a:off x="396357" y="1844651"/>
        <a:ext cx="1934897" cy="1934897"/>
      </dsp:txXfrm>
    </dsp:sp>
    <dsp:sp modelId="{FCC019F9-C544-4A8C-A185-FF511388A587}">
      <dsp:nvSpPr>
        <dsp:cNvPr id="0" name=""/>
        <dsp:cNvSpPr/>
      </dsp:nvSpPr>
      <dsp:spPr>
        <a:xfrm>
          <a:off x="2452764" y="1331996"/>
          <a:ext cx="395894" cy="49385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AT" sz="1600" kern="1200"/>
        </a:p>
      </dsp:txBody>
      <dsp:txXfrm>
        <a:off x="2452764" y="1430767"/>
        <a:ext cx="277126" cy="296315"/>
      </dsp:txXfrm>
    </dsp:sp>
    <dsp:sp modelId="{3514CD4B-9DCF-4BCF-8C1E-A8C9F79003CB}">
      <dsp:nvSpPr>
        <dsp:cNvPr id="0" name=""/>
        <dsp:cNvSpPr/>
      </dsp:nvSpPr>
      <dsp:spPr>
        <a:xfrm>
          <a:off x="3187997" y="551279"/>
          <a:ext cx="2055291" cy="2055291"/>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9A4291-BB69-4054-9CC4-313A1FA37402}">
      <dsp:nvSpPr>
        <dsp:cNvPr id="0" name=""/>
        <dsp:cNvSpPr/>
      </dsp:nvSpPr>
      <dsp:spPr>
        <a:xfrm>
          <a:off x="3522579" y="1784454"/>
          <a:ext cx="2055291" cy="205529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AT" sz="1800" kern="1200"/>
            <a:t>2019: Exploratory Research</a:t>
          </a:r>
        </a:p>
        <a:p>
          <a:pPr marL="114300" lvl="1" indent="-114300" algn="l" defTabSz="622300">
            <a:lnSpc>
              <a:spcPct val="90000"/>
            </a:lnSpc>
            <a:spcBef>
              <a:spcPct val="0"/>
            </a:spcBef>
            <a:spcAft>
              <a:spcPct val="15000"/>
            </a:spcAft>
            <a:buChar char="•"/>
          </a:pPr>
          <a:r>
            <a:rPr lang="de-AT" sz="1400" kern="1200"/>
            <a:t>Scenario assessment of 6 Viennese demonstration sites</a:t>
          </a:r>
        </a:p>
        <a:p>
          <a:pPr marL="114300" lvl="1" indent="-114300" algn="l" defTabSz="622300">
            <a:lnSpc>
              <a:spcPct val="90000"/>
            </a:lnSpc>
            <a:spcBef>
              <a:spcPct val="0"/>
            </a:spcBef>
            <a:spcAft>
              <a:spcPct val="15000"/>
            </a:spcAft>
            <a:buChar char="•"/>
          </a:pPr>
          <a:r>
            <a:rPr lang="de-AT" sz="1400" kern="1200"/>
            <a:t>Definition of PED system boundary conditions</a:t>
          </a:r>
        </a:p>
      </dsp:txBody>
      <dsp:txXfrm>
        <a:off x="3582776" y="1844651"/>
        <a:ext cx="1934897" cy="1934897"/>
      </dsp:txXfrm>
    </dsp:sp>
    <dsp:sp modelId="{41195C04-5742-4A39-9519-61C2A1BA33A8}">
      <dsp:nvSpPr>
        <dsp:cNvPr id="0" name=""/>
        <dsp:cNvSpPr/>
      </dsp:nvSpPr>
      <dsp:spPr>
        <a:xfrm>
          <a:off x="5639183" y="1331996"/>
          <a:ext cx="395894" cy="49385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AT" sz="1600" kern="1200"/>
        </a:p>
      </dsp:txBody>
      <dsp:txXfrm>
        <a:off x="5639183" y="1430767"/>
        <a:ext cx="277126" cy="296315"/>
      </dsp:txXfrm>
    </dsp:sp>
    <dsp:sp modelId="{323DADB1-886A-4772-A12F-7B0D3F5648E9}">
      <dsp:nvSpPr>
        <dsp:cNvPr id="0" name=""/>
        <dsp:cNvSpPr/>
      </dsp:nvSpPr>
      <dsp:spPr>
        <a:xfrm>
          <a:off x="6374415" y="551279"/>
          <a:ext cx="2055291" cy="2055291"/>
        </a:xfrm>
        <a:prstGeom prst="roundRect">
          <a:avLst>
            <a:gd name="adj" fmla="val 10000"/>
          </a:avLst>
        </a:prstGeom>
        <a:blipFill rotWithShape="1">
          <a:blip xmlns:r="http://schemas.openxmlformats.org/officeDocument/2006/relationships" r:embed="rId3">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1C9FC2-216B-4564-8B6B-C1B4FECBE4FD}">
      <dsp:nvSpPr>
        <dsp:cNvPr id="0" name=""/>
        <dsp:cNvSpPr/>
      </dsp:nvSpPr>
      <dsp:spPr>
        <a:xfrm>
          <a:off x="6708998" y="1784454"/>
          <a:ext cx="2055291" cy="205529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AT" sz="1800" kern="1200"/>
            <a:t>2019-24: continued development</a:t>
          </a:r>
        </a:p>
        <a:p>
          <a:pPr marL="114300" lvl="1" indent="-114300" algn="l" defTabSz="622300">
            <a:lnSpc>
              <a:spcPct val="90000"/>
            </a:lnSpc>
            <a:spcBef>
              <a:spcPct val="0"/>
            </a:spcBef>
            <a:spcAft>
              <a:spcPct val="15000"/>
            </a:spcAft>
            <a:buChar char="•"/>
          </a:pPr>
          <a:r>
            <a:rPr lang="de-AT" sz="1400" kern="1200"/>
            <a:t>Mobility energy model</a:t>
          </a:r>
        </a:p>
        <a:p>
          <a:pPr marL="114300" lvl="1" indent="-114300" algn="l" defTabSz="622300">
            <a:lnSpc>
              <a:spcPct val="90000"/>
            </a:lnSpc>
            <a:spcBef>
              <a:spcPct val="0"/>
            </a:spcBef>
            <a:spcAft>
              <a:spcPct val="15000"/>
            </a:spcAft>
            <a:buChar char="•"/>
          </a:pPr>
          <a:r>
            <a:rPr lang="de-AT" sz="1400" kern="1200"/>
            <a:t>Scenario batch analysis</a:t>
          </a:r>
        </a:p>
      </dsp:txBody>
      <dsp:txXfrm>
        <a:off x="6769195" y="1844651"/>
        <a:ext cx="1934897" cy="1934897"/>
      </dsp:txXfrm>
    </dsp:sp>
    <dsp:sp modelId="{67E5DE69-1FA4-46CF-A142-87B6B5CAE9AC}">
      <dsp:nvSpPr>
        <dsp:cNvPr id="0" name=""/>
        <dsp:cNvSpPr/>
      </dsp:nvSpPr>
      <dsp:spPr>
        <a:xfrm>
          <a:off x="8825601" y="1331996"/>
          <a:ext cx="395894" cy="49385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AT" sz="1600" kern="1200"/>
        </a:p>
      </dsp:txBody>
      <dsp:txXfrm>
        <a:off x="8825601" y="1430767"/>
        <a:ext cx="277126" cy="296315"/>
      </dsp:txXfrm>
    </dsp:sp>
    <dsp:sp modelId="{6A1064AE-09E6-4915-A438-176EBB8204D9}">
      <dsp:nvSpPr>
        <dsp:cNvPr id="0" name=""/>
        <dsp:cNvSpPr/>
      </dsp:nvSpPr>
      <dsp:spPr>
        <a:xfrm>
          <a:off x="9560834" y="551279"/>
          <a:ext cx="2055291" cy="2055291"/>
        </a:xfrm>
        <a:prstGeom prst="roundRect">
          <a:avLst>
            <a:gd name="adj" fmla="val 10000"/>
          </a:avLst>
        </a:prstGeom>
        <a:blipFill rotWithShape="1">
          <a:blip xmlns:r="http://schemas.openxmlformats.org/officeDocument/2006/relationships" r:embed="rId4">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F42C8A-8820-42F7-A3F1-CB4252FA0C58}">
      <dsp:nvSpPr>
        <dsp:cNvPr id="0" name=""/>
        <dsp:cNvSpPr/>
      </dsp:nvSpPr>
      <dsp:spPr>
        <a:xfrm>
          <a:off x="9895417" y="1784454"/>
          <a:ext cx="2055291" cy="205529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AT" sz="1800" kern="1200"/>
            <a:t>2024</a:t>
          </a:r>
        </a:p>
        <a:p>
          <a:pPr marL="114300" lvl="1" indent="-114300" algn="l" defTabSz="622300">
            <a:lnSpc>
              <a:spcPct val="90000"/>
            </a:lnSpc>
            <a:spcBef>
              <a:spcPct val="0"/>
            </a:spcBef>
            <a:spcAft>
              <a:spcPct val="15000"/>
            </a:spcAft>
            <a:buChar char="•"/>
          </a:pPr>
          <a:r>
            <a:rPr lang="de-AT" sz="1400" kern="1200"/>
            <a:t>klima:aktiv Deklarationstool „Klimaneutrale Plusenergiequartiere“</a:t>
          </a:r>
        </a:p>
      </dsp:txBody>
      <dsp:txXfrm>
        <a:off x="9955614" y="1844651"/>
        <a:ext cx="1934897" cy="19348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6E3809-EDC3-4569-A9EA-D722225D9EB2}">
      <dsp:nvSpPr>
        <dsp:cNvPr id="0" name=""/>
        <dsp:cNvSpPr/>
      </dsp:nvSpPr>
      <dsp:spPr>
        <a:xfrm>
          <a:off x="3115708" y="78095"/>
          <a:ext cx="3748604" cy="3748604"/>
        </a:xfrm>
        <a:prstGeom prst="ellipse">
          <a:avLst/>
        </a:prstGeom>
        <a:gradFill rotWithShape="0">
          <a:gsLst>
            <a:gs pos="0">
              <a:srgbClr val="E97132">
                <a:alpha val="50000"/>
                <a:hueOff val="0"/>
                <a:satOff val="0"/>
                <a:lumOff val="0"/>
                <a:alphaOff val="0"/>
                <a:lumMod val="110000"/>
                <a:satMod val="105000"/>
                <a:tint val="67000"/>
              </a:srgbClr>
            </a:gs>
            <a:gs pos="50000">
              <a:srgbClr val="E97132">
                <a:alpha val="50000"/>
                <a:hueOff val="0"/>
                <a:satOff val="0"/>
                <a:lumOff val="0"/>
                <a:alphaOff val="0"/>
                <a:lumMod val="105000"/>
                <a:satMod val="103000"/>
                <a:tint val="73000"/>
              </a:srgbClr>
            </a:gs>
            <a:gs pos="100000">
              <a:srgbClr val="E97132">
                <a:alpha val="50000"/>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de-AT" sz="6500" kern="1200">
            <a:solidFill>
              <a:sysClr val="windowText" lastClr="000000">
                <a:hueOff val="0"/>
                <a:satOff val="0"/>
                <a:lumOff val="0"/>
                <a:alphaOff val="0"/>
              </a:sysClr>
            </a:solidFill>
            <a:latin typeface="Aptos" panose="02110004020202020204"/>
            <a:ea typeface="+mn-ea"/>
            <a:cs typeface="+mn-cs"/>
          </a:endParaRPr>
        </a:p>
      </dsp:txBody>
      <dsp:txXfrm>
        <a:off x="4018100" y="981138"/>
        <a:ext cx="1943820" cy="1192797"/>
      </dsp:txXfrm>
    </dsp:sp>
    <dsp:sp modelId="{4EDDB78B-3149-4926-A328-A093BBB33D0A}">
      <dsp:nvSpPr>
        <dsp:cNvPr id="0" name=""/>
        <dsp:cNvSpPr/>
      </dsp:nvSpPr>
      <dsp:spPr>
        <a:xfrm>
          <a:off x="4468330" y="2420973"/>
          <a:ext cx="3748604" cy="3748604"/>
        </a:xfrm>
        <a:prstGeom prst="ellipse">
          <a:avLst/>
        </a:prstGeom>
        <a:gradFill rotWithShape="0">
          <a:gsLst>
            <a:gs pos="0">
              <a:srgbClr val="196B24">
                <a:alpha val="50000"/>
                <a:hueOff val="0"/>
                <a:satOff val="0"/>
                <a:lumOff val="0"/>
                <a:alphaOff val="0"/>
                <a:lumMod val="110000"/>
                <a:satMod val="105000"/>
                <a:tint val="67000"/>
              </a:srgbClr>
            </a:gs>
            <a:gs pos="50000">
              <a:srgbClr val="196B24">
                <a:alpha val="50000"/>
                <a:hueOff val="0"/>
                <a:satOff val="0"/>
                <a:lumOff val="0"/>
                <a:alphaOff val="0"/>
                <a:lumMod val="105000"/>
                <a:satMod val="103000"/>
                <a:tint val="73000"/>
              </a:srgbClr>
            </a:gs>
            <a:gs pos="100000">
              <a:srgbClr val="196B24">
                <a:alpha val="50000"/>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de-AT" sz="6500" kern="1200">
            <a:solidFill>
              <a:sysClr val="windowText" lastClr="000000">
                <a:hueOff val="0"/>
                <a:satOff val="0"/>
                <a:lumOff val="0"/>
                <a:alphaOff val="0"/>
              </a:sysClr>
            </a:solidFill>
            <a:latin typeface="Aptos" panose="02110004020202020204"/>
            <a:ea typeface="+mn-ea"/>
            <a:cs typeface="+mn-cs"/>
          </a:endParaRPr>
        </a:p>
      </dsp:txBody>
      <dsp:txXfrm>
        <a:off x="5944160" y="3691297"/>
        <a:ext cx="1590398" cy="1457864"/>
      </dsp:txXfrm>
    </dsp:sp>
    <dsp:sp modelId="{02CDB062-307C-4759-B60F-E23DDAD087EA}">
      <dsp:nvSpPr>
        <dsp:cNvPr id="0" name=""/>
        <dsp:cNvSpPr/>
      </dsp:nvSpPr>
      <dsp:spPr>
        <a:xfrm>
          <a:off x="1763087" y="2420973"/>
          <a:ext cx="3748604" cy="3748604"/>
        </a:xfrm>
        <a:prstGeom prst="ellipse">
          <a:avLst/>
        </a:prstGeom>
        <a:gradFill rotWithShape="0">
          <a:gsLst>
            <a:gs pos="0">
              <a:srgbClr val="0F9ED5">
                <a:alpha val="50000"/>
                <a:hueOff val="0"/>
                <a:satOff val="0"/>
                <a:lumOff val="0"/>
                <a:alphaOff val="0"/>
                <a:lumMod val="110000"/>
                <a:satMod val="105000"/>
                <a:tint val="67000"/>
              </a:srgbClr>
            </a:gs>
            <a:gs pos="50000">
              <a:srgbClr val="0F9ED5">
                <a:alpha val="50000"/>
                <a:hueOff val="0"/>
                <a:satOff val="0"/>
                <a:lumOff val="0"/>
                <a:alphaOff val="0"/>
                <a:lumMod val="105000"/>
                <a:satMod val="103000"/>
                <a:tint val="73000"/>
              </a:srgbClr>
            </a:gs>
            <a:gs pos="100000">
              <a:srgbClr val="0F9ED5">
                <a:alpha val="50000"/>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de-AT" sz="6500" kern="1200">
            <a:solidFill>
              <a:sysClr val="windowText" lastClr="000000">
                <a:hueOff val="0"/>
                <a:satOff val="0"/>
                <a:lumOff val="0"/>
                <a:alphaOff val="0"/>
              </a:sysClr>
            </a:solidFill>
            <a:latin typeface="Aptos" panose="02110004020202020204"/>
            <a:ea typeface="+mn-ea"/>
            <a:cs typeface="+mn-cs"/>
          </a:endParaRPr>
        </a:p>
      </dsp:txBody>
      <dsp:txXfrm>
        <a:off x="2445462" y="3691297"/>
        <a:ext cx="1590398" cy="14578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AD076-1F0F-4566-BF8A-CEAACA777AA2}">
      <dsp:nvSpPr>
        <dsp:cNvPr id="0" name=""/>
        <dsp:cNvSpPr/>
      </dsp:nvSpPr>
      <dsp:spPr>
        <a:xfrm>
          <a:off x="1863446" y="319982"/>
          <a:ext cx="4135157" cy="4135157"/>
        </a:xfrm>
        <a:prstGeom prst="pie">
          <a:avLst>
            <a:gd name="adj1" fmla="val 16200000"/>
            <a:gd name="adj2" fmla="val 1800000"/>
          </a:avLst>
        </a:prstGeom>
        <a:solidFill>
          <a:srgbClr val="E97132">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de-AT" sz="2800" kern="1200">
              <a:solidFill>
                <a:sysClr val="window" lastClr="FFFFFF"/>
              </a:solidFill>
              <a:latin typeface="Aptos" panose="02110004020202020204"/>
              <a:ea typeface="+mn-ea"/>
              <a:cs typeface="+mn-cs"/>
            </a:rPr>
            <a:t>Simulation</a:t>
          </a:r>
        </a:p>
      </dsp:txBody>
      <dsp:txXfrm>
        <a:off x="4259050" y="1376473"/>
        <a:ext cx="1044285" cy="870237"/>
      </dsp:txXfrm>
    </dsp:sp>
    <dsp:sp modelId="{16E17EEB-4F20-4877-9BCB-A0E87A1C3603}">
      <dsp:nvSpPr>
        <dsp:cNvPr id="0" name=""/>
        <dsp:cNvSpPr/>
      </dsp:nvSpPr>
      <dsp:spPr>
        <a:xfrm>
          <a:off x="1778281" y="467666"/>
          <a:ext cx="4135157" cy="4135157"/>
        </a:xfrm>
        <a:prstGeom prst="pie">
          <a:avLst>
            <a:gd name="adj1" fmla="val 1800000"/>
            <a:gd name="adj2" fmla="val 9000000"/>
          </a:avLst>
        </a:prstGeom>
        <a:solidFill>
          <a:srgbClr val="196B24">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de-AT" sz="2800" kern="1200">
              <a:solidFill>
                <a:sysClr val="window" lastClr="FFFFFF"/>
              </a:solidFill>
              <a:latin typeface="Aptos" panose="02110004020202020204"/>
              <a:ea typeface="+mn-ea"/>
              <a:cs typeface="+mn-cs"/>
            </a:rPr>
            <a:t>Analysis</a:t>
          </a:r>
        </a:p>
      </dsp:txBody>
      <dsp:txXfrm>
        <a:off x="3087260" y="3309199"/>
        <a:ext cx="1566426" cy="765809"/>
      </dsp:txXfrm>
    </dsp:sp>
    <dsp:sp modelId="{933DEE6D-2F59-4F0C-BCA0-790B9D92FB87}">
      <dsp:nvSpPr>
        <dsp:cNvPr id="0" name=""/>
        <dsp:cNvSpPr/>
      </dsp:nvSpPr>
      <dsp:spPr>
        <a:xfrm>
          <a:off x="1693116" y="319982"/>
          <a:ext cx="4135157" cy="4135157"/>
        </a:xfrm>
        <a:prstGeom prst="pie">
          <a:avLst>
            <a:gd name="adj1" fmla="val 9000000"/>
            <a:gd name="adj2" fmla="val 16200000"/>
          </a:avLst>
        </a:prstGeom>
        <a:solidFill>
          <a:srgbClr val="0F9ED5">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de-AT" sz="2800" kern="1200">
              <a:solidFill>
                <a:sysClr val="window" lastClr="FFFFFF"/>
              </a:solidFill>
              <a:latin typeface="Aptos" panose="02110004020202020204"/>
              <a:ea typeface="+mn-ea"/>
              <a:cs typeface="+mn-cs"/>
            </a:rPr>
            <a:t>Modelling</a:t>
          </a:r>
        </a:p>
      </dsp:txBody>
      <dsp:txXfrm>
        <a:off x="2388383" y="1376473"/>
        <a:ext cx="1044285" cy="870237"/>
      </dsp:txXfrm>
    </dsp:sp>
    <dsp:sp modelId="{213C512E-B79B-4513-9D3D-C3D9ACAA97AF}">
      <dsp:nvSpPr>
        <dsp:cNvPr id="0" name=""/>
        <dsp:cNvSpPr/>
      </dsp:nvSpPr>
      <dsp:spPr>
        <a:xfrm>
          <a:off x="1607801" y="63996"/>
          <a:ext cx="4647128" cy="4647128"/>
        </a:xfrm>
        <a:prstGeom prst="circularArrow">
          <a:avLst>
            <a:gd name="adj1" fmla="val 5085"/>
            <a:gd name="adj2" fmla="val 327528"/>
            <a:gd name="adj3" fmla="val 1472472"/>
            <a:gd name="adj4" fmla="val 16199432"/>
            <a:gd name="adj5" fmla="val 5932"/>
          </a:avLst>
        </a:prstGeom>
        <a:solidFill>
          <a:srgbClr val="E97132">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CE046EA-C755-4F28-8FBC-6E2370DE5E02}">
      <dsp:nvSpPr>
        <dsp:cNvPr id="0" name=""/>
        <dsp:cNvSpPr/>
      </dsp:nvSpPr>
      <dsp:spPr>
        <a:xfrm>
          <a:off x="1522295" y="211419"/>
          <a:ext cx="4647128" cy="4647128"/>
        </a:xfrm>
        <a:prstGeom prst="circularArrow">
          <a:avLst>
            <a:gd name="adj1" fmla="val 5085"/>
            <a:gd name="adj2" fmla="val 327528"/>
            <a:gd name="adj3" fmla="val 8671970"/>
            <a:gd name="adj4" fmla="val 1800502"/>
            <a:gd name="adj5" fmla="val 5932"/>
          </a:avLst>
        </a:prstGeom>
        <a:solidFill>
          <a:srgbClr val="196B24">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48D690EE-3512-4D6E-8309-700BB114CFB6}">
      <dsp:nvSpPr>
        <dsp:cNvPr id="0" name=""/>
        <dsp:cNvSpPr/>
      </dsp:nvSpPr>
      <dsp:spPr>
        <a:xfrm>
          <a:off x="1436789" y="63996"/>
          <a:ext cx="4647128" cy="4647128"/>
        </a:xfrm>
        <a:prstGeom prst="circularArrow">
          <a:avLst>
            <a:gd name="adj1" fmla="val 5085"/>
            <a:gd name="adj2" fmla="val 327528"/>
            <a:gd name="adj3" fmla="val 15873039"/>
            <a:gd name="adj4" fmla="val 9000000"/>
            <a:gd name="adj5" fmla="val 5932"/>
          </a:avLst>
        </a:prstGeom>
        <a:solidFill>
          <a:srgbClr val="0F9ED5">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EFE09-4C2E-4C6D-898C-DE27FE8F506E}">
      <dsp:nvSpPr>
        <dsp:cNvPr id="0" name=""/>
        <dsp:cNvSpPr/>
      </dsp:nvSpPr>
      <dsp:spPr>
        <a:xfrm>
          <a:off x="389868" y="3973"/>
          <a:ext cx="1681116" cy="168111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de-AT" sz="2000" kern="1200"/>
            <a:t>Region</a:t>
          </a:r>
        </a:p>
      </dsp:txBody>
      <dsp:txXfrm>
        <a:off x="636062" y="250167"/>
        <a:ext cx="1188728" cy="1188728"/>
      </dsp:txXfrm>
    </dsp:sp>
    <dsp:sp modelId="{FD2B11DA-0D1D-4138-B56F-BA1BC9E61EF9}">
      <dsp:nvSpPr>
        <dsp:cNvPr id="0" name=""/>
        <dsp:cNvSpPr/>
      </dsp:nvSpPr>
      <dsp:spPr>
        <a:xfrm rot="10800000">
          <a:off x="936231" y="1902164"/>
          <a:ext cx="588390" cy="460197"/>
        </a:xfrm>
        <a:prstGeom prst="triangl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E0F3402-1D86-427A-876C-D1DCBF26F951}">
      <dsp:nvSpPr>
        <dsp:cNvPr id="0" name=""/>
        <dsp:cNvSpPr/>
      </dsp:nvSpPr>
      <dsp:spPr>
        <a:xfrm>
          <a:off x="669774" y="2553387"/>
          <a:ext cx="1121304" cy="112130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AT" sz="1200" kern="1200"/>
            <a:t>Annual Mileage</a:t>
          </a:r>
        </a:p>
      </dsp:txBody>
      <dsp:txXfrm>
        <a:off x="833985" y="2717598"/>
        <a:ext cx="792882" cy="792882"/>
      </dsp:txXfrm>
    </dsp:sp>
    <dsp:sp modelId="{919DCD7A-C837-4089-94B0-4A8CBB751C28}">
      <dsp:nvSpPr>
        <dsp:cNvPr id="0" name=""/>
        <dsp:cNvSpPr/>
      </dsp:nvSpPr>
      <dsp:spPr>
        <a:xfrm rot="10800000">
          <a:off x="936231" y="4031719"/>
          <a:ext cx="588390" cy="460197"/>
        </a:xfrm>
        <a:prstGeom prst="triangl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CEDBC7-DB87-483F-AA35-76D0E25F59D9}">
      <dsp:nvSpPr>
        <dsp:cNvPr id="0" name=""/>
        <dsp:cNvSpPr/>
      </dsp:nvSpPr>
      <dsp:spPr>
        <a:xfrm>
          <a:off x="669774" y="4822894"/>
          <a:ext cx="1121304" cy="112130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AT" sz="1200" kern="1200"/>
            <a:t>Destination Mileage per usage</a:t>
          </a:r>
        </a:p>
      </dsp:txBody>
      <dsp:txXfrm>
        <a:off x="833985" y="4987105"/>
        <a:ext cx="792882" cy="792882"/>
      </dsp:txXfrm>
    </dsp:sp>
    <dsp:sp modelId="{A0823414-6C46-45E2-8437-6C8AC7BEBFA0}">
      <dsp:nvSpPr>
        <dsp:cNvPr id="0" name=""/>
        <dsp:cNvSpPr/>
      </dsp:nvSpPr>
      <dsp:spPr>
        <a:xfrm rot="5400000">
          <a:off x="2210093" y="5153448"/>
          <a:ext cx="588390" cy="460197"/>
        </a:xfrm>
        <a:prstGeom prst="triangl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46C17AA-F89F-46C7-8C03-3C6A2AB02C3D}">
      <dsp:nvSpPr>
        <dsp:cNvPr id="0" name=""/>
        <dsp:cNvSpPr/>
      </dsp:nvSpPr>
      <dsp:spPr>
        <a:xfrm>
          <a:off x="3191449" y="4822894"/>
          <a:ext cx="1121304" cy="112130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AT" sz="1200" kern="1200"/>
            <a:t>Allocation across Austrian floor area</a:t>
          </a:r>
        </a:p>
      </dsp:txBody>
      <dsp:txXfrm>
        <a:off x="3355660" y="4987105"/>
        <a:ext cx="792882" cy="792882"/>
      </dsp:txXfrm>
    </dsp:sp>
    <dsp:sp modelId="{BFE625C7-11F6-4E1A-A722-C28BF1D281CA}">
      <dsp:nvSpPr>
        <dsp:cNvPr id="0" name=""/>
        <dsp:cNvSpPr/>
      </dsp:nvSpPr>
      <dsp:spPr>
        <a:xfrm>
          <a:off x="3457906" y="4005670"/>
          <a:ext cx="588390" cy="460197"/>
        </a:xfrm>
        <a:prstGeom prst="triangl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9D0B2A-2455-410C-8E8A-D70ADF651714}">
      <dsp:nvSpPr>
        <dsp:cNvPr id="0" name=""/>
        <dsp:cNvSpPr/>
      </dsp:nvSpPr>
      <dsp:spPr>
        <a:xfrm>
          <a:off x="3191449" y="2553387"/>
          <a:ext cx="1121304" cy="112130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AT" sz="1200" kern="1200"/>
            <a:t>Hourly mobility profile</a:t>
          </a:r>
        </a:p>
      </dsp:txBody>
      <dsp:txXfrm>
        <a:off x="3355660" y="2717598"/>
        <a:ext cx="792882" cy="792882"/>
      </dsp:txXfrm>
    </dsp:sp>
    <dsp:sp modelId="{3C293A91-358C-470F-86C5-BF95CAD7812C}">
      <dsp:nvSpPr>
        <dsp:cNvPr id="0" name=""/>
        <dsp:cNvSpPr/>
      </dsp:nvSpPr>
      <dsp:spPr>
        <a:xfrm>
          <a:off x="3457906" y="1876115"/>
          <a:ext cx="588390" cy="460197"/>
        </a:xfrm>
        <a:prstGeom prst="triangl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E3BF501-895C-4D8C-A9E8-29287F0F8760}">
      <dsp:nvSpPr>
        <dsp:cNvPr id="0" name=""/>
        <dsp:cNvSpPr/>
      </dsp:nvSpPr>
      <dsp:spPr>
        <a:xfrm>
          <a:off x="2911543" y="3973"/>
          <a:ext cx="1681116" cy="168111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de-AT" sz="2000" kern="1200"/>
            <a:t>hourly Energy / Emissions of EMIM</a:t>
          </a:r>
        </a:p>
      </dsp:txBody>
      <dsp:txXfrm>
        <a:off x="3157737" y="250167"/>
        <a:ext cx="1188728" cy="118872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17:24:49.711"/>
    </inkml:context>
    <inkml:brush xml:id="br0">
      <inkml:brushProperty name="width" value="0.035" units="cm"/>
      <inkml:brushProperty name="height" value="0.035" units="cm"/>
      <inkml:brushProperty name="color" value="#E71224"/>
    </inkml:brush>
  </inkml:definitions>
  <inkml:trace contextRef="#ctx0" brushRef="#br0">640 247 24575,'0'2'0,"0"-1"0,0 0 0,0 0 0,0 1 0,-1-1 0,1 0 0,-1 0 0,1 0 0,-1 0 0,1 0 0,-1 0 0,1 0 0,-1 0 0,0 0 0,-1 2 0,-1 1 0,-8 8 2,0 0-1,0 0 0,-1-1 1,-18 13-1,-60 35-43,40-27-157,-135 105-1028,151-107 1303,1 1 1,2 1-1,-31 41 0,53-59-62,-1 0-1,2 0 1,-13 28-1,17-31-14,0 0 1,1 1-1,0 0 0,1-1 0,-2 23 1,4 4 549,7 58 0,-5-80-548,1 0 0,0-1 0,2 1 0,-1-1-1,2 0 1,0 0 0,1-1 0,0 0-1,2 0 1,14 20 0,-7-15-1,0-1 0,1 0 0,1-2 0,1 0-1,0-1 1,27 16 0,2-3-88,1-3-1,1-1 1,1-3-1,1-2 0,64 15 1,-29-15-89,0-4-1,136 5 1,327-23-1820,134-18 1171,-477 22 826,195-2 0,-358 0-33,1-3 0,76-17 0,-91 14 235,-2-2-1,1-1 0,-1-1 0,-1-1 0,27-17 1,-40 21 175,0-1 0,-1-1 0,-1 0 0,0-1 0,14-14 0,-21 18-334,1 0 0,-1 0 0,0 0 0,-1-1 0,0 1 0,0-1 0,-1 0 0,0 0-1,0-1 1,-1 1 0,2-11 0,-1-9-43,-2-1 0,-4-44 0,1 31 0,1 30 0,1-1 0,0 0 0,-1 0 0,-1 0 0,0 0 0,-1 0 0,-7-19 0,2 14 0,-18-29 0,-38-45 0,-45-32-546,-60-31-1767,-71-24 704,-58-6-848,-1 17 1191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17:24:51.745"/>
    </inkml:context>
    <inkml:brush xml:id="br0">
      <inkml:brushProperty name="width" value="0.035" units="cm"/>
      <inkml:brushProperty name="height" value="0.035" units="cm"/>
      <inkml:brushProperty name="color" value="#E71224"/>
    </inkml:brush>
  </inkml:definitions>
  <inkml:trace contextRef="#ctx0" brushRef="#br0">916 1 24575,'-125'-1'0,"-140"2"0,245 0 0,1 0 0,-37 7 0,47-6 0,0 1 0,0 0 0,1 1 0,-1-1 0,1 1 0,0 1 0,0 0 0,-11 9 0,3-1 0,2 1 0,-1 1 0,-13 20 0,-36 56 0,57-80 0,-22 33-288,-36 74-1,45-75 275,3 1-1,1 1 1,2 0 0,3 1-1,1 0 1,3 1-1,-3 70 1,12 164 474,2-103-228,-5 49-232,2 100 0,0-310 0,0 1 0,1-1 0,6 24 0,-5-30 0,1 0 0,0 0 0,1 0 0,0 0 0,0-1 0,8 10 0,4 3 0,1-2 0,0 0 0,2-1 0,0 0 0,2-2 0,38 26 0,1-1 0,-36-23 0,1-2 0,1-1 0,35 17 0,-43-27 0,1 0 0,-1-1 0,1-1 0,28 3 0,-10-4 0,54-1 0,-71-3 0,0-2 0,0-1 0,0 0 0,-1-2 0,1 0 0,-1-1 0,29-13 0,-33 11 0,1-1 0,-1 0 0,-1-1 0,0-1 0,-1 0 0,0-1 0,0-1 0,21-26 0,-22 23 0,-1 0 0,0-1 0,15-32 0,16-57 0,-9 21 0,-25 63 0,-1 0 0,0-1 0,4-26 0,3-32 0,-3 16 0,7-94 0,-18-116 0,-2 143 0,1 41 0,-5-154 0,0 205 0,-2 1 0,-12-40 0,-30-75 0,29 93 0,-16-71 107,-4-12-1579,21 95-5354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17:24:55.011"/>
    </inkml:context>
    <inkml:brush xml:id="br0">
      <inkml:brushProperty name="width" value="0.035" units="cm"/>
      <inkml:brushProperty name="height" value="0.035" units="cm"/>
      <inkml:brushProperty name="color" value="#E71224"/>
    </inkml:brush>
  </inkml:definitions>
  <inkml:trace contextRef="#ctx0" brushRef="#br0">0 1 24575,'144'43'0,"-17"5"-546,36 15-1955,31 10 140,33 14-166,537 221 382,-256-76 898,-1 11 262,-433-207 962,163 73 354,401 127-1,-444-181-155,45 14 190,-164-43 552,92 46 0,63 48-965,-225-117 59,158 80 186,4-8-1,302 94 0,-379-144 74,1-3 0,164 16-1,-107-27-10,137 16 433,394 14-692,-289-16 755,-163 22-596,-53-8-167,165 12 1634,-168-28-1382,45 18 723,-32-6-546,146 15-236,-216-40 908,-69-8-638,-1 3-1,61 13 1,119 45-277,-145-40-174,57 20-4,194 92 0,-296-120 0,0-1 0,1-2 0,50 11 0,-12-12 0,91 2 0,-142-12 0,-4 1 0,0-1 0,23 7 0,-33-6 0,0 0 0,0 1 0,-1 0 0,1 0 0,-1 1 0,0 0 0,11 8 0,175 150 0,-170-143 0,51 30 0,3 3 0,32 27 0,13 12 0,-57-48 0,-10-6 0,-49-33 0,-5-3 0,1 1 0,-1-1 0,1 1 0,0-1 0,0 0 0,0 0 0,0 0 0,0 0 0,0 0 0,0 0 0,0-1 0,0 1 0,0-1 0,4 1 0,-6-1 0,1 0 0,-1 0 0,1-1 0,-1 1 0,1 0 0,0 0 0,-1-1 0,1 1 0,-1 0 0,1 0 0,-1-1 0,0 1 0,1-1 0,-1 1 0,1 0 0,-1-1 0,0 1 0,1-1 0,-1 1 0,0-1 0,1 1 0,-1-1 0,0 0 0,1 0 0,2-16 0,-3 16 0,2-27 0,-1 0 0,-1 0 0,-2 1 0,-1-1 0,-1 0 0,-13-47 0,1 23 0,-3 1 0,-38-75 0,37 90 0,10 18 0,1 0 0,-7-20 0,15 38 0,1-1 0,0 1 0,0 0 0,0-1 0,0 1 0,-1 0 0,1-1 0,0 1 0,0-1 0,0 1 0,0 0 0,0-1 0,0 1 0,0 0 0,0-1 0,0 1 0,0 0 0,0-1 0,1 1 0,-1-1 0,0 1 0,0 0 0,1 0 0,-1 0 0,1 0 0,-1 0 0,0 0 0,1 0 0,-1 0 0,0 0 0,1 1 0,-1-1 0,1 0 0,-1 0 0,0 0 0,1 1 0,-1-1 0,0 0 0,0 0 0,1 1 0,-1-1 0,0 0 0,1 1 0,81 87 0,-57-59 0,39 58 0,13 40 0,-39-62 0,13 30 0,-45-84 0,1 0 0,1 0 0,0 0 0,15 14 0,3 5 0,-26-30 0,0 0 0,1 1 0,-1-1 0,0 0 0,0 0 0,0 0 0,1 1 0,-1-1 0,0 0 0,0 0 0,0 1 0,0-1 0,0 0 0,1 0 0,-1 1 0,0-1 0,0 0 0,0 0 0,0 1 0,0-1 0,0 0 0,0 1 0,0-1 0,0 0 0,0 0 0,0 1 0,0-1 0,0 0 0,0 0 0,0 1 0,-1-1 0,1 0 0,0 0 0,0 1 0,0-1 0,0 0 0,-1 1 0,0 0 0,-1-1 0,1 0 0,0 1 0,0-1 0,0 0 0,0 1 0,0-1 0,-2 0 0,-17 2 0,-33-1 0,5-1 0,-21 6 0,-102 24 0,64-10 0,48-12 0,50-8 0,-1 1 0,1-1 0,-15-2 0,13-2-170,10 4 120,1 0 0,0 0 0,0 0 0,0 0 1,-1 0-1,1-1 0,0 1 0,0 0 1,0 0-1,0 0 0,0 0 0,-1-1 1,1 1-1,0 0 0,0 0 0,0 0 0,0-1 1,0 1-1,0 0 0,0 0 0,0 0 1,0-1-1,0 1 0,0-1-437,0 0 0,0 1 0,1-1 0,-1 0 0,1 1 0,-1-1 0,1 0 0,-1 1 0,1-1 0,-1 1 0,1-1 0,-1 1 0,2-2 1,-2 2 477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17:24:57.178"/>
    </inkml:context>
    <inkml:brush xml:id="br0">
      <inkml:brushProperty name="width" value="0.035" units="cm"/>
      <inkml:brushProperty name="height" value="0.035" units="cm"/>
      <inkml:brushProperty name="color" value="#E71224"/>
    </inkml:brush>
  </inkml:definitions>
  <inkml:trace contextRef="#ctx0" brushRef="#br0">1 1 24575,'3279'0'-6114,"-1608"0"5430,-1129 14 662,-111-1 462,-383-12-2251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8C2260-DAF5-4CFD-9092-FB1398DAEA7D}" type="datetimeFigureOut">
              <a:rPr lang="de-AT" smtClean="0"/>
              <a:t>06.04.2025</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C7499-846D-425B-BA35-BCEB5E92F7B5}" type="slidenum">
              <a:rPr lang="de-AT" smtClean="0"/>
              <a:t>‹Nr.›</a:t>
            </a:fld>
            <a:endParaRPr lang="de-AT"/>
          </a:p>
        </p:txBody>
      </p:sp>
    </p:spTree>
    <p:extLst>
      <p:ext uri="{BB962C8B-B14F-4D97-AF65-F5344CB8AC3E}">
        <p14:creationId xmlns:p14="http://schemas.microsoft.com/office/powerpoint/2010/main" val="2405609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rial" panose="020B0604020202020204" pitchFamily="34" charset="0"/>
                <a:ea typeface="Calibri" panose="020F0502020204030204" pitchFamily="34" charset="0"/>
                <a:cs typeface="Times New Roman" panose="02020603050405020304" pitchFamily="18" charset="0"/>
              </a:rPr>
              <a:t>We present a simulation and assessment framework </a:t>
            </a:r>
            <a:r>
              <a:rPr lang="en-US" sz="1800" i="1">
                <a:effectLst/>
                <a:latin typeface="Arial" panose="020B0604020202020204" pitchFamily="34" charset="0"/>
                <a:ea typeface="Calibri" panose="020F0502020204030204" pitchFamily="34" charset="0"/>
                <a:cs typeface="Times New Roman" panose="02020603050405020304" pitchFamily="18" charset="0"/>
              </a:rPr>
              <a:t>PEExcel</a:t>
            </a:r>
            <a:r>
              <a:rPr lang="en-US" sz="1800">
                <a:effectLst/>
                <a:latin typeface="Arial" panose="020B0604020202020204" pitchFamily="34" charset="0"/>
                <a:ea typeface="Calibri" panose="020F0502020204030204" pitchFamily="34" charset="0"/>
                <a:cs typeface="Times New Roman" panose="02020603050405020304" pitchFamily="18" charset="0"/>
              </a:rPr>
              <a:t> that aims to allow researchers and practitioners to quickly model and assess the primary energy and emission balance of operation, use and mobility of a district beginning in an early planning phase as a decision support system (DSS) for the Austrian klima</a:t>
            </a:r>
            <a:r>
              <a:rPr lang="en-US" sz="1800" b="1">
                <a:effectLst/>
                <a:latin typeface="Arial" panose="020B0604020202020204" pitchFamily="34" charset="0"/>
                <a:ea typeface="Calibri" panose="020F0502020204030204" pitchFamily="34" charset="0"/>
                <a:cs typeface="Times New Roman" panose="02020603050405020304" pitchFamily="18" charset="0"/>
              </a:rPr>
              <a:t>aktiv</a:t>
            </a:r>
            <a:r>
              <a:rPr lang="en-US" sz="1800">
                <a:effectLst/>
                <a:latin typeface="Arial" panose="020B0604020202020204" pitchFamily="34" charset="0"/>
                <a:ea typeface="Calibri" panose="020F0502020204030204" pitchFamily="34" charset="0"/>
                <a:cs typeface="Times New Roman" panose="02020603050405020304" pitchFamily="18" charset="0"/>
              </a:rPr>
              <a:t> label “climate neutral Positive-Energy-District-</a:t>
            </a:r>
            <a:r>
              <a:rPr lang="en-US" sz="1800" strike="sngStrike">
                <a:solidFill>
                  <a:srgbClr val="FF0000"/>
                </a:solidFill>
                <a:effectLst/>
                <a:latin typeface="Arial" panose="020B0604020202020204" pitchFamily="34" charset="0"/>
                <a:ea typeface="Calibri" panose="020F0502020204030204" pitchFamily="34" charset="0"/>
                <a:cs typeface="Times New Roman" panose="02020603050405020304" pitchFamily="18" charset="0"/>
              </a:rPr>
              <a:t>”.</a:t>
            </a:r>
            <a:r>
              <a:rPr lang="en-US" sz="1800" u="sng">
                <a:solidFill>
                  <a:srgbClr val="008080"/>
                </a:solidFill>
                <a:effectLst/>
                <a:latin typeface="Arial" panose="020B0604020202020204" pitchFamily="34" charset="0"/>
                <a:ea typeface="Calibri" panose="020F0502020204030204" pitchFamily="34" charset="0"/>
                <a:cs typeface="Times New Roman" panose="02020603050405020304" pitchFamily="18" charset="0"/>
              </a:rPr>
              <a:t>” (ger. “</a:t>
            </a:r>
            <a:r>
              <a:rPr lang="en-US" sz="1800">
                <a:effectLst/>
                <a:latin typeface="Arial" panose="020B0604020202020204" pitchFamily="34" charset="0"/>
                <a:ea typeface="Calibri" panose="020F0502020204030204" pitchFamily="34" charset="0"/>
                <a:cs typeface="Times New Roman" panose="02020603050405020304" pitchFamily="18" charset="0"/>
              </a:rPr>
              <a:t>klimaneutrales </a:t>
            </a:r>
            <a:r>
              <a:rPr lang="en-US" sz="1800" u="sng">
                <a:solidFill>
                  <a:srgbClr val="008080"/>
                </a:solidFill>
                <a:effectLst/>
                <a:latin typeface="Arial" panose="020B0604020202020204" pitchFamily="34" charset="0"/>
                <a:ea typeface="Calibri" panose="020F0502020204030204" pitchFamily="34" charset="0"/>
                <a:cs typeface="Times New Roman" panose="02020603050405020304" pitchFamily="18" charset="0"/>
              </a:rPr>
              <a:t>Plus-Energie-Quartier”).</a:t>
            </a:r>
            <a:r>
              <a:rPr lang="en-US" sz="1800">
                <a:effectLst/>
                <a:latin typeface="Arial" panose="020B0604020202020204" pitchFamily="34" charset="0"/>
                <a:ea typeface="Calibri" panose="020F0502020204030204" pitchFamily="34" charset="0"/>
                <a:cs typeface="Times New Roman" panose="02020603050405020304" pitchFamily="18" charset="0"/>
              </a:rPr>
              <a:t> </a:t>
            </a:r>
            <a:endParaRPr lang="de-AT" sz="1800">
              <a:effectLst/>
              <a:latin typeface="Arial" panose="020B0604020202020204" pitchFamily="34" charset="0"/>
              <a:ea typeface="Calibri" panose="020F0502020204030204" pitchFamily="34" charset="0"/>
              <a:cs typeface="Times New Roman" panose="02020603050405020304" pitchFamily="18" charset="0"/>
            </a:endParaRPr>
          </a:p>
          <a:p>
            <a:endParaRPr lang="de-AT"/>
          </a:p>
        </p:txBody>
      </p:sp>
      <p:sp>
        <p:nvSpPr>
          <p:cNvPr id="4" name="Foliennummernplatzhalter 3"/>
          <p:cNvSpPr>
            <a:spLocks noGrp="1"/>
          </p:cNvSpPr>
          <p:nvPr>
            <p:ph type="sldNum" sz="quarter" idx="5"/>
          </p:nvPr>
        </p:nvSpPr>
        <p:spPr/>
        <p:txBody>
          <a:bodyPr/>
          <a:lstStyle/>
          <a:p>
            <a:fld id="{CC8C7499-846D-425B-BA35-BCEB5E92F7B5}" type="slidenum">
              <a:rPr lang="de-AT" smtClean="0"/>
              <a:t>1</a:t>
            </a:fld>
            <a:endParaRPr lang="de-AT"/>
          </a:p>
        </p:txBody>
      </p:sp>
    </p:spTree>
    <p:extLst>
      <p:ext uri="{BB962C8B-B14F-4D97-AF65-F5344CB8AC3E}">
        <p14:creationId xmlns:p14="http://schemas.microsoft.com/office/powerpoint/2010/main" val="3606617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we wanted a quick way to estimate this for different buildings and districts</a:t>
            </a:r>
          </a:p>
          <a:p>
            <a:r>
              <a:rPr lang="de-AT"/>
              <a:t>and we wanted the assessment analysis quickly as well, meaning Primary Energy balances</a:t>
            </a:r>
          </a:p>
        </p:txBody>
      </p:sp>
      <p:sp>
        <p:nvSpPr>
          <p:cNvPr id="4" name="Foliennummernplatzhalter 3"/>
          <p:cNvSpPr>
            <a:spLocks noGrp="1"/>
          </p:cNvSpPr>
          <p:nvPr>
            <p:ph type="sldNum" sz="quarter" idx="5"/>
          </p:nvPr>
        </p:nvSpPr>
        <p:spPr/>
        <p:txBody>
          <a:bodyPr/>
          <a:lstStyle/>
          <a:p>
            <a:fld id="{CC8C7499-846D-425B-BA35-BCEB5E92F7B5}" type="slidenum">
              <a:rPr lang="de-AT" smtClean="0"/>
              <a:t>2</a:t>
            </a:fld>
            <a:endParaRPr lang="de-AT"/>
          </a:p>
        </p:txBody>
      </p:sp>
    </p:spTree>
    <p:extLst>
      <p:ext uri="{BB962C8B-B14F-4D97-AF65-F5344CB8AC3E}">
        <p14:creationId xmlns:p14="http://schemas.microsoft.com/office/powerpoint/2010/main" val="3879976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5"/>
          </p:nvPr>
        </p:nvSpPr>
        <p:spPr/>
        <p:txBody>
          <a:bodyPr/>
          <a:lstStyle/>
          <a:p>
            <a:fld id="{CC8C7499-846D-425B-BA35-BCEB5E92F7B5}" type="slidenum">
              <a:rPr lang="de-AT" smtClean="0"/>
              <a:t>3</a:t>
            </a:fld>
            <a:endParaRPr lang="de-AT"/>
          </a:p>
        </p:txBody>
      </p:sp>
    </p:spTree>
    <p:extLst>
      <p:ext uri="{BB962C8B-B14F-4D97-AF65-F5344CB8AC3E}">
        <p14:creationId xmlns:p14="http://schemas.microsoft.com/office/powerpoint/2010/main" val="3988528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600"/>
              </a:spcAft>
              <a:buClrTx/>
              <a:buSzTx/>
              <a:buFontTx/>
              <a:buNone/>
              <a:tabLst/>
              <a:defRPr/>
            </a:pPr>
            <a:r>
              <a:rPr lang="en-US" sz="1800">
                <a:effectLst/>
                <a:latin typeface="Arial" panose="020B0604020202020204" pitchFamily="34" charset="0"/>
                <a:ea typeface="Times New Roman" panose="02020603050405020304" pitchFamily="18" charset="0"/>
                <a:cs typeface="Times New Roman" panose="02020603050405020304" pitchFamily="18" charset="0"/>
              </a:rPr>
              <a:t>Figure 1 District energy models (DEMs) trade-off between accessibility &amp; simplicity of modeling, accuracy, resolution and speed of simulation results, and coverage of energy services (from HVAC, DHW, plug-loads, mobility to embodied energy)</a:t>
            </a:r>
            <a:endParaRPr lang="de-AT" sz="180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600"/>
              </a:spcAft>
            </a:pPr>
            <a:endParaRPr lang="en-GB" sz="120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endParaRPr lang="en-GB" sz="120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r>
              <a:rPr lang="en-GB" sz="1200">
                <a:effectLst/>
                <a:latin typeface="Arial" panose="020B0604020202020204" pitchFamily="34" charset="0"/>
                <a:ea typeface="Calibri" panose="020F0502020204030204" pitchFamily="34" charset="0"/>
                <a:cs typeface="Times New Roman" panose="02020603050405020304" pitchFamily="18" charset="0"/>
              </a:rPr>
              <a:t>Positive Energy Districts (PED) represent large and complex systems, </a:t>
            </a:r>
            <a:r>
              <a:rPr lang="en-GB" sz="1200" strike="sngStrike">
                <a:solidFill>
                  <a:srgbClr val="FF0000"/>
                </a:solidFill>
                <a:effectLst/>
                <a:latin typeface="Arial" panose="020B0604020202020204" pitchFamily="34" charset="0"/>
                <a:ea typeface="Calibri" panose="020F0502020204030204" pitchFamily="34" charset="0"/>
                <a:cs typeface="Times New Roman" panose="02020603050405020304" pitchFamily="18" charset="0"/>
              </a:rPr>
              <a:t>whose</a:t>
            </a:r>
            <a:r>
              <a:rPr lang="en-GB" sz="1200" u="sng">
                <a:solidFill>
                  <a:srgbClr val="008080"/>
                </a:solidFill>
                <a:effectLst/>
                <a:latin typeface="Arial" panose="020B0604020202020204" pitchFamily="34" charset="0"/>
                <a:ea typeface="Calibri" panose="020F0502020204030204" pitchFamily="34" charset="0"/>
                <a:cs typeface="Times New Roman" panose="02020603050405020304" pitchFamily="18" charset="0"/>
              </a:rPr>
              <a:t>their</a:t>
            </a:r>
            <a:r>
              <a:rPr lang="en-GB" sz="1200">
                <a:effectLst/>
                <a:latin typeface="Arial" panose="020B0604020202020204" pitchFamily="34" charset="0"/>
                <a:ea typeface="Calibri" panose="020F0502020204030204" pitchFamily="34" charset="0"/>
                <a:cs typeface="Times New Roman" panose="02020603050405020304" pitchFamily="18" charset="0"/>
              </a:rPr>
              <a:t> implementation</a:t>
            </a:r>
            <a:r>
              <a:rPr lang="en-US" sz="1200">
                <a:effectLst/>
                <a:latin typeface="Arial" panose="020B0604020202020204" pitchFamily="34" charset="0"/>
                <a:ea typeface="Calibri" panose="020F0502020204030204" pitchFamily="34" charset="0"/>
                <a:cs typeface="Times New Roman" panose="02020603050405020304" pitchFamily="18" charset="0"/>
              </a:rPr>
              <a:t> requires integrated planning in a holistic manner across multiple disciplines and domains </a:t>
            </a:r>
            <a:r>
              <a:rPr lang="en-US" sz="1200">
                <a:effectLst/>
                <a:latin typeface="Arial" panose="020B0604020202020204" pitchFamily="34" charset="0"/>
                <a:ea typeface="Calibri" panose="020F0502020204030204" pitchFamily="34" charset="0"/>
                <a:cs typeface="Arial" panose="020B0604020202020204" pitchFamily="34" charset="0"/>
              </a:rPr>
              <a:t>(“Ten questions concerning positive energy districts | Elsevier Enhanced Reader,” n.d.)</a:t>
            </a:r>
            <a:r>
              <a:rPr lang="en-US" sz="1200">
                <a:effectLst/>
                <a:latin typeface="Arial" panose="020B0604020202020204" pitchFamily="34" charset="0"/>
                <a:ea typeface="Calibri" panose="020F0502020204030204" pitchFamily="34" charset="0"/>
                <a:cs typeface="Times New Roman" panose="02020603050405020304" pitchFamily="18" charset="0"/>
              </a:rPr>
              <a:t>. City planners believe that addressing PED implementation challenges in the early conceptual phase through a broad stakeholder commitment approach can help prevent many problems by incorporating these intentions into the master planning directives </a:t>
            </a:r>
            <a:r>
              <a:rPr lang="pt-PT" sz="1200">
                <a:effectLst/>
                <a:latin typeface="Arial" panose="020B0604020202020204" pitchFamily="34" charset="0"/>
                <a:ea typeface="Calibri" panose="020F0502020204030204" pitchFamily="34" charset="0"/>
                <a:cs typeface="Times New Roman" panose="02020603050405020304" pitchFamily="18" charset="0"/>
              </a:rPr>
              <a:t>(Nielsen et al., 2019)</a:t>
            </a:r>
            <a:r>
              <a:rPr lang="en-US" sz="1200">
                <a:effectLst/>
                <a:latin typeface="Arial" panose="020B0604020202020204" pitchFamily="34" charset="0"/>
                <a:ea typeface="Calibri" panose="020F0502020204030204" pitchFamily="34" charset="0"/>
                <a:cs typeface="Times New Roman" panose="02020603050405020304" pitchFamily="18" charset="0"/>
              </a:rPr>
              <a:t>. </a:t>
            </a:r>
          </a:p>
          <a:p>
            <a:pPr algn="just">
              <a:spcAft>
                <a:spcPts val="600"/>
              </a:spcAft>
            </a:pPr>
            <a:endParaRPr lang="de-AT" sz="120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r>
              <a:rPr lang="en-US" sz="1200">
                <a:effectLst/>
                <a:latin typeface="Arial" panose="020B0604020202020204" pitchFamily="34" charset="0"/>
                <a:ea typeface="Calibri" panose="020F0502020204030204" pitchFamily="34" charset="0"/>
                <a:cs typeface="Times New Roman" panose="02020603050405020304" pitchFamily="18" charset="0"/>
              </a:rPr>
              <a:t>However, </a:t>
            </a:r>
            <a:r>
              <a:rPr lang="en-GB" sz="1200">
                <a:effectLst/>
                <a:latin typeface="Arial" panose="020B0604020202020204" pitchFamily="34" charset="0"/>
                <a:ea typeface="Calibri" panose="020F0502020204030204" pitchFamily="34" charset="0"/>
                <a:cs typeface="Times New Roman" panose="02020603050405020304" pitchFamily="18" charset="0"/>
              </a:rPr>
              <a:t>it is apparent that for a PED definition focusing on a holistic and integrated energy assessment, including building operation and use, mobility and embodied energy, </a:t>
            </a:r>
            <a:r>
              <a:rPr lang="en-US" sz="1200">
                <a:effectLst/>
                <a:latin typeface="Arial" panose="020B0604020202020204" pitchFamily="34" charset="0"/>
                <a:ea typeface="Calibri" panose="020F0502020204030204" pitchFamily="34" charset="0"/>
                <a:cs typeface="Times New Roman" panose="02020603050405020304" pitchFamily="18" charset="0"/>
              </a:rPr>
              <a:t>current dynamic models are unfeasible to deploy in early planning phases </a:t>
            </a:r>
            <a:r>
              <a:rPr lang="pt-PT" sz="1200">
                <a:effectLst/>
                <a:latin typeface="Arial" panose="020B0604020202020204" pitchFamily="34" charset="0"/>
                <a:ea typeface="Calibri" panose="020F0502020204030204" pitchFamily="34" charset="0"/>
                <a:cs typeface="Arial" panose="020B0604020202020204" pitchFamily="34" charset="0"/>
              </a:rPr>
              <a:t>(Hedman et al., 2021)</a:t>
            </a:r>
            <a:r>
              <a:rPr lang="en-US" sz="1200">
                <a:effectLst/>
                <a:latin typeface="Arial" panose="020B0604020202020204" pitchFamily="34" charset="0"/>
                <a:ea typeface="Calibri" panose="020F0502020204030204" pitchFamily="34" charset="0"/>
                <a:cs typeface="Times New Roman" panose="02020603050405020304" pitchFamily="18" charset="0"/>
              </a:rPr>
              <a:t>. </a:t>
            </a:r>
            <a:endParaRPr lang="de-AT" sz="120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r>
              <a:rPr lang="en-US" sz="1200">
                <a:effectLst/>
                <a:latin typeface="Arial" panose="020B0604020202020204" pitchFamily="34" charset="0"/>
                <a:ea typeface="Calibri" panose="020F0502020204030204" pitchFamily="34" charset="0"/>
                <a:cs typeface="Times New Roman" panose="02020603050405020304" pitchFamily="18" charset="0"/>
              </a:rPr>
              <a:t>The lack of early integration of energy planning in the district development is mostly due to the lack of data to feed more intricate energy simulation frameworks </a:t>
            </a:r>
            <a:r>
              <a:rPr lang="pt-PT" sz="1200">
                <a:effectLst/>
                <a:latin typeface="Arial" panose="020B0604020202020204" pitchFamily="34" charset="0"/>
                <a:ea typeface="Calibri" panose="020F0502020204030204" pitchFamily="34" charset="0"/>
                <a:cs typeface="Times New Roman" panose="02020603050405020304" pitchFamily="18" charset="0"/>
              </a:rPr>
              <a:t>(Koutra et al., 2018)</a:t>
            </a:r>
            <a:r>
              <a:rPr lang="en-US" sz="1200">
                <a:effectLst/>
                <a:latin typeface="Arial" panose="020B0604020202020204" pitchFamily="34" charset="0"/>
                <a:ea typeface="Calibri" panose="020F0502020204030204" pitchFamily="34" charset="0"/>
                <a:cs typeface="Times New Roman" panose="02020603050405020304" pitchFamily="18" charset="0"/>
              </a:rPr>
              <a:t>: Even if sufficient data is available and modelling possible, using district simulation models is typically too resource-intensive to deploy early, as the planning will inevitably change in the process, rendering detailed simulation results invalid. On the other hand, simpler decision support systems (DSS) employing stationary methods can lack resolution of key flexibility features of PEDs or lack coverage of all required energy flows.</a:t>
            </a:r>
            <a:endParaRPr lang="de-AT" sz="1200">
              <a:effectLst/>
              <a:latin typeface="Arial" panose="020B0604020202020204" pitchFamily="34" charset="0"/>
              <a:ea typeface="Calibri" panose="020F0502020204030204" pitchFamily="34" charset="0"/>
              <a:cs typeface="Times New Roman" panose="02020603050405020304" pitchFamily="18" charset="0"/>
            </a:endParaRPr>
          </a:p>
          <a:p>
            <a:endParaRPr lang="de-AT"/>
          </a:p>
        </p:txBody>
      </p:sp>
      <p:sp>
        <p:nvSpPr>
          <p:cNvPr id="4" name="Foliennummernplatzhalter 3"/>
          <p:cNvSpPr>
            <a:spLocks noGrp="1"/>
          </p:cNvSpPr>
          <p:nvPr>
            <p:ph type="sldNum" sz="quarter" idx="5"/>
          </p:nvPr>
        </p:nvSpPr>
        <p:spPr/>
        <p:txBody>
          <a:bodyPr/>
          <a:lstStyle/>
          <a:p>
            <a:fld id="{CC8C7499-846D-425B-BA35-BCEB5E92F7B5}" type="slidenum">
              <a:rPr lang="de-AT" smtClean="0"/>
              <a:t>5</a:t>
            </a:fld>
            <a:endParaRPr lang="de-AT"/>
          </a:p>
        </p:txBody>
      </p:sp>
    </p:spTree>
    <p:extLst>
      <p:ext uri="{BB962C8B-B14F-4D97-AF65-F5344CB8AC3E}">
        <p14:creationId xmlns:p14="http://schemas.microsoft.com/office/powerpoint/2010/main" val="2980054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5"/>
          </p:nvPr>
        </p:nvSpPr>
        <p:spPr/>
        <p:txBody>
          <a:bodyPr/>
          <a:lstStyle/>
          <a:p>
            <a:fld id="{CC8C7499-846D-425B-BA35-BCEB5E92F7B5}" type="slidenum">
              <a:rPr lang="de-AT" smtClean="0"/>
              <a:t>6</a:t>
            </a:fld>
            <a:endParaRPr lang="de-AT"/>
          </a:p>
        </p:txBody>
      </p:sp>
    </p:spTree>
    <p:extLst>
      <p:ext uri="{BB962C8B-B14F-4D97-AF65-F5344CB8AC3E}">
        <p14:creationId xmlns:p14="http://schemas.microsoft.com/office/powerpoint/2010/main" val="1751565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F7CB5A-01B1-B386-C0B5-F145E8F17C77}"/>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8137C1E0-718B-B471-85D6-E7CBF03B6E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6A73469F-D0F5-D8FC-A6F2-16C3F5DBAED1}"/>
              </a:ext>
            </a:extLst>
          </p:cNvPr>
          <p:cNvSpPr>
            <a:spLocks noGrp="1"/>
          </p:cNvSpPr>
          <p:nvPr>
            <p:ph type="dt" sz="half" idx="10"/>
          </p:nvPr>
        </p:nvSpPr>
        <p:spPr/>
        <p:txBody>
          <a:bodyPr/>
          <a:lstStyle/>
          <a:p>
            <a:fld id="{0B15A2F9-AA71-4101-8AA3-B30311435428}" type="datetimeFigureOut">
              <a:rPr lang="de-AT" smtClean="0"/>
              <a:t>06.04.2025</a:t>
            </a:fld>
            <a:endParaRPr lang="de-AT"/>
          </a:p>
        </p:txBody>
      </p:sp>
      <p:sp>
        <p:nvSpPr>
          <p:cNvPr id="5" name="Fußzeilenplatzhalter 4">
            <a:extLst>
              <a:ext uri="{FF2B5EF4-FFF2-40B4-BE49-F238E27FC236}">
                <a16:creationId xmlns:a16="http://schemas.microsoft.com/office/drawing/2014/main" id="{8799B942-C748-9C74-493E-B6E71B023257}"/>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A961885E-D0FF-E7D7-8456-F09A02634C93}"/>
              </a:ext>
            </a:extLst>
          </p:cNvPr>
          <p:cNvSpPr>
            <a:spLocks noGrp="1"/>
          </p:cNvSpPr>
          <p:nvPr>
            <p:ph type="sldNum" sz="quarter" idx="12"/>
          </p:nvPr>
        </p:nvSpPr>
        <p:spPr/>
        <p:txBody>
          <a:bodyPr/>
          <a:lstStyle/>
          <a:p>
            <a:fld id="{D66E3006-FD21-40D9-B094-21CB0194F4A2}" type="slidenum">
              <a:rPr lang="de-AT" smtClean="0"/>
              <a:t>‹Nr.›</a:t>
            </a:fld>
            <a:endParaRPr lang="de-AT"/>
          </a:p>
        </p:txBody>
      </p:sp>
    </p:spTree>
    <p:extLst>
      <p:ext uri="{BB962C8B-B14F-4D97-AF65-F5344CB8AC3E}">
        <p14:creationId xmlns:p14="http://schemas.microsoft.com/office/powerpoint/2010/main" val="3784457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63DDEC-B6A4-4DE1-8B86-1456FE30D71B}"/>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8420E75-EFC6-4C0A-8B23-21494BD1987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23B95C05-779B-4703-A5A5-F1C7D41AD52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2D4BDFE6-F66D-4432-AD64-822654A46369}"/>
              </a:ext>
            </a:extLst>
          </p:cNvPr>
          <p:cNvSpPr>
            <a:spLocks noGrp="1"/>
          </p:cNvSpPr>
          <p:nvPr>
            <p:ph type="dt" sz="half" idx="10"/>
          </p:nvPr>
        </p:nvSpPr>
        <p:spPr/>
        <p:txBody>
          <a:bodyPr/>
          <a:lstStyle/>
          <a:p>
            <a:fld id="{3B304FD4-D54F-423C-8DBD-D9215A38A140}" type="datetimeFigureOut">
              <a:rPr lang="de-DE" smtClean="0"/>
              <a:t>06.04.2025</a:t>
            </a:fld>
            <a:endParaRPr lang="de-DE"/>
          </a:p>
        </p:txBody>
      </p:sp>
      <p:sp>
        <p:nvSpPr>
          <p:cNvPr id="6" name="Fußzeilenplatzhalter 5">
            <a:extLst>
              <a:ext uri="{FF2B5EF4-FFF2-40B4-BE49-F238E27FC236}">
                <a16:creationId xmlns:a16="http://schemas.microsoft.com/office/drawing/2014/main" id="{CC14C68A-57C8-4B58-9DDA-D8D819AD098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89C6433-D2FD-4248-BE9D-DF3B6C8D774A}"/>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371669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B7D12D-E0B3-402E-A65C-813A97FFDD0F}"/>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D13C5444-A7BB-4A57-B2E2-A292871653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2BD371EC-0CB8-4262-B4BC-B7A9B118AE1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0D8DB97C-306C-4D79-B17B-F54CC26ECD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F154FE2-CE36-47E0-A41D-BF5D1FD8E1C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F096B183-8C89-483F-8384-04B21B702D11}"/>
              </a:ext>
            </a:extLst>
          </p:cNvPr>
          <p:cNvSpPr>
            <a:spLocks noGrp="1"/>
          </p:cNvSpPr>
          <p:nvPr>
            <p:ph type="dt" sz="half" idx="10"/>
          </p:nvPr>
        </p:nvSpPr>
        <p:spPr/>
        <p:txBody>
          <a:bodyPr/>
          <a:lstStyle/>
          <a:p>
            <a:fld id="{3B304FD4-D54F-423C-8DBD-D9215A38A140}" type="datetimeFigureOut">
              <a:rPr lang="de-DE" smtClean="0"/>
              <a:t>06.04.2025</a:t>
            </a:fld>
            <a:endParaRPr lang="de-DE"/>
          </a:p>
        </p:txBody>
      </p:sp>
      <p:sp>
        <p:nvSpPr>
          <p:cNvPr id="8" name="Fußzeilenplatzhalter 7">
            <a:extLst>
              <a:ext uri="{FF2B5EF4-FFF2-40B4-BE49-F238E27FC236}">
                <a16:creationId xmlns:a16="http://schemas.microsoft.com/office/drawing/2014/main" id="{B7BCB55B-0036-4AD4-A3DF-0A621A272E70}"/>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DDB608BA-6885-4D4F-BE30-916AD61F099A}"/>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1208172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43AF90-2BAE-474A-B515-DB9C2E43BA2A}"/>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2AAA4EE4-030F-43BB-93F0-AF547F496803}"/>
              </a:ext>
            </a:extLst>
          </p:cNvPr>
          <p:cNvSpPr>
            <a:spLocks noGrp="1"/>
          </p:cNvSpPr>
          <p:nvPr>
            <p:ph type="dt" sz="half" idx="10"/>
          </p:nvPr>
        </p:nvSpPr>
        <p:spPr/>
        <p:txBody>
          <a:bodyPr/>
          <a:lstStyle/>
          <a:p>
            <a:fld id="{3B304FD4-D54F-423C-8DBD-D9215A38A140}" type="datetimeFigureOut">
              <a:rPr lang="de-DE" smtClean="0"/>
              <a:t>06.04.2025</a:t>
            </a:fld>
            <a:endParaRPr lang="de-DE"/>
          </a:p>
        </p:txBody>
      </p:sp>
      <p:sp>
        <p:nvSpPr>
          <p:cNvPr id="4" name="Fußzeilenplatzhalter 3">
            <a:extLst>
              <a:ext uri="{FF2B5EF4-FFF2-40B4-BE49-F238E27FC236}">
                <a16:creationId xmlns:a16="http://schemas.microsoft.com/office/drawing/2014/main" id="{DF60AB77-D23F-4E9D-8850-078C0CEC3FB6}"/>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D2EEECB8-25B7-41C2-8F8F-F5324B9799A7}"/>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2318685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46178FB-272E-4AA4-9646-5574C30DF44C}"/>
              </a:ext>
            </a:extLst>
          </p:cNvPr>
          <p:cNvSpPr>
            <a:spLocks noGrp="1"/>
          </p:cNvSpPr>
          <p:nvPr>
            <p:ph type="dt" sz="half" idx="10"/>
          </p:nvPr>
        </p:nvSpPr>
        <p:spPr/>
        <p:txBody>
          <a:bodyPr/>
          <a:lstStyle/>
          <a:p>
            <a:fld id="{3B304FD4-D54F-423C-8DBD-D9215A38A140}" type="datetimeFigureOut">
              <a:rPr lang="de-DE" smtClean="0"/>
              <a:t>06.04.2025</a:t>
            </a:fld>
            <a:endParaRPr lang="de-DE"/>
          </a:p>
        </p:txBody>
      </p:sp>
      <p:sp>
        <p:nvSpPr>
          <p:cNvPr id="3" name="Fußzeilenplatzhalter 2">
            <a:extLst>
              <a:ext uri="{FF2B5EF4-FFF2-40B4-BE49-F238E27FC236}">
                <a16:creationId xmlns:a16="http://schemas.microsoft.com/office/drawing/2014/main" id="{55FACFAD-FBA1-4DE9-B410-E256A1BAD3A6}"/>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95D2EC00-593E-4409-B739-CB5527438ABA}"/>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359962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2BF5FB-1B46-49E8-A255-D7A57A584C2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947A7D92-5712-4DD9-828D-9923D0652A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C4F57AD4-FFAF-46C0-9ABA-F79DD216DC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D26E0AE-3227-4AAD-BD53-ACEC07588D0C}"/>
              </a:ext>
            </a:extLst>
          </p:cNvPr>
          <p:cNvSpPr>
            <a:spLocks noGrp="1"/>
          </p:cNvSpPr>
          <p:nvPr>
            <p:ph type="dt" sz="half" idx="10"/>
          </p:nvPr>
        </p:nvSpPr>
        <p:spPr/>
        <p:txBody>
          <a:bodyPr/>
          <a:lstStyle/>
          <a:p>
            <a:fld id="{3B304FD4-D54F-423C-8DBD-D9215A38A140}" type="datetimeFigureOut">
              <a:rPr lang="de-DE" smtClean="0"/>
              <a:t>06.04.2025</a:t>
            </a:fld>
            <a:endParaRPr lang="de-DE"/>
          </a:p>
        </p:txBody>
      </p:sp>
      <p:sp>
        <p:nvSpPr>
          <p:cNvPr id="6" name="Fußzeilenplatzhalter 5">
            <a:extLst>
              <a:ext uri="{FF2B5EF4-FFF2-40B4-BE49-F238E27FC236}">
                <a16:creationId xmlns:a16="http://schemas.microsoft.com/office/drawing/2014/main" id="{64B2750E-274D-4EB0-BDBF-7D1DCEE9D921}"/>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D4EAE22-B135-4396-AAE6-354D35E0288A}"/>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348543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9868BD-06BA-4B10-8CC9-CE2D761B7EF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9C0EE2C0-CDC2-4418-A695-30863E43DF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de-AT"/>
          </a:p>
        </p:txBody>
      </p:sp>
      <p:sp>
        <p:nvSpPr>
          <p:cNvPr id="4" name="Textplatzhalter 3">
            <a:extLst>
              <a:ext uri="{FF2B5EF4-FFF2-40B4-BE49-F238E27FC236}">
                <a16:creationId xmlns:a16="http://schemas.microsoft.com/office/drawing/2014/main" id="{596E46DB-A716-4455-9D12-286C56958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9A12167-7A46-43A1-87DF-D1BBD0575C3E}"/>
              </a:ext>
            </a:extLst>
          </p:cNvPr>
          <p:cNvSpPr>
            <a:spLocks noGrp="1"/>
          </p:cNvSpPr>
          <p:nvPr>
            <p:ph type="dt" sz="half" idx="10"/>
          </p:nvPr>
        </p:nvSpPr>
        <p:spPr/>
        <p:txBody>
          <a:bodyPr/>
          <a:lstStyle/>
          <a:p>
            <a:fld id="{3B304FD4-D54F-423C-8DBD-D9215A38A140}" type="datetimeFigureOut">
              <a:rPr lang="de-DE" smtClean="0"/>
              <a:t>06.04.2025</a:t>
            </a:fld>
            <a:endParaRPr lang="de-DE"/>
          </a:p>
        </p:txBody>
      </p:sp>
      <p:sp>
        <p:nvSpPr>
          <p:cNvPr id="6" name="Fußzeilenplatzhalter 5">
            <a:extLst>
              <a:ext uri="{FF2B5EF4-FFF2-40B4-BE49-F238E27FC236}">
                <a16:creationId xmlns:a16="http://schemas.microsoft.com/office/drawing/2014/main" id="{85984015-4B76-4E5E-BEA5-8DB26D50CF79}"/>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733ABFD-C495-45B9-A9D8-AF610BC517A6}"/>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2222066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090EF8-7898-440D-9891-866843D8EE24}"/>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7FB3B06D-2D9A-4FE2-8CA7-328932CDA1B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F12BE2B0-3C4A-469F-9924-BA33DC6F9633}"/>
              </a:ext>
            </a:extLst>
          </p:cNvPr>
          <p:cNvSpPr>
            <a:spLocks noGrp="1"/>
          </p:cNvSpPr>
          <p:nvPr>
            <p:ph type="dt" sz="half" idx="10"/>
          </p:nvPr>
        </p:nvSpPr>
        <p:spPr/>
        <p:txBody>
          <a:bodyPr/>
          <a:lstStyle/>
          <a:p>
            <a:fld id="{3B304FD4-D54F-423C-8DBD-D9215A38A140}" type="datetimeFigureOut">
              <a:rPr lang="de-DE" smtClean="0"/>
              <a:t>06.04.2025</a:t>
            </a:fld>
            <a:endParaRPr lang="de-DE"/>
          </a:p>
        </p:txBody>
      </p:sp>
      <p:sp>
        <p:nvSpPr>
          <p:cNvPr id="5" name="Fußzeilenplatzhalter 4">
            <a:extLst>
              <a:ext uri="{FF2B5EF4-FFF2-40B4-BE49-F238E27FC236}">
                <a16:creationId xmlns:a16="http://schemas.microsoft.com/office/drawing/2014/main" id="{190AA6BA-60E6-4FB6-BE6F-847D30E371A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0CF971E-641C-4E68-8A3C-CF258465E596}"/>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1524916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F93F288F-26F5-46AF-AE70-BB75769BBF7A}"/>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D2DFE224-0AAB-46B0-8038-6E63BF18B1E9}"/>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11A4FEE-5463-4A80-9BDE-3C89F824DAAD}"/>
              </a:ext>
            </a:extLst>
          </p:cNvPr>
          <p:cNvSpPr>
            <a:spLocks noGrp="1"/>
          </p:cNvSpPr>
          <p:nvPr>
            <p:ph type="dt" sz="half" idx="10"/>
          </p:nvPr>
        </p:nvSpPr>
        <p:spPr/>
        <p:txBody>
          <a:bodyPr/>
          <a:lstStyle/>
          <a:p>
            <a:fld id="{3B304FD4-D54F-423C-8DBD-D9215A38A140}" type="datetimeFigureOut">
              <a:rPr lang="de-DE" smtClean="0"/>
              <a:t>06.04.2025</a:t>
            </a:fld>
            <a:endParaRPr lang="de-DE"/>
          </a:p>
        </p:txBody>
      </p:sp>
      <p:sp>
        <p:nvSpPr>
          <p:cNvPr id="5" name="Fußzeilenplatzhalter 4">
            <a:extLst>
              <a:ext uri="{FF2B5EF4-FFF2-40B4-BE49-F238E27FC236}">
                <a16:creationId xmlns:a16="http://schemas.microsoft.com/office/drawing/2014/main" id="{38F1765D-FEAE-4B4B-ADD7-E38906DD3E2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661623E-3F73-4E91-8EF2-8E38DA1F4271}"/>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2367606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folie mit 1-zeiligem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chemeClr val="accent1"/>
                </a:solidFill>
              </a:defRPr>
            </a:lvl1pPr>
          </a:lstStyle>
          <a:p>
            <a:r>
              <a:rPr lang="de-DE"/>
              <a:t>Titelmasterformat durch Klicken bearbeiten</a:t>
            </a:r>
            <a:endParaRPr lang="de-DE" dirty="0"/>
          </a:p>
        </p:txBody>
      </p:sp>
      <p:sp>
        <p:nvSpPr>
          <p:cNvPr id="8" name="Textplatzhalter 7"/>
          <p:cNvSpPr>
            <a:spLocks noGrp="1"/>
          </p:cNvSpPr>
          <p:nvPr>
            <p:ph type="body" sz="quarter" idx="13"/>
          </p:nvPr>
        </p:nvSpPr>
        <p:spPr>
          <a:xfrm>
            <a:off x="719669" y="2390400"/>
            <a:ext cx="10638367" cy="3753600"/>
          </a:xfrm>
        </p:spPr>
        <p:txBody>
          <a:bodyPr/>
          <a:lstStyle/>
          <a:p>
            <a:pPr lvl="0"/>
            <a:r>
              <a:rPr lang="de-DE"/>
              <a:t>Formatvorlagen des Textmasters bearbeiten</a:t>
            </a:r>
          </a:p>
          <a:p>
            <a:pPr lvl="1"/>
            <a:r>
              <a:rPr lang="de-DE"/>
              <a:t>Zweite Ebene</a:t>
            </a:r>
          </a:p>
          <a:p>
            <a:pPr lvl="2"/>
            <a:r>
              <a:rPr lang="de-DE"/>
              <a:t>Dritte Ebene</a:t>
            </a:r>
          </a:p>
        </p:txBody>
      </p:sp>
      <p:sp>
        <p:nvSpPr>
          <p:cNvPr id="4" name="Fußzeilenplatzhalter 3"/>
          <p:cNvSpPr>
            <a:spLocks noGrp="1"/>
          </p:cNvSpPr>
          <p:nvPr>
            <p:ph type="ftr" sz="quarter" idx="11"/>
          </p:nvPr>
        </p:nvSpPr>
        <p:spPr/>
        <p:txBody>
          <a:bodyPr/>
          <a:lstStyle/>
          <a:p>
            <a:r>
              <a:rPr lang="de-AT" dirty="0"/>
              <a:t>klima</a:t>
            </a:r>
            <a:r>
              <a:rPr lang="de-AT" b="1" dirty="0"/>
              <a:t>aktiv</a:t>
            </a:r>
            <a:r>
              <a:rPr lang="de-AT" dirty="0"/>
              <a:t> Siedlungen und Quartiere</a:t>
            </a:r>
          </a:p>
        </p:txBody>
      </p:sp>
      <p:sp>
        <p:nvSpPr>
          <p:cNvPr id="5" name="Foliennummernplatzhalter 4"/>
          <p:cNvSpPr>
            <a:spLocks noGrp="1"/>
          </p:cNvSpPr>
          <p:nvPr>
            <p:ph type="sldNum" sz="quarter" idx="12"/>
          </p:nvPr>
        </p:nvSpPr>
        <p:spPr>
          <a:xfrm>
            <a:off x="10272004" y="6387003"/>
            <a:ext cx="1086029" cy="266700"/>
          </a:xfrm>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12241479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userDrawn="1">
  <p:cSld name="Extern/Formell">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a:xfrm>
            <a:off x="239711" y="317214"/>
            <a:ext cx="11671393" cy="622300"/>
          </a:xfrm>
        </p:spPr>
        <p:txBody>
          <a:bodyPr lIns="0"/>
          <a:lstStyle>
            <a:lvl1pPr>
              <a:defRPr>
                <a:solidFill>
                  <a:schemeClr val="tx1"/>
                </a:solidFill>
                <a:latin typeface="Bahnschrift" panose="020B0502040204020203" pitchFamily="34" charset="0"/>
              </a:defRPr>
            </a:lvl1pPr>
          </a:lstStyle>
          <a:p>
            <a:pPr>
              <a:defRPr/>
            </a:pPr>
            <a:r>
              <a:rPr lang="de-DE"/>
              <a:t>Externe/formelle Präsentation</a:t>
            </a:r>
            <a:endParaRPr lang="de-AT"/>
          </a:p>
        </p:txBody>
      </p:sp>
      <p:sp>
        <p:nvSpPr>
          <p:cNvPr id="6" name="Rectangle 6"/>
          <p:cNvSpPr>
            <a:spLocks noGrp="1" noChangeArrowheads="1"/>
          </p:cNvSpPr>
          <p:nvPr>
            <p:ph type="sldNum" sz="quarter" idx="10"/>
          </p:nvPr>
        </p:nvSpPr>
        <p:spPr bwMode="auto">
          <a:xfrm>
            <a:off x="9130939" y="6349684"/>
            <a:ext cx="1237031" cy="476250"/>
          </a:xfrm>
          <a:ln/>
        </p:spPr>
        <p:txBody>
          <a:bodyPr/>
          <a:lstStyle>
            <a:lvl1pPr>
              <a:defRPr sz="1000">
                <a:solidFill>
                  <a:schemeClr val="tx1"/>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cxnSp>
        <p:nvCxnSpPr>
          <p:cNvPr id="8" name="Gerade Verbindung 5"/>
          <p:cNvCxnSpPr>
            <a:cxnSpLocks/>
          </p:cNvCxnSpPr>
          <p:nvPr userDrawn="1"/>
        </p:nvCxnSpPr>
        <p:spPr bwMode="auto">
          <a:xfrm flipH="1">
            <a:off x="88291" y="6282021"/>
            <a:ext cx="1209175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Grafik 8"/>
          <p:cNvPicPr>
            <a:picLocks noChangeAspect="1"/>
          </p:cNvPicPr>
          <p:nvPr userDrawn="1"/>
        </p:nvPicPr>
        <p:blipFill>
          <a:blip r:embed="rId2"/>
          <a:stretch/>
        </p:blipFill>
        <p:spPr bwMode="auto">
          <a:xfrm>
            <a:off x="0" y="6297522"/>
            <a:ext cx="1053216" cy="570003"/>
          </a:xfrm>
          <a:prstGeom prst="rect">
            <a:avLst/>
          </a:prstGeom>
        </p:spPr>
      </p:pic>
      <p:pic>
        <p:nvPicPr>
          <p:cNvPr id="3" name="Grafik 2">
            <a:extLst>
              <a:ext uri="{FF2B5EF4-FFF2-40B4-BE49-F238E27FC236}">
                <a16:creationId xmlns:a16="http://schemas.microsoft.com/office/drawing/2014/main" id="{7A032F0F-416B-70E8-56F4-FC924B6FB8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04886" y="6290294"/>
            <a:ext cx="1598823" cy="490579"/>
          </a:xfrm>
          <a:prstGeom prst="rect">
            <a:avLst/>
          </a:prstGeom>
        </p:spPr>
      </p:pic>
      <p:sp>
        <p:nvSpPr>
          <p:cNvPr id="9" name="Textfeld 7"/>
          <p:cNvSpPr>
            <a:spLocks noAdjustHandles="1"/>
          </p:cNvSpPr>
          <p:nvPr userDrawn="1"/>
        </p:nvSpPr>
        <p:spPr bwMode="auto">
          <a:xfrm>
            <a:off x="1083434" y="6268948"/>
            <a:ext cx="10264844" cy="553998"/>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srgbClr val="455F51"/>
                </a:solidFill>
                <a:effectLst/>
                <a:uLnTx/>
                <a:uFillTx/>
                <a:latin typeface="Calibri Light"/>
                <a:ea typeface="Roboto Mono"/>
                <a:cs typeface="Calibri Light"/>
              </a:rPr>
              <a:t>Simon Schneider – Stadt Wien Kompetenzteam für klimafitte Stadtsanierung (KlimSta)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455F51"/>
                </a:solidFill>
                <a:effectLst/>
                <a:uLnTx/>
                <a:uFillTx/>
                <a:latin typeface="Calibri Light"/>
                <a:ea typeface="Roboto Mono"/>
                <a:cs typeface="Calibri Light"/>
              </a:rPr>
              <a:t>PEEExcel – A fast one-stop-shop Assessment and Simulation framework for Positive Energy Districts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a:ln>
                  <a:noFill/>
                </a:ln>
                <a:solidFill>
                  <a:srgbClr val="455F51"/>
                </a:solidFill>
                <a:effectLst/>
                <a:uLnTx/>
                <a:uFillTx/>
                <a:latin typeface="Calibri Light"/>
                <a:ea typeface="Roboto Mono"/>
                <a:cs typeface="Calibri Light"/>
              </a:rPr>
              <a:t>25.09.2024, BauSim Konferenz 2024 TU Wien</a:t>
            </a:r>
            <a:endParaRPr kumimoji="0" lang="de-AT" sz="1000" b="0" i="0" u="none" strike="noStrike" kern="0" cap="none" spc="0" normalizeH="0" baseline="0" noProof="0" dirty="0">
              <a:ln>
                <a:noFill/>
              </a:ln>
              <a:solidFill>
                <a:srgbClr val="455F51"/>
              </a:solidFill>
              <a:effectLst/>
              <a:uLnTx/>
              <a:uFillTx/>
              <a:latin typeface="Calibri Light"/>
              <a:ea typeface="Roboto Mono"/>
              <a:cs typeface="Calibri Light"/>
            </a:endParaRPr>
          </a:p>
        </p:txBody>
      </p:sp>
      <p:sp>
        <p:nvSpPr>
          <p:cNvPr id="11" name="Inhaltsplatzhalter 2">
            <a:extLst>
              <a:ext uri="{FF2B5EF4-FFF2-40B4-BE49-F238E27FC236}">
                <a16:creationId xmlns:a16="http://schemas.microsoft.com/office/drawing/2014/main" id="{BCA78159-342C-BCF6-F117-116DD689D753}"/>
              </a:ext>
            </a:extLst>
          </p:cNvPr>
          <p:cNvSpPr>
            <a:spLocks noGrp="1"/>
          </p:cNvSpPr>
          <p:nvPr>
            <p:ph idx="1"/>
          </p:nvPr>
        </p:nvSpPr>
        <p:spPr bwMode="auto">
          <a:xfrm>
            <a:off x="239712" y="1628800"/>
            <a:ext cx="11952288" cy="4391003"/>
          </a:xfrm>
        </p:spPr>
        <p:txBody>
          <a:bodyPr/>
          <a:lstStyle>
            <a:lvl1pPr marL="342900" indent="-342900">
              <a:lnSpc>
                <a:spcPct val="150000"/>
              </a:lnSpc>
              <a:buClr>
                <a:schemeClr val="accent6"/>
              </a:buClr>
              <a:buFont typeface="Calibri"/>
              <a:buChar char="⌂"/>
              <a:defRPr>
                <a:solidFill>
                  <a:schemeClr val="tx1"/>
                </a:solidFill>
                <a:latin typeface="Bahnschrift" panose="020B0502040204020203" pitchFamily="34" charset="0"/>
              </a:defRPr>
            </a:lvl1pPr>
            <a:lvl2pPr marL="742950" indent="-285750">
              <a:lnSpc>
                <a:spcPct val="150000"/>
              </a:lnSpc>
              <a:buClr>
                <a:schemeClr val="accent6"/>
              </a:buClr>
              <a:buFontTx/>
              <a:buChar char="►"/>
              <a:defRPr>
                <a:solidFill>
                  <a:schemeClr val="tx1"/>
                </a:solidFill>
                <a:latin typeface="Bahnschrift" panose="020B0502040204020203" pitchFamily="34" charset="0"/>
              </a:defRPr>
            </a:lvl2pPr>
            <a:lvl3pPr>
              <a:lnSpc>
                <a:spcPct val="150000"/>
              </a:lnSpc>
              <a:buClr>
                <a:schemeClr val="accent6"/>
              </a:buClr>
              <a:buSzPct val="120000"/>
              <a:defRPr>
                <a:solidFill>
                  <a:schemeClr val="tx1"/>
                </a:solidFill>
                <a:latin typeface="Bahnschrift" panose="020B0502040204020203" pitchFamily="34" charset="0"/>
              </a:defRPr>
            </a:lvl3pPr>
            <a:lvl4pPr>
              <a:lnSpc>
                <a:spcPct val="150000"/>
              </a:lnSpc>
              <a:buClr>
                <a:schemeClr val="accent6"/>
              </a:buClr>
              <a:defRPr>
                <a:solidFill>
                  <a:schemeClr val="tx1"/>
                </a:solidFill>
                <a:latin typeface="Bahnschrift" panose="020B0502040204020203" pitchFamily="34" charset="0"/>
              </a:defRPr>
            </a:lvl4pPr>
            <a:lvl5pPr>
              <a:lnSpc>
                <a:spcPct val="150000"/>
              </a:lnSpc>
              <a:buClr>
                <a:schemeClr val="accent6"/>
              </a:buClr>
              <a:defRPr>
                <a:solidFill>
                  <a:schemeClr val="tx1"/>
                </a:solidFill>
                <a:latin typeface="Bahnschrift" panose="020B0502040204020203" pitchFamily="34" charset="0"/>
              </a:defRPr>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de-AT"/>
          </a:p>
        </p:txBody>
      </p:sp>
    </p:spTree>
    <p:extLst>
      <p:ext uri="{BB962C8B-B14F-4D97-AF65-F5344CB8AC3E}">
        <p14:creationId xmlns:p14="http://schemas.microsoft.com/office/powerpoint/2010/main" val="1597522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239712" y="777402"/>
            <a:ext cx="10464800" cy="622300"/>
          </a:xfrm>
        </p:spPr>
        <p:txBody>
          <a:bodyPr lIns="0"/>
          <a:lstStyle>
            <a:lvl1pPr>
              <a:defRPr>
                <a:solidFill>
                  <a:schemeClr val="tx1"/>
                </a:solidFill>
                <a:latin typeface="Bahnschrift" panose="020B0502040204020203" pitchFamily="34" charset="0"/>
              </a:defRPr>
            </a:lvl1pPr>
          </a:lstStyle>
          <a:p>
            <a:pPr>
              <a:defRPr/>
            </a:pPr>
            <a:r>
              <a:rPr lang="de-DE"/>
              <a:t>Titelmasterformat durch Klicken bearbeiten</a:t>
            </a:r>
            <a:endParaRPr lang="de-AT"/>
          </a:p>
        </p:txBody>
      </p:sp>
      <p:sp>
        <p:nvSpPr>
          <p:cNvPr id="5" name="Inhaltsplatzhalter 2"/>
          <p:cNvSpPr>
            <a:spLocks noGrp="1"/>
          </p:cNvSpPr>
          <p:nvPr>
            <p:ph idx="1"/>
          </p:nvPr>
        </p:nvSpPr>
        <p:spPr bwMode="auto">
          <a:xfrm>
            <a:off x="239712" y="1628800"/>
            <a:ext cx="11952288" cy="4391003"/>
          </a:xfrm>
        </p:spPr>
        <p:txBody>
          <a:bodyPr/>
          <a:lstStyle>
            <a:lvl1pPr marL="342900" indent="-342900">
              <a:lnSpc>
                <a:spcPct val="150000"/>
              </a:lnSpc>
              <a:buClr>
                <a:schemeClr val="accent6"/>
              </a:buClr>
              <a:buFont typeface="Calibri"/>
              <a:buChar char="⌂"/>
              <a:defRPr>
                <a:solidFill>
                  <a:schemeClr val="tx1"/>
                </a:solidFill>
                <a:latin typeface="Bahnschrift" panose="020B0502040204020203" pitchFamily="34" charset="0"/>
              </a:defRPr>
            </a:lvl1pPr>
            <a:lvl2pPr marL="742950" indent="-285750">
              <a:lnSpc>
                <a:spcPct val="150000"/>
              </a:lnSpc>
              <a:buClr>
                <a:schemeClr val="accent6"/>
              </a:buClr>
              <a:buFontTx/>
              <a:buChar char="►"/>
              <a:defRPr>
                <a:solidFill>
                  <a:schemeClr val="tx1"/>
                </a:solidFill>
                <a:latin typeface="Bahnschrift" panose="020B0502040204020203" pitchFamily="34" charset="0"/>
              </a:defRPr>
            </a:lvl2pPr>
            <a:lvl3pPr>
              <a:lnSpc>
                <a:spcPct val="150000"/>
              </a:lnSpc>
              <a:buClr>
                <a:schemeClr val="accent6"/>
              </a:buClr>
              <a:buSzPct val="120000"/>
              <a:defRPr>
                <a:solidFill>
                  <a:schemeClr val="tx1"/>
                </a:solidFill>
                <a:latin typeface="Bahnschrift" panose="020B0502040204020203" pitchFamily="34" charset="0"/>
              </a:defRPr>
            </a:lvl3pPr>
            <a:lvl4pPr>
              <a:lnSpc>
                <a:spcPct val="150000"/>
              </a:lnSpc>
              <a:buClr>
                <a:schemeClr val="accent6"/>
              </a:buClr>
              <a:defRPr>
                <a:solidFill>
                  <a:schemeClr val="tx1"/>
                </a:solidFill>
                <a:latin typeface="Bahnschrift" panose="020B0502040204020203" pitchFamily="34" charset="0"/>
              </a:defRPr>
            </a:lvl4pPr>
            <a:lvl5pPr>
              <a:lnSpc>
                <a:spcPct val="150000"/>
              </a:lnSpc>
              <a:buClr>
                <a:schemeClr val="accent6"/>
              </a:buClr>
              <a:defRPr>
                <a:solidFill>
                  <a:schemeClr val="tx1"/>
                </a:solidFill>
                <a:latin typeface="Bahnschrift" panose="020B0502040204020203" pitchFamily="34" charset="0"/>
              </a:defRPr>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de-AT"/>
          </a:p>
        </p:txBody>
      </p:sp>
      <p:sp>
        <p:nvSpPr>
          <p:cNvPr id="6" name="Rectangle 6"/>
          <p:cNvSpPr>
            <a:spLocks noGrp="1" noChangeArrowheads="1"/>
          </p:cNvSpPr>
          <p:nvPr>
            <p:ph type="sldNum" sz="quarter" idx="10"/>
          </p:nvPr>
        </p:nvSpPr>
        <p:spPr bwMode="auto">
          <a:xfrm>
            <a:off x="8401050" y="6237288"/>
            <a:ext cx="3599605" cy="476250"/>
          </a:xfrm>
          <a:ln/>
        </p:spPr>
        <p:txBody>
          <a:bodyPr/>
          <a:lstStyle>
            <a:lvl1pPr>
              <a:defRPr sz="1000">
                <a:solidFill>
                  <a:schemeClr val="tx1"/>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7" name="Rectangle 5"/>
          <p:cNvSpPr>
            <a:spLocks noGrp="1" noChangeArrowheads="1"/>
          </p:cNvSpPr>
          <p:nvPr>
            <p:ph type="ftr" sz="quarter" idx="11"/>
          </p:nvPr>
        </p:nvSpPr>
        <p:spPr bwMode="auto">
          <a:xfrm>
            <a:off x="239712" y="6237288"/>
            <a:ext cx="7295620" cy="476250"/>
          </a:xfrm>
          <a:ln/>
        </p:spPr>
        <p:txBody>
          <a:bodyPr/>
          <a:lstStyle>
            <a:lvl1pPr>
              <a:defRPr>
                <a:latin typeface="+mj-lt"/>
              </a:defRPr>
            </a:lvl1pPr>
          </a:lstStyle>
          <a:p>
            <a:pPr>
              <a:defRPr/>
            </a:pPr>
            <a:endParaRPr lang="de-AT" kern="0"/>
          </a:p>
          <a:p>
            <a:pPr>
              <a:defRPr/>
            </a:pPr>
            <a:r>
              <a:rPr lang="de-AT" kern="0"/>
              <a:t>© 2024 FH Technikum Wien</a:t>
            </a:r>
            <a:endParaRPr kumimoji="0" sz="800" b="0" i="0" u="none" strike="noStrike" kern="0" cap="none" spc="0" normalizeH="0" baseline="0" noProof="0" dirty="0">
              <a:ln>
                <a:noFill/>
              </a:ln>
              <a:solidFill>
                <a:srgbClr val="626B71"/>
              </a:solidFill>
              <a:effectLst/>
              <a:uLnTx/>
              <a:uFillTx/>
              <a:latin typeface="Calibri Light"/>
              <a:cs typeface="Arial"/>
            </a:endParaRPr>
          </a:p>
        </p:txBody>
      </p:sp>
      <p:cxnSp>
        <p:nvCxnSpPr>
          <p:cNvPr id="8" name="Gerade Verbindung 5"/>
          <p:cNvCxnSpPr>
            <a:cxnSpLocks/>
          </p:cNvCxnSpPr>
          <p:nvPr userDrawn="1"/>
        </p:nvCxnSpPr>
        <p:spPr bwMode="auto">
          <a:xfrm flipH="1">
            <a:off x="242735" y="305351"/>
            <a:ext cx="1048463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feld 7"/>
          <p:cNvSpPr>
            <a:spLocks noAdjustHandles="1"/>
          </p:cNvSpPr>
          <p:nvPr userDrawn="1"/>
        </p:nvSpPr>
        <p:spPr bwMode="auto">
          <a:xfrm>
            <a:off x="242735" y="44624"/>
            <a:ext cx="10264844"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srgbClr val="455F51"/>
                </a:solidFill>
                <a:effectLst/>
                <a:uLnTx/>
                <a:uFillTx/>
                <a:latin typeface="Calibri Light"/>
                <a:ea typeface="Roboto Mono"/>
                <a:cs typeface="Calibri Light"/>
              </a:rPr>
              <a:t>Kompetenzteam für klimafitte Stadtsanierung (KlimSta)</a:t>
            </a:r>
            <a:endParaRPr kumimoji="0" lang="de-AT" sz="1000" b="0" i="0" u="none" strike="noStrike" kern="0" cap="none" spc="0" normalizeH="0" baseline="0" noProof="0" dirty="0">
              <a:ln>
                <a:noFill/>
              </a:ln>
              <a:solidFill>
                <a:srgbClr val="455F51"/>
              </a:solidFill>
              <a:effectLst/>
              <a:uLnTx/>
              <a:uFillTx/>
              <a:latin typeface="Calibri Light"/>
              <a:ea typeface="Roboto Mono"/>
              <a:cs typeface="Calibri Light"/>
            </a:endParaRPr>
          </a:p>
        </p:txBody>
      </p:sp>
      <p:pic>
        <p:nvPicPr>
          <p:cNvPr id="10" name="Grafik 8"/>
          <p:cNvPicPr>
            <a:picLocks noChangeAspect="1"/>
          </p:cNvPicPr>
          <p:nvPr userDrawn="1"/>
        </p:nvPicPr>
        <p:blipFill>
          <a:blip r:embed="rId2"/>
          <a:stretch/>
        </p:blipFill>
        <p:spPr bwMode="auto">
          <a:xfrm>
            <a:off x="10704512" y="44624"/>
            <a:ext cx="1379852" cy="746779"/>
          </a:xfrm>
          <a:prstGeom prst="rect">
            <a:avLst/>
          </a:prstGeom>
        </p:spPr>
      </p:pic>
    </p:spTree>
    <p:extLst>
      <p:ext uri="{BB962C8B-B14F-4D97-AF65-F5344CB8AC3E}">
        <p14:creationId xmlns:p14="http://schemas.microsoft.com/office/powerpoint/2010/main" val="20263023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userDrawn="1">
  <p:cSld name="Interne/formlose Folie">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a:xfrm>
            <a:off x="239711" y="317214"/>
            <a:ext cx="11671393" cy="622300"/>
          </a:xfrm>
        </p:spPr>
        <p:txBody>
          <a:bodyPr lIns="0"/>
          <a:lstStyle>
            <a:lvl1pPr>
              <a:defRPr>
                <a:solidFill>
                  <a:schemeClr val="tx1"/>
                </a:solidFill>
                <a:latin typeface="Bahnschrift" panose="020B0502040204020203" pitchFamily="34" charset="0"/>
              </a:defRPr>
            </a:lvl1pPr>
          </a:lstStyle>
          <a:p>
            <a:pPr>
              <a:defRPr/>
            </a:pPr>
            <a:r>
              <a:rPr lang="de-DE"/>
              <a:t>Interne / formlose Präsentation</a:t>
            </a:r>
            <a:endParaRPr lang="de-AT"/>
          </a:p>
        </p:txBody>
      </p:sp>
      <p:sp>
        <p:nvSpPr>
          <p:cNvPr id="6" name="Rectangle 6"/>
          <p:cNvSpPr>
            <a:spLocks noGrp="1" noChangeArrowheads="1"/>
          </p:cNvSpPr>
          <p:nvPr>
            <p:ph type="sldNum" sz="quarter" idx="10"/>
          </p:nvPr>
        </p:nvSpPr>
        <p:spPr bwMode="auto">
          <a:xfrm>
            <a:off x="8110082" y="6327238"/>
            <a:ext cx="1237031" cy="476250"/>
          </a:xfrm>
          <a:ln/>
        </p:spPr>
        <p:txBody>
          <a:bodyPr/>
          <a:lstStyle>
            <a:lvl1pPr>
              <a:defRPr sz="1000">
                <a:solidFill>
                  <a:schemeClr val="tx1"/>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pic>
        <p:nvPicPr>
          <p:cNvPr id="10" name="Grafik 8"/>
          <p:cNvPicPr>
            <a:picLocks noChangeAspect="1"/>
          </p:cNvPicPr>
          <p:nvPr userDrawn="1"/>
        </p:nvPicPr>
        <p:blipFill>
          <a:blip r:embed="rId2"/>
          <a:stretch/>
        </p:blipFill>
        <p:spPr bwMode="auto">
          <a:xfrm>
            <a:off x="11126832" y="6280362"/>
            <a:ext cx="1053216" cy="570003"/>
          </a:xfrm>
          <a:prstGeom prst="rect">
            <a:avLst/>
          </a:prstGeom>
        </p:spPr>
      </p:pic>
      <p:pic>
        <p:nvPicPr>
          <p:cNvPr id="3" name="Grafik 2">
            <a:extLst>
              <a:ext uri="{FF2B5EF4-FFF2-40B4-BE49-F238E27FC236}">
                <a16:creationId xmlns:a16="http://schemas.microsoft.com/office/drawing/2014/main" id="{7A032F0F-416B-70E8-56F4-FC924B6FB8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528009" y="6295496"/>
            <a:ext cx="1598823" cy="490579"/>
          </a:xfrm>
          <a:prstGeom prst="rect">
            <a:avLst/>
          </a:prstGeom>
        </p:spPr>
      </p:pic>
      <p:sp>
        <p:nvSpPr>
          <p:cNvPr id="11" name="Inhaltsplatzhalter 2">
            <a:extLst>
              <a:ext uri="{FF2B5EF4-FFF2-40B4-BE49-F238E27FC236}">
                <a16:creationId xmlns:a16="http://schemas.microsoft.com/office/drawing/2014/main" id="{BCA78159-342C-BCF6-F117-116DD689D753}"/>
              </a:ext>
            </a:extLst>
          </p:cNvPr>
          <p:cNvSpPr>
            <a:spLocks noGrp="1"/>
          </p:cNvSpPr>
          <p:nvPr>
            <p:ph idx="1"/>
          </p:nvPr>
        </p:nvSpPr>
        <p:spPr bwMode="auto">
          <a:xfrm>
            <a:off x="239712" y="1628800"/>
            <a:ext cx="11952288" cy="4391003"/>
          </a:xfrm>
        </p:spPr>
        <p:txBody>
          <a:bodyPr/>
          <a:lstStyle>
            <a:lvl1pPr marL="342900" indent="-342900">
              <a:lnSpc>
                <a:spcPct val="150000"/>
              </a:lnSpc>
              <a:buClr>
                <a:schemeClr val="accent6"/>
              </a:buClr>
              <a:buFont typeface="Calibri"/>
              <a:buChar char="⌂"/>
              <a:defRPr>
                <a:solidFill>
                  <a:schemeClr val="tx1"/>
                </a:solidFill>
                <a:latin typeface="Bahnschrift" panose="020B0502040204020203" pitchFamily="34" charset="0"/>
              </a:defRPr>
            </a:lvl1pPr>
            <a:lvl2pPr marL="742950" indent="-285750">
              <a:lnSpc>
                <a:spcPct val="150000"/>
              </a:lnSpc>
              <a:buClr>
                <a:schemeClr val="accent6"/>
              </a:buClr>
              <a:buFontTx/>
              <a:buChar char="►"/>
              <a:defRPr>
                <a:solidFill>
                  <a:schemeClr val="tx1"/>
                </a:solidFill>
                <a:latin typeface="Bahnschrift" panose="020B0502040204020203" pitchFamily="34" charset="0"/>
              </a:defRPr>
            </a:lvl2pPr>
            <a:lvl3pPr>
              <a:lnSpc>
                <a:spcPct val="150000"/>
              </a:lnSpc>
              <a:buClr>
                <a:schemeClr val="accent6"/>
              </a:buClr>
              <a:buSzPct val="120000"/>
              <a:defRPr>
                <a:solidFill>
                  <a:schemeClr val="tx1"/>
                </a:solidFill>
                <a:latin typeface="Bahnschrift" panose="020B0502040204020203" pitchFamily="34" charset="0"/>
              </a:defRPr>
            </a:lvl3pPr>
            <a:lvl4pPr>
              <a:lnSpc>
                <a:spcPct val="150000"/>
              </a:lnSpc>
              <a:buClr>
                <a:schemeClr val="accent6"/>
              </a:buClr>
              <a:defRPr>
                <a:solidFill>
                  <a:schemeClr val="tx1"/>
                </a:solidFill>
                <a:latin typeface="Bahnschrift" panose="020B0502040204020203" pitchFamily="34" charset="0"/>
              </a:defRPr>
            </a:lvl4pPr>
            <a:lvl5pPr>
              <a:lnSpc>
                <a:spcPct val="150000"/>
              </a:lnSpc>
              <a:buClr>
                <a:schemeClr val="accent6"/>
              </a:buClr>
              <a:defRPr>
                <a:solidFill>
                  <a:schemeClr val="tx1"/>
                </a:solidFill>
                <a:latin typeface="Bahnschrift" panose="020B0502040204020203" pitchFamily="34" charset="0"/>
              </a:defRPr>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de-AT"/>
          </a:p>
        </p:txBody>
      </p:sp>
    </p:spTree>
    <p:extLst>
      <p:ext uri="{BB962C8B-B14F-4D97-AF65-F5344CB8AC3E}">
        <p14:creationId xmlns:p14="http://schemas.microsoft.com/office/powerpoint/2010/main" val="13043177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voller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55C7FC-78A4-4EEA-B411-D4B8D2085F1E}"/>
              </a:ext>
            </a:extLst>
          </p:cNvPr>
          <p:cNvSpPr>
            <a:spLocks noGrp="1"/>
          </p:cNvSpPr>
          <p:nvPr>
            <p:ph type="title"/>
          </p:nvPr>
        </p:nvSpPr>
        <p:spPr/>
        <p:txBody>
          <a:bodyPr/>
          <a:lstStyle/>
          <a:p>
            <a:r>
              <a:rPr lang="de-DE"/>
              <a:t>Titelmasterformat durch Klicken bearbeiten</a:t>
            </a:r>
            <a:endParaRPr lang="de-AT"/>
          </a:p>
        </p:txBody>
      </p:sp>
      <p:sp>
        <p:nvSpPr>
          <p:cNvPr id="3" name="Inhaltsplatzhalter 2">
            <a:extLst>
              <a:ext uri="{FF2B5EF4-FFF2-40B4-BE49-F238E27FC236}">
                <a16:creationId xmlns:a16="http://schemas.microsoft.com/office/drawing/2014/main" id="{8D91BAEE-20C8-433E-A5B3-07E5BEE3747A}"/>
              </a:ext>
            </a:extLst>
          </p:cNvPr>
          <p:cNvSpPr>
            <a:spLocks noGrp="1"/>
          </p:cNvSpPr>
          <p:nvPr>
            <p:ph sz="half" idx="1"/>
          </p:nvPr>
        </p:nvSpPr>
        <p:spPr>
          <a:xfrm>
            <a:off x="474359" y="2228852"/>
            <a:ext cx="11239069" cy="3962401"/>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90FC5EE4-E8FA-45FF-A84E-7A016BADF22A}"/>
              </a:ext>
            </a:extLst>
          </p:cNvPr>
          <p:cNvSpPr>
            <a:spLocks noGrp="1"/>
          </p:cNvSpPr>
          <p:nvPr>
            <p:ph type="dt" sz="half" idx="10"/>
          </p:nvPr>
        </p:nvSpPr>
        <p:spPr/>
        <p:txBody>
          <a:bodyPr/>
          <a:lstStyle/>
          <a:p>
            <a:fld id="{C2E9FAEE-756D-46F9-BB2D-CF472042B11A}" type="datetimeFigureOut">
              <a:rPr lang="de-AT" smtClean="0"/>
              <a:t>06.04.2025</a:t>
            </a:fld>
            <a:endParaRPr lang="de-AT"/>
          </a:p>
        </p:txBody>
      </p:sp>
      <p:sp>
        <p:nvSpPr>
          <p:cNvPr id="6" name="Fußzeilenplatzhalter 5">
            <a:extLst>
              <a:ext uri="{FF2B5EF4-FFF2-40B4-BE49-F238E27FC236}">
                <a16:creationId xmlns:a16="http://schemas.microsoft.com/office/drawing/2014/main" id="{CBFE78F5-2A0E-4319-B89B-F998FD2A8C01}"/>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C1D65CD6-244A-4740-8F53-54A880EB2E0A}"/>
              </a:ext>
            </a:extLst>
          </p:cNvPr>
          <p:cNvSpPr>
            <a:spLocks noGrp="1"/>
          </p:cNvSpPr>
          <p:nvPr>
            <p:ph type="sldNum" sz="quarter" idx="12"/>
          </p:nvPr>
        </p:nvSpPr>
        <p:spPr/>
        <p:txBody>
          <a:bodyPr/>
          <a:lstStyle/>
          <a:p>
            <a:fld id="{9A7E6D26-00FC-4AEB-93A9-14AB1AD1112B}" type="slidenum">
              <a:rPr lang="de-AT" smtClean="0"/>
              <a:t>‹Nr.›</a:t>
            </a:fld>
            <a:endParaRPr lang="de-AT"/>
          </a:p>
        </p:txBody>
      </p:sp>
      <p:sp>
        <p:nvSpPr>
          <p:cNvPr id="8" name="Textplatzhalter 10">
            <a:extLst>
              <a:ext uri="{FF2B5EF4-FFF2-40B4-BE49-F238E27FC236}">
                <a16:creationId xmlns:a16="http://schemas.microsoft.com/office/drawing/2014/main" id="{F655D4A5-2205-4F85-AF14-45107B4BD994}"/>
              </a:ext>
            </a:extLst>
          </p:cNvPr>
          <p:cNvSpPr>
            <a:spLocks noGrp="1"/>
          </p:cNvSpPr>
          <p:nvPr>
            <p:ph type="body" sz="quarter" idx="14"/>
          </p:nvPr>
        </p:nvSpPr>
        <p:spPr>
          <a:xfrm>
            <a:off x="474357" y="958852"/>
            <a:ext cx="11239070" cy="698315"/>
          </a:xfrm>
        </p:spPr>
        <p:txBody>
          <a:bodyPr/>
          <a:lstStyle>
            <a:lvl1pPr>
              <a:lnSpc>
                <a:spcPct val="109000"/>
              </a:lnSpc>
              <a:defRPr sz="2911">
                <a:solidFill>
                  <a:schemeClr val="accent1"/>
                </a:solidFill>
              </a:defRPr>
            </a:lvl1pPr>
            <a:lvl2pPr marL="0" indent="0">
              <a:buNone/>
              <a:defRPr/>
            </a:lvl2pPr>
          </a:lstStyle>
          <a:p>
            <a:pPr lvl="0"/>
            <a:r>
              <a:rPr lang="de-DE"/>
              <a:t>Formatvorlagen des Textmasters bearbeiten</a:t>
            </a:r>
          </a:p>
        </p:txBody>
      </p:sp>
    </p:spTree>
    <p:extLst>
      <p:ext uri="{BB962C8B-B14F-4D97-AF65-F5344CB8AC3E}">
        <p14:creationId xmlns:p14="http://schemas.microsoft.com/office/powerpoint/2010/main" val="4279896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Extern/Formell">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a:xfrm>
            <a:off x="239711" y="317214"/>
            <a:ext cx="11671393" cy="622300"/>
          </a:xfrm>
        </p:spPr>
        <p:txBody>
          <a:bodyPr lIns="0"/>
          <a:lstStyle>
            <a:lvl1pPr>
              <a:defRPr>
                <a:solidFill>
                  <a:schemeClr val="tx1"/>
                </a:solidFill>
                <a:latin typeface="Bahnschrift" panose="020B0502040204020203" pitchFamily="34" charset="0"/>
              </a:defRPr>
            </a:lvl1pPr>
          </a:lstStyle>
          <a:p>
            <a:pPr>
              <a:defRPr/>
            </a:pPr>
            <a:r>
              <a:rPr lang="de-DE"/>
              <a:t>Externe/formelle Präsentation</a:t>
            </a:r>
            <a:endParaRPr lang="de-AT"/>
          </a:p>
        </p:txBody>
      </p:sp>
      <p:sp>
        <p:nvSpPr>
          <p:cNvPr id="6" name="Rectangle 6"/>
          <p:cNvSpPr>
            <a:spLocks noGrp="1" noChangeArrowheads="1"/>
          </p:cNvSpPr>
          <p:nvPr>
            <p:ph type="sldNum" sz="quarter" idx="10"/>
          </p:nvPr>
        </p:nvSpPr>
        <p:spPr bwMode="auto">
          <a:xfrm>
            <a:off x="9130939" y="6349684"/>
            <a:ext cx="1237031" cy="476250"/>
          </a:xfrm>
          <a:ln/>
        </p:spPr>
        <p:txBody>
          <a:bodyPr/>
          <a:lstStyle>
            <a:lvl1pPr>
              <a:defRPr sz="1000">
                <a:solidFill>
                  <a:schemeClr val="tx1"/>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cxnSp>
        <p:nvCxnSpPr>
          <p:cNvPr id="8" name="Gerade Verbindung 5"/>
          <p:cNvCxnSpPr>
            <a:cxnSpLocks/>
          </p:cNvCxnSpPr>
          <p:nvPr userDrawn="1"/>
        </p:nvCxnSpPr>
        <p:spPr bwMode="auto">
          <a:xfrm flipH="1">
            <a:off x="88291" y="6282021"/>
            <a:ext cx="1209175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Grafik 8"/>
          <p:cNvPicPr>
            <a:picLocks noChangeAspect="1"/>
          </p:cNvPicPr>
          <p:nvPr userDrawn="1"/>
        </p:nvPicPr>
        <p:blipFill>
          <a:blip r:embed="rId2"/>
          <a:stretch/>
        </p:blipFill>
        <p:spPr bwMode="auto">
          <a:xfrm>
            <a:off x="0" y="6297522"/>
            <a:ext cx="1053216" cy="570003"/>
          </a:xfrm>
          <a:prstGeom prst="rect">
            <a:avLst/>
          </a:prstGeom>
        </p:spPr>
      </p:pic>
      <p:pic>
        <p:nvPicPr>
          <p:cNvPr id="3" name="Grafik 2">
            <a:extLst>
              <a:ext uri="{FF2B5EF4-FFF2-40B4-BE49-F238E27FC236}">
                <a16:creationId xmlns:a16="http://schemas.microsoft.com/office/drawing/2014/main" id="{7A032F0F-416B-70E8-56F4-FC924B6FB8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04886" y="6290294"/>
            <a:ext cx="1598823" cy="490579"/>
          </a:xfrm>
          <a:prstGeom prst="rect">
            <a:avLst/>
          </a:prstGeom>
        </p:spPr>
      </p:pic>
      <p:sp>
        <p:nvSpPr>
          <p:cNvPr id="9" name="Textfeld 7"/>
          <p:cNvSpPr>
            <a:spLocks noAdjustHandles="1"/>
          </p:cNvSpPr>
          <p:nvPr userDrawn="1"/>
        </p:nvSpPr>
        <p:spPr bwMode="auto">
          <a:xfrm>
            <a:off x="1083434" y="6268948"/>
            <a:ext cx="10264844" cy="553998"/>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srgbClr val="455F51"/>
                </a:solidFill>
                <a:effectLst/>
                <a:uLnTx/>
                <a:uFillTx/>
                <a:latin typeface="Calibri Light"/>
                <a:ea typeface="Roboto Mono"/>
                <a:cs typeface="Calibri Light"/>
              </a:rPr>
              <a:t>Simon Schneider – Stadt Wien Kompetenzteam für klimafitte Stadtsanierung (KlimSta)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455F51"/>
                </a:solidFill>
                <a:effectLst/>
                <a:uLnTx/>
                <a:uFillTx/>
                <a:latin typeface="Calibri Light"/>
                <a:ea typeface="Roboto Mono"/>
                <a:cs typeface="Calibri Light"/>
              </a:rPr>
              <a:t>PEEExcel – A fast one-stop-shop Assessment and Simulation framework for Positive Energy Districts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a:ln>
                  <a:noFill/>
                </a:ln>
                <a:solidFill>
                  <a:srgbClr val="455F51"/>
                </a:solidFill>
                <a:effectLst/>
                <a:uLnTx/>
                <a:uFillTx/>
                <a:latin typeface="Calibri Light"/>
                <a:ea typeface="Roboto Mono"/>
                <a:cs typeface="Calibri Light"/>
              </a:rPr>
              <a:t>25.09.2024, BauSim Konferenz 2024 TU Wien</a:t>
            </a:r>
            <a:endParaRPr kumimoji="0" lang="de-AT" sz="1000" b="0" i="0" u="none" strike="noStrike" kern="0" cap="none" spc="0" normalizeH="0" baseline="0" noProof="0" dirty="0">
              <a:ln>
                <a:noFill/>
              </a:ln>
              <a:solidFill>
                <a:srgbClr val="455F51"/>
              </a:solidFill>
              <a:effectLst/>
              <a:uLnTx/>
              <a:uFillTx/>
              <a:latin typeface="Calibri Light"/>
              <a:ea typeface="Roboto Mono"/>
              <a:cs typeface="Calibri Light"/>
            </a:endParaRPr>
          </a:p>
        </p:txBody>
      </p:sp>
      <p:sp>
        <p:nvSpPr>
          <p:cNvPr id="11" name="Inhaltsplatzhalter 2">
            <a:extLst>
              <a:ext uri="{FF2B5EF4-FFF2-40B4-BE49-F238E27FC236}">
                <a16:creationId xmlns:a16="http://schemas.microsoft.com/office/drawing/2014/main" id="{BCA78159-342C-BCF6-F117-116DD689D753}"/>
              </a:ext>
            </a:extLst>
          </p:cNvPr>
          <p:cNvSpPr>
            <a:spLocks noGrp="1"/>
          </p:cNvSpPr>
          <p:nvPr>
            <p:ph idx="1"/>
          </p:nvPr>
        </p:nvSpPr>
        <p:spPr bwMode="auto">
          <a:xfrm>
            <a:off x="239712" y="1628800"/>
            <a:ext cx="11952288" cy="4391003"/>
          </a:xfrm>
        </p:spPr>
        <p:txBody>
          <a:bodyPr/>
          <a:lstStyle>
            <a:lvl1pPr marL="342900" indent="-342900">
              <a:lnSpc>
                <a:spcPct val="150000"/>
              </a:lnSpc>
              <a:buClr>
                <a:schemeClr val="accent6"/>
              </a:buClr>
              <a:buFont typeface="Calibri"/>
              <a:buChar char="⌂"/>
              <a:defRPr>
                <a:solidFill>
                  <a:schemeClr val="tx1"/>
                </a:solidFill>
                <a:latin typeface="Bahnschrift" panose="020B0502040204020203" pitchFamily="34" charset="0"/>
              </a:defRPr>
            </a:lvl1pPr>
            <a:lvl2pPr marL="742950" indent="-285750">
              <a:lnSpc>
                <a:spcPct val="150000"/>
              </a:lnSpc>
              <a:buClr>
                <a:schemeClr val="accent6"/>
              </a:buClr>
              <a:buFontTx/>
              <a:buChar char="►"/>
              <a:defRPr>
                <a:solidFill>
                  <a:schemeClr val="tx1"/>
                </a:solidFill>
                <a:latin typeface="Bahnschrift" panose="020B0502040204020203" pitchFamily="34" charset="0"/>
              </a:defRPr>
            </a:lvl2pPr>
            <a:lvl3pPr>
              <a:lnSpc>
                <a:spcPct val="150000"/>
              </a:lnSpc>
              <a:buClr>
                <a:schemeClr val="accent6"/>
              </a:buClr>
              <a:buSzPct val="120000"/>
              <a:defRPr>
                <a:solidFill>
                  <a:schemeClr val="tx1"/>
                </a:solidFill>
                <a:latin typeface="Bahnschrift" panose="020B0502040204020203" pitchFamily="34" charset="0"/>
              </a:defRPr>
            </a:lvl3pPr>
            <a:lvl4pPr>
              <a:lnSpc>
                <a:spcPct val="150000"/>
              </a:lnSpc>
              <a:buClr>
                <a:schemeClr val="accent6"/>
              </a:buClr>
              <a:defRPr>
                <a:solidFill>
                  <a:schemeClr val="tx1"/>
                </a:solidFill>
                <a:latin typeface="Bahnschrift" panose="020B0502040204020203" pitchFamily="34" charset="0"/>
              </a:defRPr>
            </a:lvl4pPr>
            <a:lvl5pPr>
              <a:lnSpc>
                <a:spcPct val="150000"/>
              </a:lnSpc>
              <a:buClr>
                <a:schemeClr val="accent6"/>
              </a:buClr>
              <a:defRPr>
                <a:solidFill>
                  <a:schemeClr val="tx1"/>
                </a:solidFill>
                <a:latin typeface="Bahnschrift" panose="020B0502040204020203" pitchFamily="34" charset="0"/>
              </a:defRPr>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de-AT"/>
          </a:p>
        </p:txBody>
      </p:sp>
    </p:spTree>
    <p:extLst>
      <p:ext uri="{BB962C8B-B14F-4D97-AF65-F5344CB8AC3E}">
        <p14:creationId xmlns:p14="http://schemas.microsoft.com/office/powerpoint/2010/main" val="2725135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Interne/formlose Folie">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a:xfrm>
            <a:off x="239711" y="317214"/>
            <a:ext cx="11671393" cy="622300"/>
          </a:xfrm>
        </p:spPr>
        <p:txBody>
          <a:bodyPr lIns="0"/>
          <a:lstStyle>
            <a:lvl1pPr>
              <a:defRPr>
                <a:solidFill>
                  <a:schemeClr val="tx1"/>
                </a:solidFill>
                <a:latin typeface="Bahnschrift" panose="020B0502040204020203" pitchFamily="34" charset="0"/>
              </a:defRPr>
            </a:lvl1pPr>
          </a:lstStyle>
          <a:p>
            <a:pPr>
              <a:defRPr/>
            </a:pPr>
            <a:r>
              <a:rPr lang="de-DE"/>
              <a:t>Interne / formlose Präsentation</a:t>
            </a:r>
            <a:endParaRPr lang="de-AT"/>
          </a:p>
        </p:txBody>
      </p:sp>
      <p:sp>
        <p:nvSpPr>
          <p:cNvPr id="6" name="Rectangle 6"/>
          <p:cNvSpPr>
            <a:spLocks noGrp="1" noChangeArrowheads="1"/>
          </p:cNvSpPr>
          <p:nvPr>
            <p:ph type="sldNum" sz="quarter" idx="10"/>
          </p:nvPr>
        </p:nvSpPr>
        <p:spPr bwMode="auto">
          <a:xfrm>
            <a:off x="8110082" y="6327238"/>
            <a:ext cx="1237031" cy="476250"/>
          </a:xfrm>
          <a:ln/>
        </p:spPr>
        <p:txBody>
          <a:bodyPr/>
          <a:lstStyle>
            <a:lvl1pPr>
              <a:defRPr sz="1000">
                <a:solidFill>
                  <a:schemeClr val="tx1"/>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pic>
        <p:nvPicPr>
          <p:cNvPr id="10" name="Grafik 8"/>
          <p:cNvPicPr>
            <a:picLocks noChangeAspect="1"/>
          </p:cNvPicPr>
          <p:nvPr userDrawn="1"/>
        </p:nvPicPr>
        <p:blipFill>
          <a:blip r:embed="rId2"/>
          <a:stretch/>
        </p:blipFill>
        <p:spPr bwMode="auto">
          <a:xfrm>
            <a:off x="11126832" y="6280362"/>
            <a:ext cx="1053216" cy="570003"/>
          </a:xfrm>
          <a:prstGeom prst="rect">
            <a:avLst/>
          </a:prstGeom>
        </p:spPr>
      </p:pic>
      <p:pic>
        <p:nvPicPr>
          <p:cNvPr id="3" name="Grafik 2">
            <a:extLst>
              <a:ext uri="{FF2B5EF4-FFF2-40B4-BE49-F238E27FC236}">
                <a16:creationId xmlns:a16="http://schemas.microsoft.com/office/drawing/2014/main" id="{7A032F0F-416B-70E8-56F4-FC924B6FB8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528009" y="6295496"/>
            <a:ext cx="1598823" cy="490579"/>
          </a:xfrm>
          <a:prstGeom prst="rect">
            <a:avLst/>
          </a:prstGeom>
        </p:spPr>
      </p:pic>
      <p:sp>
        <p:nvSpPr>
          <p:cNvPr id="11" name="Inhaltsplatzhalter 2">
            <a:extLst>
              <a:ext uri="{FF2B5EF4-FFF2-40B4-BE49-F238E27FC236}">
                <a16:creationId xmlns:a16="http://schemas.microsoft.com/office/drawing/2014/main" id="{BCA78159-342C-BCF6-F117-116DD689D753}"/>
              </a:ext>
            </a:extLst>
          </p:cNvPr>
          <p:cNvSpPr>
            <a:spLocks noGrp="1"/>
          </p:cNvSpPr>
          <p:nvPr>
            <p:ph idx="1"/>
          </p:nvPr>
        </p:nvSpPr>
        <p:spPr bwMode="auto">
          <a:xfrm>
            <a:off x="239712" y="1628800"/>
            <a:ext cx="11952288" cy="4391003"/>
          </a:xfrm>
        </p:spPr>
        <p:txBody>
          <a:bodyPr/>
          <a:lstStyle>
            <a:lvl1pPr marL="342900" indent="-342900">
              <a:lnSpc>
                <a:spcPct val="150000"/>
              </a:lnSpc>
              <a:buClr>
                <a:schemeClr val="accent6"/>
              </a:buClr>
              <a:buFont typeface="Calibri"/>
              <a:buChar char="⌂"/>
              <a:defRPr>
                <a:solidFill>
                  <a:schemeClr val="tx1"/>
                </a:solidFill>
                <a:latin typeface="Bahnschrift" panose="020B0502040204020203" pitchFamily="34" charset="0"/>
              </a:defRPr>
            </a:lvl1pPr>
            <a:lvl2pPr marL="742950" indent="-285750">
              <a:lnSpc>
                <a:spcPct val="150000"/>
              </a:lnSpc>
              <a:buClr>
                <a:schemeClr val="accent6"/>
              </a:buClr>
              <a:buFontTx/>
              <a:buChar char="►"/>
              <a:defRPr>
                <a:solidFill>
                  <a:schemeClr val="tx1"/>
                </a:solidFill>
                <a:latin typeface="Bahnschrift" panose="020B0502040204020203" pitchFamily="34" charset="0"/>
              </a:defRPr>
            </a:lvl2pPr>
            <a:lvl3pPr>
              <a:lnSpc>
                <a:spcPct val="150000"/>
              </a:lnSpc>
              <a:buClr>
                <a:schemeClr val="accent6"/>
              </a:buClr>
              <a:buSzPct val="120000"/>
              <a:defRPr>
                <a:solidFill>
                  <a:schemeClr val="tx1"/>
                </a:solidFill>
                <a:latin typeface="Bahnschrift" panose="020B0502040204020203" pitchFamily="34" charset="0"/>
              </a:defRPr>
            </a:lvl3pPr>
            <a:lvl4pPr>
              <a:lnSpc>
                <a:spcPct val="150000"/>
              </a:lnSpc>
              <a:buClr>
                <a:schemeClr val="accent6"/>
              </a:buClr>
              <a:defRPr>
                <a:solidFill>
                  <a:schemeClr val="tx1"/>
                </a:solidFill>
                <a:latin typeface="Bahnschrift" panose="020B0502040204020203" pitchFamily="34" charset="0"/>
              </a:defRPr>
            </a:lvl4pPr>
            <a:lvl5pPr>
              <a:lnSpc>
                <a:spcPct val="150000"/>
              </a:lnSpc>
              <a:buClr>
                <a:schemeClr val="accent6"/>
              </a:buClr>
              <a:defRPr>
                <a:solidFill>
                  <a:schemeClr val="tx1"/>
                </a:solidFill>
                <a:latin typeface="Bahnschrift" panose="020B0502040204020203" pitchFamily="34" charset="0"/>
              </a:defRPr>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de-AT"/>
          </a:p>
        </p:txBody>
      </p:sp>
    </p:spTree>
    <p:extLst>
      <p:ext uri="{BB962C8B-B14F-4D97-AF65-F5344CB8AC3E}">
        <p14:creationId xmlns:p14="http://schemas.microsoft.com/office/powerpoint/2010/main" val="3790154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extfolie mit 1-zeiligem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8" name="Textplatzhalter 7"/>
          <p:cNvSpPr>
            <a:spLocks noGrp="1"/>
          </p:cNvSpPr>
          <p:nvPr>
            <p:ph type="body" sz="quarter" idx="13"/>
          </p:nvPr>
        </p:nvSpPr>
        <p:spPr>
          <a:xfrm>
            <a:off x="719669" y="2390400"/>
            <a:ext cx="10638367" cy="3753600"/>
          </a:xfrm>
        </p:spPr>
        <p:txBody>
          <a:bodyPr/>
          <a:lstStyle/>
          <a:p>
            <a:pPr lvl="0"/>
            <a:r>
              <a:rPr lang="de-DE"/>
              <a:t>Formatvorlagen des Textmasters bearbeiten</a:t>
            </a:r>
          </a:p>
          <a:p>
            <a:pPr lvl="1"/>
            <a:r>
              <a:rPr lang="de-DE"/>
              <a:t>Zweite Ebene</a:t>
            </a:r>
          </a:p>
          <a:p>
            <a:pPr lvl="2"/>
            <a:r>
              <a:rPr lang="de-DE"/>
              <a:t>Dritte Ebene</a:t>
            </a:r>
          </a:p>
        </p:txBody>
      </p:sp>
      <p:sp>
        <p:nvSpPr>
          <p:cNvPr id="4" name="Fußzeilenplatzhalter 3"/>
          <p:cNvSpPr>
            <a:spLocks noGrp="1"/>
          </p:cNvSpPr>
          <p:nvPr>
            <p:ph type="ftr" sz="quarter" idx="11"/>
          </p:nvPr>
        </p:nvSpPr>
        <p:spPr/>
        <p:txBody>
          <a:bodyPr/>
          <a:lstStyle>
            <a:lvl1pPr>
              <a:defRPr/>
            </a:lvl1pPr>
          </a:lstStyle>
          <a:p>
            <a:r>
              <a:rPr lang="de-AT" dirty="0"/>
              <a:t>klima</a:t>
            </a:r>
            <a:r>
              <a:rPr lang="de-AT" b="1" dirty="0"/>
              <a:t>aktiv</a:t>
            </a:r>
            <a:r>
              <a:rPr lang="de-AT" dirty="0"/>
              <a:t> Siedlungen und Quartiere</a:t>
            </a:r>
          </a:p>
        </p:txBody>
      </p:sp>
      <p:sp>
        <p:nvSpPr>
          <p:cNvPr id="5" name="Foliennummernplatzhalter 4"/>
          <p:cNvSpPr>
            <a:spLocks noGrp="1"/>
          </p:cNvSpPr>
          <p:nvPr>
            <p:ph type="sldNum" sz="quarter" idx="12"/>
          </p:nvPr>
        </p:nvSpPr>
        <p:spPr>
          <a:xfrm>
            <a:off x="10272004" y="6387003"/>
            <a:ext cx="1086029" cy="266700"/>
          </a:xfrm>
        </p:spPr>
        <p:txBody>
          <a:bodyPr/>
          <a:lstStyle/>
          <a:p>
            <a:fld id="{1206269C-C24E-4E80-9A4B-E7E19BB59A67}" type="slidenum">
              <a:rPr lang="de-AT" smtClean="0"/>
              <a:pPr/>
              <a:t>‹Nr.›</a:t>
            </a:fld>
            <a:endParaRPr lang="de-AT" dirty="0"/>
          </a:p>
        </p:txBody>
      </p:sp>
      <p:pic>
        <p:nvPicPr>
          <p:cNvPr id="3" name="Grafik 8">
            <a:extLst>
              <a:ext uri="{FF2B5EF4-FFF2-40B4-BE49-F238E27FC236}">
                <a16:creationId xmlns:a16="http://schemas.microsoft.com/office/drawing/2014/main" id="{B45B29F3-C614-2703-8049-9081D93B0CE3}"/>
              </a:ext>
            </a:extLst>
          </p:cNvPr>
          <p:cNvPicPr>
            <a:picLocks noChangeAspect="1"/>
          </p:cNvPicPr>
          <p:nvPr userDrawn="1"/>
        </p:nvPicPr>
        <p:blipFill>
          <a:blip r:embed="rId2"/>
          <a:stretch/>
        </p:blipFill>
        <p:spPr bwMode="auto">
          <a:xfrm>
            <a:off x="5552267" y="204298"/>
            <a:ext cx="1155964" cy="625611"/>
          </a:xfrm>
          <a:prstGeom prst="rect">
            <a:avLst/>
          </a:prstGeom>
        </p:spPr>
      </p:pic>
      <p:pic>
        <p:nvPicPr>
          <p:cNvPr id="6" name="Grafik 5">
            <a:extLst>
              <a:ext uri="{FF2B5EF4-FFF2-40B4-BE49-F238E27FC236}">
                <a16:creationId xmlns:a16="http://schemas.microsoft.com/office/drawing/2014/main" id="{3A351269-43E8-45F4-8012-70B00FD5A9F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7575421" y="204298"/>
            <a:ext cx="1754800" cy="538439"/>
          </a:xfrm>
          <a:prstGeom prst="rect">
            <a:avLst/>
          </a:prstGeom>
        </p:spPr>
      </p:pic>
      <p:sp>
        <p:nvSpPr>
          <p:cNvPr id="7" name="Textfeld 7">
            <a:extLst>
              <a:ext uri="{FF2B5EF4-FFF2-40B4-BE49-F238E27FC236}">
                <a16:creationId xmlns:a16="http://schemas.microsoft.com/office/drawing/2014/main" id="{2E928887-D646-D7D1-6BD5-474E88664B19}"/>
              </a:ext>
            </a:extLst>
          </p:cNvPr>
          <p:cNvSpPr>
            <a:spLocks noAdjustHandles="1"/>
          </p:cNvSpPr>
          <p:nvPr userDrawn="1"/>
        </p:nvSpPr>
        <p:spPr bwMode="auto">
          <a:xfrm>
            <a:off x="1444579" y="8358597"/>
            <a:ext cx="13686459" cy="707694"/>
          </a:xfrm>
          <a:prstGeom prst="rect">
            <a:avLst/>
          </a:prstGeom>
          <a:noFill/>
        </p:spPr>
        <p:txBody>
          <a:bodyPr wrap="square" l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1333" b="0" i="0" u="none" strike="noStrike" kern="0" cap="none" spc="0" normalizeH="0" baseline="0" noProof="0">
                <a:ln>
                  <a:noFill/>
                </a:ln>
                <a:solidFill>
                  <a:srgbClr val="455F51"/>
                </a:solidFill>
                <a:effectLst/>
                <a:uLnTx/>
                <a:uFillTx/>
                <a:latin typeface="Calibri Light"/>
                <a:ea typeface="Roboto Mono"/>
                <a:cs typeface="Calibri Light"/>
              </a:rPr>
              <a:t>Simon Schneider – Stadt Wien Kompetenzteam für klimafitte Stadtsanierung (KlimSta)</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de-AT" sz="1333" b="1" i="0" u="none" strike="noStrike" kern="0" cap="none" spc="0" normalizeH="0" baseline="0" noProof="0">
                <a:ln>
                  <a:noFill/>
                </a:ln>
                <a:solidFill>
                  <a:srgbClr val="455F51"/>
                </a:solidFill>
                <a:effectLst/>
                <a:uLnTx/>
                <a:uFillTx/>
                <a:latin typeface="Calibri Light"/>
                <a:ea typeface="Roboto Mono"/>
                <a:cs typeface="Calibri Light"/>
              </a:rPr>
              <a:t>Titel der Präsentation, des eigenen Inhalts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de-AT" sz="1333" b="0" i="0" u="none" strike="noStrike" kern="0" cap="none" spc="0" normalizeH="0" baseline="0" noProof="0">
                <a:ln>
                  <a:noFill/>
                </a:ln>
                <a:solidFill>
                  <a:srgbClr val="455F51"/>
                </a:solidFill>
                <a:effectLst/>
                <a:uLnTx/>
                <a:uFillTx/>
                <a:latin typeface="Calibri Light"/>
                <a:ea typeface="Roboto Mono"/>
                <a:cs typeface="Calibri Light"/>
              </a:rPr>
              <a:t>Datum, Titel der Veranstaltung / des Rahmens / des Kontexts</a:t>
            </a:r>
            <a:endParaRPr kumimoji="0" lang="de-AT" sz="1333" b="0" i="0" u="none" strike="noStrike" kern="0" cap="none" spc="0" normalizeH="0" baseline="0" noProof="0" dirty="0">
              <a:ln>
                <a:noFill/>
              </a:ln>
              <a:solidFill>
                <a:srgbClr val="455F51"/>
              </a:solidFill>
              <a:effectLst/>
              <a:uLnTx/>
              <a:uFillTx/>
              <a:latin typeface="Calibri Light"/>
              <a:ea typeface="Roboto Mono"/>
              <a:cs typeface="Calibri Light"/>
            </a:endParaRPr>
          </a:p>
        </p:txBody>
      </p:sp>
    </p:spTree>
    <p:extLst>
      <p:ext uri="{BB962C8B-B14F-4D97-AF65-F5344CB8AC3E}">
        <p14:creationId xmlns:p14="http://schemas.microsoft.com/office/powerpoint/2010/main" val="616100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FA3257D2-6BBE-3CAE-C751-FB4352E21852}"/>
              </a:ext>
            </a:extLst>
          </p:cNvPr>
          <p:cNvSpPr/>
          <p:nvPr userDrawn="1"/>
        </p:nvSpPr>
        <p:spPr>
          <a:xfrm>
            <a:off x="-790575" y="6273343"/>
            <a:ext cx="13373100" cy="7986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 name="Titel 1"/>
          <p:cNvSpPr>
            <a:spLocks noGrp="1"/>
          </p:cNvSpPr>
          <p:nvPr>
            <p:ph type="title"/>
          </p:nvPr>
        </p:nvSpPr>
        <p:spPr>
          <a:xfrm>
            <a:off x="239712" y="777402"/>
            <a:ext cx="10464800" cy="622300"/>
          </a:xfrm>
          <a:prstGeom prst="rect">
            <a:avLst/>
          </a:prstGeom>
        </p:spPr>
        <p:txBody>
          <a:bodyPr lIns="0"/>
          <a:lstStyle>
            <a:lvl1pPr>
              <a:defRPr>
                <a:solidFill>
                  <a:schemeClr val="accent6">
                    <a:lumMod val="20000"/>
                    <a:lumOff val="80000"/>
                  </a:schemeClr>
                </a:solidFill>
                <a:latin typeface="Bahnschrift" panose="020B0502040204020203" pitchFamily="34" charset="0"/>
              </a:defRPr>
            </a:lvl1pPr>
          </a:lstStyle>
          <a:p>
            <a:r>
              <a:rPr lang="de-DE" dirty="0"/>
              <a:t>Titelmasterformat durch Klicken bearbeiten</a:t>
            </a:r>
            <a:endParaRPr lang="de-AT" dirty="0"/>
          </a:p>
        </p:txBody>
      </p:sp>
      <p:sp>
        <p:nvSpPr>
          <p:cNvPr id="9" name="Rectangle 6">
            <a:extLst>
              <a:ext uri="{FF2B5EF4-FFF2-40B4-BE49-F238E27FC236}">
                <a16:creationId xmlns:a16="http://schemas.microsoft.com/office/drawing/2014/main" id="{302F6DD1-983A-9183-1EE7-7C5C3A13C8FE}"/>
              </a:ext>
            </a:extLst>
          </p:cNvPr>
          <p:cNvSpPr>
            <a:spLocks noGrp="1" noChangeArrowheads="1"/>
          </p:cNvSpPr>
          <p:nvPr>
            <p:ph type="sldNum" sz="quarter" idx="4"/>
          </p:nvPr>
        </p:nvSpPr>
        <p:spPr bwMode="auto">
          <a:xfrm>
            <a:off x="9130939" y="6349684"/>
            <a:ext cx="1237031" cy="476250"/>
          </a:xfrm>
          <a:prstGeom prst="rect">
            <a:avLst/>
          </a:prstGeom>
          <a:ln/>
        </p:spPr>
        <p:txBody>
          <a:bodyPr/>
          <a:lstStyle>
            <a:lvl1pPr>
              <a:defRPr sz="1000">
                <a:solidFill>
                  <a:schemeClr val="tx1"/>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pic>
        <p:nvPicPr>
          <p:cNvPr id="11" name="Grafik 10">
            <a:extLst>
              <a:ext uri="{FF2B5EF4-FFF2-40B4-BE49-F238E27FC236}">
                <a16:creationId xmlns:a16="http://schemas.microsoft.com/office/drawing/2014/main" id="{0B661AEE-8112-089D-7DA6-3D0E8E98A5C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auto">
          <a:xfrm>
            <a:off x="10548866" y="6466391"/>
            <a:ext cx="1598823" cy="490579"/>
          </a:xfrm>
          <a:prstGeom prst="rect">
            <a:avLst/>
          </a:prstGeom>
        </p:spPr>
      </p:pic>
      <p:sp>
        <p:nvSpPr>
          <p:cNvPr id="12" name="Textfeld 7">
            <a:extLst>
              <a:ext uri="{FF2B5EF4-FFF2-40B4-BE49-F238E27FC236}">
                <a16:creationId xmlns:a16="http://schemas.microsoft.com/office/drawing/2014/main" id="{A826373C-08C4-20ED-2D11-C978CEDE0536}"/>
              </a:ext>
            </a:extLst>
          </p:cNvPr>
          <p:cNvSpPr>
            <a:spLocks noAdjustHandles="1"/>
          </p:cNvSpPr>
          <p:nvPr userDrawn="1"/>
        </p:nvSpPr>
        <p:spPr bwMode="auto">
          <a:xfrm>
            <a:off x="1083434" y="6268948"/>
            <a:ext cx="10264844" cy="553998"/>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srgbClr val="02324A"/>
                </a:solidFill>
                <a:effectLst/>
                <a:uLnTx/>
                <a:uFillTx/>
                <a:latin typeface="Calibri Light"/>
                <a:ea typeface="Roboto Mono"/>
                <a:cs typeface="Calibri Light"/>
              </a:rPr>
              <a:t>Simon Schneider – Stadt Wien Kompetenzteam für klimafitte Stadtsanierung (KlimSta)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000" b="1" i="0" u="none" strike="noStrike" kern="0" cap="none" spc="0" normalizeH="0" baseline="0" noProof="0">
                <a:ln>
                  <a:noFill/>
                </a:ln>
                <a:solidFill>
                  <a:srgbClr val="02324A"/>
                </a:solidFill>
                <a:effectLst/>
                <a:uLnTx/>
                <a:uFillTx/>
                <a:latin typeface="Calibri Light"/>
                <a:ea typeface="Roboto Mono"/>
                <a:cs typeface="Calibri Light"/>
              </a:rPr>
              <a:t>Titel der Präsentation, des eigenen Inhalts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a:ln>
                  <a:noFill/>
                </a:ln>
                <a:solidFill>
                  <a:srgbClr val="02324A"/>
                </a:solidFill>
                <a:effectLst/>
                <a:uLnTx/>
                <a:uFillTx/>
                <a:latin typeface="Calibri Light"/>
                <a:ea typeface="Roboto Mono"/>
                <a:cs typeface="Calibri Light"/>
              </a:rPr>
              <a:t>Datum, Titel der Veranstaltung / des Rahmens / des Kontexts</a:t>
            </a:r>
            <a:endParaRPr kumimoji="0" lang="de-AT" sz="1000" b="0" i="0" u="none" strike="noStrike" kern="0" cap="none" spc="0" normalizeH="0" baseline="0" noProof="0" dirty="0">
              <a:ln>
                <a:noFill/>
              </a:ln>
              <a:solidFill>
                <a:srgbClr val="02324A"/>
              </a:solidFill>
              <a:effectLst/>
              <a:uLnTx/>
              <a:uFillTx/>
              <a:latin typeface="Calibri Light"/>
              <a:ea typeface="Roboto Mono"/>
              <a:cs typeface="Calibri Light"/>
            </a:endParaRPr>
          </a:p>
        </p:txBody>
      </p:sp>
      <p:pic>
        <p:nvPicPr>
          <p:cNvPr id="16" name="Grafik 8">
            <a:extLst>
              <a:ext uri="{FF2B5EF4-FFF2-40B4-BE49-F238E27FC236}">
                <a16:creationId xmlns:a16="http://schemas.microsoft.com/office/drawing/2014/main" id="{A9B6370B-A64E-EB82-7C53-F0010D2F676F}"/>
              </a:ext>
            </a:extLst>
          </p:cNvPr>
          <p:cNvPicPr>
            <a:picLocks noChangeAspect="1"/>
          </p:cNvPicPr>
          <p:nvPr userDrawn="1"/>
        </p:nvPicPr>
        <p:blipFill>
          <a:blip r:embed="rId3"/>
          <a:stretch/>
        </p:blipFill>
        <p:spPr bwMode="auto">
          <a:xfrm>
            <a:off x="0" y="6297522"/>
            <a:ext cx="1053216" cy="570003"/>
          </a:xfrm>
          <a:prstGeom prst="rect">
            <a:avLst/>
          </a:prstGeom>
        </p:spPr>
      </p:pic>
    </p:spTree>
    <p:extLst>
      <p:ext uri="{BB962C8B-B14F-4D97-AF65-F5344CB8AC3E}">
        <p14:creationId xmlns:p14="http://schemas.microsoft.com/office/powerpoint/2010/main" val="2573102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582E3A-564F-4E3E-B6D4-4FE79B690D4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447A72F8-29F4-437C-80E8-F1AA48A23F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EFEFFEBE-29AC-46C9-888D-3B9D2D3AA239}"/>
              </a:ext>
            </a:extLst>
          </p:cNvPr>
          <p:cNvSpPr>
            <a:spLocks noGrp="1"/>
          </p:cNvSpPr>
          <p:nvPr>
            <p:ph type="dt" sz="half" idx="10"/>
          </p:nvPr>
        </p:nvSpPr>
        <p:spPr/>
        <p:txBody>
          <a:bodyPr/>
          <a:lstStyle/>
          <a:p>
            <a:fld id="{3B304FD4-D54F-423C-8DBD-D9215A38A140}" type="datetimeFigureOut">
              <a:rPr lang="de-DE" smtClean="0"/>
              <a:t>06.04.2025</a:t>
            </a:fld>
            <a:endParaRPr lang="de-DE"/>
          </a:p>
        </p:txBody>
      </p:sp>
      <p:sp>
        <p:nvSpPr>
          <p:cNvPr id="5" name="Fußzeilenplatzhalter 4">
            <a:extLst>
              <a:ext uri="{FF2B5EF4-FFF2-40B4-BE49-F238E27FC236}">
                <a16:creationId xmlns:a16="http://schemas.microsoft.com/office/drawing/2014/main" id="{F923BBBB-9029-4F35-A850-368CE0937C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4D3015F-B006-4FEC-900D-0B3C896590D1}"/>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352789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892B1F-D8CA-4AB1-A14B-955DFDC44179}"/>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FAA81C56-5CD2-4E43-9AE1-85D11E88D9D8}"/>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94F22B7-DCD7-4B99-9D3B-C53A6AB88AA6}"/>
              </a:ext>
            </a:extLst>
          </p:cNvPr>
          <p:cNvSpPr>
            <a:spLocks noGrp="1"/>
          </p:cNvSpPr>
          <p:nvPr>
            <p:ph type="dt" sz="half" idx="10"/>
          </p:nvPr>
        </p:nvSpPr>
        <p:spPr/>
        <p:txBody>
          <a:bodyPr/>
          <a:lstStyle/>
          <a:p>
            <a:fld id="{3B304FD4-D54F-423C-8DBD-D9215A38A140}" type="datetimeFigureOut">
              <a:rPr lang="de-DE" smtClean="0"/>
              <a:t>06.04.2025</a:t>
            </a:fld>
            <a:endParaRPr lang="de-DE"/>
          </a:p>
        </p:txBody>
      </p:sp>
      <p:sp>
        <p:nvSpPr>
          <p:cNvPr id="5" name="Fußzeilenplatzhalter 4">
            <a:extLst>
              <a:ext uri="{FF2B5EF4-FFF2-40B4-BE49-F238E27FC236}">
                <a16:creationId xmlns:a16="http://schemas.microsoft.com/office/drawing/2014/main" id="{3747A5CA-6A9F-400A-AD33-A105F5AFA08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30008BA-A442-48BE-A7C7-01BFE9E7E873}"/>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4177382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B2E435-8C7A-487D-A61E-A234E09CC5E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CB53D672-3EFE-40F6-8664-15F877CCAE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8158BCF-9801-4553-BA58-F1DBF0BF58BE}"/>
              </a:ext>
            </a:extLst>
          </p:cNvPr>
          <p:cNvSpPr>
            <a:spLocks noGrp="1"/>
          </p:cNvSpPr>
          <p:nvPr>
            <p:ph type="dt" sz="half" idx="10"/>
          </p:nvPr>
        </p:nvSpPr>
        <p:spPr/>
        <p:txBody>
          <a:bodyPr/>
          <a:lstStyle/>
          <a:p>
            <a:fld id="{3B304FD4-D54F-423C-8DBD-D9215A38A140}" type="datetimeFigureOut">
              <a:rPr lang="de-DE" smtClean="0"/>
              <a:t>06.04.2025</a:t>
            </a:fld>
            <a:endParaRPr lang="de-DE"/>
          </a:p>
        </p:txBody>
      </p:sp>
      <p:sp>
        <p:nvSpPr>
          <p:cNvPr id="5" name="Fußzeilenplatzhalter 4">
            <a:extLst>
              <a:ext uri="{FF2B5EF4-FFF2-40B4-BE49-F238E27FC236}">
                <a16:creationId xmlns:a16="http://schemas.microsoft.com/office/drawing/2014/main" id="{117401AB-47BB-47CF-AFE1-642A13B9C0B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500090F-4C04-48D1-BEE5-FE5913EB9014}"/>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41977304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theme" Target="../theme/theme3.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bwMode="auto">
        <a:xfrm>
          <a:off x="0" y="0"/>
          <a:ext cx="0" cy="0"/>
          <a:chOff x="0" y="0"/>
          <a:chExt cx="0" cy="0"/>
        </a:xfrm>
      </p:grpSpPr>
      <p:sp>
        <p:nvSpPr>
          <p:cNvPr id="4" name="Rectangle 2"/>
          <p:cNvSpPr>
            <a:spLocks noGrp="1" noChangeArrowheads="1"/>
          </p:cNvSpPr>
          <p:nvPr>
            <p:ph type="title"/>
          </p:nvPr>
        </p:nvSpPr>
        <p:spPr bwMode="auto">
          <a:xfrm>
            <a:off x="814917" y="908050"/>
            <a:ext cx="10464800" cy="622300"/>
          </a:xfrm>
          <a:prstGeom prst="rect">
            <a:avLst/>
          </a:prstGeom>
          <a:noFill/>
          <a:ln>
            <a:noFill/>
          </a:ln>
        </p:spPr>
        <p:txBody>
          <a:bodyPr vert="horz" wrap="none" lIns="91440" tIns="45720" rIns="91440" bIns="45720" numCol="1" anchor="ctr" anchorCtr="0" compatLnSpc="1">
            <a:prstTxWarp prst="textNoShape">
              <a:avLst/>
            </a:prstTxWarp>
          </a:bodyPr>
          <a:lstStyle/>
          <a:p>
            <a:pPr lvl="0">
              <a:defRPr/>
            </a:pPr>
            <a:r>
              <a:rPr lang="de-AT"/>
              <a:t>Titelmasterformat</a:t>
            </a:r>
            <a:endParaRPr/>
          </a:p>
        </p:txBody>
      </p:sp>
      <p:sp>
        <p:nvSpPr>
          <p:cNvPr id="5" name="Rectangle 3"/>
          <p:cNvSpPr>
            <a:spLocks noGrp="1" noChangeArrowheads="1"/>
          </p:cNvSpPr>
          <p:nvPr>
            <p:ph type="body" idx="1"/>
          </p:nvPr>
        </p:nvSpPr>
        <p:spPr bwMode="auto">
          <a:xfrm>
            <a:off x="823384" y="1844678"/>
            <a:ext cx="10464800" cy="4175125"/>
          </a:xfrm>
          <a:prstGeom prst="rect">
            <a:avLst/>
          </a:prstGeom>
          <a:noFill/>
          <a:ln>
            <a:noFill/>
          </a:ln>
        </p:spPr>
        <p:txBody>
          <a:bodyPr vert="horz" wrap="square" lIns="91440" tIns="45720" rIns="91440" bIns="45720" numCol="1" anchor="t" anchorCtr="0" compatLnSpc="1">
            <a:prstTxWarp prst="textNoShape">
              <a:avLst/>
            </a:prstTxWarp>
          </a:bodyPr>
          <a:lstStyle/>
          <a:p>
            <a:pPr lvl="0">
              <a:defRPr/>
            </a:pPr>
            <a:r>
              <a:rPr lang="de-AT"/>
              <a:t>Textmasterformate durch Klicken bearbeiten</a:t>
            </a:r>
            <a:endParaRPr/>
          </a:p>
          <a:p>
            <a:pPr lvl="1">
              <a:defRPr/>
            </a:pPr>
            <a:r>
              <a:rPr lang="de-AT"/>
              <a:t>Zweite Ebene</a:t>
            </a:r>
            <a:endParaRPr/>
          </a:p>
          <a:p>
            <a:pPr lvl="2">
              <a:defRPr/>
            </a:pPr>
            <a:r>
              <a:rPr lang="de-AT"/>
              <a:t>Dritte Ebene</a:t>
            </a:r>
            <a:endParaRPr/>
          </a:p>
          <a:p>
            <a:pPr lvl="3">
              <a:defRPr/>
            </a:pPr>
            <a:r>
              <a:rPr lang="de-AT"/>
              <a:t>Vierte Ebene</a:t>
            </a:r>
            <a:endParaRPr/>
          </a:p>
          <a:p>
            <a:pPr lvl="4">
              <a:defRPr/>
            </a:pPr>
            <a:r>
              <a:rPr lang="de-AT"/>
              <a:t>Fünfte Ebene</a:t>
            </a:r>
            <a:endParaRPr/>
          </a:p>
        </p:txBody>
      </p:sp>
      <p:sp>
        <p:nvSpPr>
          <p:cNvPr id="6" name="Rectangle 6"/>
          <p:cNvSpPr>
            <a:spLocks noGrp="1" noChangeArrowheads="1"/>
          </p:cNvSpPr>
          <p:nvPr>
            <p:ph type="sldNum" sz="quarter" idx="4"/>
          </p:nvPr>
        </p:nvSpPr>
        <p:spPr bwMode="auto">
          <a:xfrm>
            <a:off x="8401051" y="6237288"/>
            <a:ext cx="2844800" cy="476250"/>
          </a:xfrm>
          <a:prstGeom prst="rect">
            <a:avLst/>
          </a:prstGeom>
          <a:noFill/>
          <a:ln>
            <a:noFill/>
          </a:ln>
        </p:spPr>
        <p:txBody>
          <a:bodyPr vert="horz" wrap="square" lIns="0" tIns="45720" rIns="0" bIns="45720" numCol="1" anchor="t" anchorCtr="0" compatLnSpc="1">
            <a:prstTxWarp prst="textNoShape">
              <a:avLst/>
            </a:prstTxWarp>
          </a:bodyPr>
          <a:lstStyle>
            <a:lvl1pPr algn="r">
              <a:defRPr sz="800">
                <a:solidFill>
                  <a:srgbClr val="626B7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5A383EEB-5FB3-41BF-83A0-B5D99D96C4B7}" type="slidenum">
              <a:rPr kumimoji="0" lang="de-AT" sz="800" b="0" i="0" u="none" strike="noStrike" kern="0" cap="none" spc="0" normalizeH="0" baseline="0" noProof="0">
                <a:ln>
                  <a:noFill/>
                </a:ln>
                <a:solidFill>
                  <a:srgbClr val="626B71"/>
                </a:solidFill>
                <a:effectLst/>
                <a:uLnTx/>
                <a:uFillTx/>
                <a:latin typeface="Calibri"/>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AT" sz="800" b="0" i="0" u="none" strike="noStrike" kern="0" cap="none" spc="0" normalizeH="0" baseline="0" noProof="0">
              <a:ln>
                <a:noFill/>
              </a:ln>
              <a:solidFill>
                <a:srgbClr val="626B71"/>
              </a:solidFill>
              <a:effectLst/>
              <a:uLnTx/>
              <a:uFillTx/>
              <a:latin typeface="Calibri"/>
              <a:ea typeface="+mn-ea"/>
              <a:cs typeface="Arial"/>
            </a:endParaRPr>
          </a:p>
        </p:txBody>
      </p:sp>
      <p:sp>
        <p:nvSpPr>
          <p:cNvPr id="7" name="Rectangle 5"/>
          <p:cNvSpPr>
            <a:spLocks noGrp="1" noChangeArrowheads="1"/>
          </p:cNvSpPr>
          <p:nvPr>
            <p:ph type="ftr" sz="quarter" idx="3"/>
          </p:nvPr>
        </p:nvSpPr>
        <p:spPr bwMode="auto">
          <a:xfrm>
            <a:off x="814917" y="6237288"/>
            <a:ext cx="6720416" cy="476250"/>
          </a:xfrm>
          <a:prstGeom prst="rect">
            <a:avLst/>
          </a:prstGeom>
          <a:noFill/>
          <a:ln>
            <a:noFill/>
          </a:ln>
        </p:spPr>
        <p:txBody>
          <a:bodyPr vert="horz" wrap="square" lIns="0" tIns="45720" rIns="0" bIns="45720" numCol="1" anchor="t" anchorCtr="0" compatLnSpc="1">
            <a:prstTxWarp prst="textNoShape">
              <a:avLst/>
            </a:prstTxWarp>
          </a:bodyPr>
          <a:lstStyle>
            <a:lvl1pPr>
              <a:defRPr sz="800">
                <a:solidFill>
                  <a:srgbClr val="626B7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800" b="0" i="0" u="none" strike="noStrike" kern="0" cap="none" spc="0" normalizeH="0" baseline="0" noProof="0">
              <a:ln>
                <a:noFill/>
              </a:ln>
              <a:solidFill>
                <a:srgbClr val="626B71"/>
              </a:solidFill>
              <a:effectLst/>
              <a:uLnTx/>
              <a:uFillTx/>
              <a:latin typeface="Calibri"/>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800" b="0" i="0" u="none" strike="noStrike" kern="0" cap="none" spc="0" normalizeH="0" baseline="0" noProof="0">
                <a:ln>
                  <a:noFill/>
                </a:ln>
                <a:solidFill>
                  <a:srgbClr val="626B71"/>
                </a:solidFill>
                <a:effectLst/>
                <a:uLnTx/>
                <a:uFillTx/>
                <a:latin typeface="Calibri"/>
                <a:ea typeface="+mn-ea"/>
                <a:cs typeface="Arial"/>
              </a:rPr>
              <a:t>© 2014/15 FH Technikum Wien</a:t>
            </a:r>
            <a:endParaRPr kumimoji="0" sz="800" b="0" i="0" u="none" strike="noStrike" kern="0" cap="none" spc="0" normalizeH="0" baseline="0" noProof="0">
              <a:ln>
                <a:noFill/>
              </a:ln>
              <a:solidFill>
                <a:srgbClr val="626B71"/>
              </a:solidFill>
              <a:effectLst/>
              <a:uLnTx/>
              <a:uFillTx/>
              <a:latin typeface="Calibri"/>
              <a:cs typeface="Arial"/>
            </a:endParaRPr>
          </a:p>
        </p:txBody>
      </p:sp>
    </p:spTree>
    <p:extLst>
      <p:ext uri="{BB962C8B-B14F-4D97-AF65-F5344CB8AC3E}">
        <p14:creationId xmlns:p14="http://schemas.microsoft.com/office/powerpoint/2010/main" val="159273023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63" r:id="rId4"/>
    <p:sldLayoutId id="2147483667" r:id="rId5"/>
  </p:sldLayoutIdLst>
  <p:hf hdr="0" dt="0"/>
  <p:txStyles>
    <p:titleStyle>
      <a:lvl1pPr algn="l">
        <a:spcBef>
          <a:spcPts val="0"/>
        </a:spcBef>
        <a:spcAft>
          <a:spcPts val="0"/>
        </a:spcAft>
        <a:defRPr sz="3200">
          <a:solidFill>
            <a:schemeClr val="tx2"/>
          </a:solidFill>
          <a:latin typeface="+mj-lt"/>
          <a:ea typeface="+mj-ea"/>
          <a:cs typeface="+mj-cs"/>
        </a:defRPr>
      </a:lvl1pPr>
      <a:lvl2pPr algn="l">
        <a:spcBef>
          <a:spcPts val="0"/>
        </a:spcBef>
        <a:spcAft>
          <a:spcPts val="0"/>
        </a:spcAft>
        <a:defRPr sz="3200">
          <a:solidFill>
            <a:schemeClr val="tx2"/>
          </a:solidFill>
          <a:latin typeface="Arial"/>
          <a:cs typeface="Arial"/>
        </a:defRPr>
      </a:lvl2pPr>
      <a:lvl3pPr algn="l">
        <a:spcBef>
          <a:spcPts val="0"/>
        </a:spcBef>
        <a:spcAft>
          <a:spcPts val="0"/>
        </a:spcAft>
        <a:defRPr sz="3200">
          <a:solidFill>
            <a:schemeClr val="tx2"/>
          </a:solidFill>
          <a:latin typeface="Arial"/>
          <a:cs typeface="Arial"/>
        </a:defRPr>
      </a:lvl3pPr>
      <a:lvl4pPr algn="l">
        <a:spcBef>
          <a:spcPts val="0"/>
        </a:spcBef>
        <a:spcAft>
          <a:spcPts val="0"/>
        </a:spcAft>
        <a:defRPr sz="3200">
          <a:solidFill>
            <a:schemeClr val="tx2"/>
          </a:solidFill>
          <a:latin typeface="Arial"/>
          <a:cs typeface="Arial"/>
        </a:defRPr>
      </a:lvl4pPr>
      <a:lvl5pPr algn="l">
        <a:spcBef>
          <a:spcPts val="0"/>
        </a:spcBef>
        <a:spcAft>
          <a:spcPts val="0"/>
        </a:spcAft>
        <a:defRPr sz="3200">
          <a:solidFill>
            <a:schemeClr val="tx2"/>
          </a:solidFill>
          <a:latin typeface="Arial"/>
          <a:cs typeface="Arial"/>
        </a:defRPr>
      </a:lvl5pPr>
      <a:lvl6pPr marL="457200" algn="l">
        <a:spcBef>
          <a:spcPts val="0"/>
        </a:spcBef>
        <a:spcAft>
          <a:spcPts val="0"/>
        </a:spcAft>
        <a:defRPr sz="3200">
          <a:solidFill>
            <a:schemeClr val="tx2"/>
          </a:solidFill>
          <a:latin typeface="Arial"/>
          <a:cs typeface="Arial"/>
        </a:defRPr>
      </a:lvl6pPr>
      <a:lvl7pPr marL="914400" algn="l">
        <a:spcBef>
          <a:spcPts val="0"/>
        </a:spcBef>
        <a:spcAft>
          <a:spcPts val="0"/>
        </a:spcAft>
        <a:defRPr sz="3200">
          <a:solidFill>
            <a:schemeClr val="tx2"/>
          </a:solidFill>
          <a:latin typeface="Arial"/>
          <a:cs typeface="Arial"/>
        </a:defRPr>
      </a:lvl7pPr>
      <a:lvl8pPr marL="1371600" algn="l">
        <a:spcBef>
          <a:spcPts val="0"/>
        </a:spcBef>
        <a:spcAft>
          <a:spcPts val="0"/>
        </a:spcAft>
        <a:defRPr sz="3200">
          <a:solidFill>
            <a:schemeClr val="tx2"/>
          </a:solidFill>
          <a:latin typeface="Arial"/>
          <a:cs typeface="Arial"/>
        </a:defRPr>
      </a:lvl8pPr>
      <a:lvl9pPr marL="1828800" algn="l">
        <a:spcBef>
          <a:spcPts val="0"/>
        </a:spcBef>
        <a:spcAft>
          <a:spcPts val="0"/>
        </a:spcAft>
        <a:defRPr sz="3200">
          <a:solidFill>
            <a:schemeClr val="tx2"/>
          </a:solidFill>
          <a:latin typeface="Arial"/>
          <a:cs typeface="Arial"/>
        </a:defRPr>
      </a:lvl9pPr>
    </p:titleStyle>
    <p:bodyStyle>
      <a:lvl1pPr marL="342900" indent="-342900" algn="l">
        <a:spcBef>
          <a:spcPts val="0"/>
        </a:spcBef>
        <a:spcAft>
          <a:spcPts val="0"/>
        </a:spcAft>
        <a:buClr>
          <a:srgbClr val="008462"/>
        </a:buClr>
        <a:buFont typeface="Wingdings"/>
        <a:buChar char="§"/>
        <a:defRPr sz="2200">
          <a:solidFill>
            <a:schemeClr val="tx1"/>
          </a:solidFill>
          <a:latin typeface="+mn-lt"/>
          <a:ea typeface="+mn-ea"/>
          <a:cs typeface="+mn-cs"/>
        </a:defRPr>
      </a:lvl1pPr>
      <a:lvl2pPr marL="742950" indent="-285750" algn="l">
        <a:spcBef>
          <a:spcPts val="0"/>
        </a:spcBef>
        <a:spcAft>
          <a:spcPts val="0"/>
        </a:spcAft>
        <a:buClr>
          <a:srgbClr val="008462"/>
        </a:buClr>
        <a:buFont typeface="Arial"/>
        <a:buChar char="–"/>
        <a:defRPr sz="2000">
          <a:solidFill>
            <a:schemeClr val="tx1"/>
          </a:solidFill>
          <a:latin typeface="+mn-lt"/>
          <a:cs typeface="+mn-cs"/>
        </a:defRPr>
      </a:lvl2pPr>
      <a:lvl3pPr marL="1143000" indent="-228600" algn="l">
        <a:spcBef>
          <a:spcPts val="0"/>
        </a:spcBef>
        <a:spcAft>
          <a:spcPts val="0"/>
        </a:spcAft>
        <a:buClr>
          <a:srgbClr val="008462"/>
        </a:buClr>
        <a:buFont typeface="Wingdings"/>
        <a:buChar char="§"/>
        <a:defRPr>
          <a:solidFill>
            <a:schemeClr val="tx1"/>
          </a:solidFill>
          <a:latin typeface="+mn-lt"/>
          <a:cs typeface="+mn-cs"/>
        </a:defRPr>
      </a:lvl3pPr>
      <a:lvl4pPr marL="1600200" indent="-228600" algn="l">
        <a:spcBef>
          <a:spcPts val="0"/>
        </a:spcBef>
        <a:spcAft>
          <a:spcPts val="0"/>
        </a:spcAft>
        <a:buClr>
          <a:srgbClr val="008462"/>
        </a:buClr>
        <a:buFont typeface="Arial"/>
        <a:buChar char="–"/>
        <a:defRPr sz="1600">
          <a:solidFill>
            <a:schemeClr val="tx1"/>
          </a:solidFill>
          <a:latin typeface="+mn-lt"/>
          <a:cs typeface="+mn-cs"/>
        </a:defRPr>
      </a:lvl4pPr>
      <a:lvl5pPr marL="2057400" indent="-228600" algn="l">
        <a:spcBef>
          <a:spcPts val="0"/>
        </a:spcBef>
        <a:spcAft>
          <a:spcPts val="0"/>
        </a:spcAft>
        <a:buClr>
          <a:srgbClr val="008462"/>
        </a:buClr>
        <a:buFont typeface="Arial"/>
        <a:buChar char="»"/>
        <a:defRPr sz="1600">
          <a:solidFill>
            <a:schemeClr val="tx1"/>
          </a:solidFill>
          <a:latin typeface="+mn-lt"/>
          <a:cs typeface="+mn-cs"/>
        </a:defRPr>
      </a:lvl5pPr>
      <a:lvl6pPr marL="2514600" indent="-228600" algn="l">
        <a:spcBef>
          <a:spcPts val="0"/>
        </a:spcBef>
        <a:spcAft>
          <a:spcPts val="0"/>
        </a:spcAft>
        <a:buClr>
          <a:srgbClr val="008462"/>
        </a:buClr>
        <a:buFont typeface="Arial"/>
        <a:buChar char="»"/>
        <a:defRPr sz="1600">
          <a:solidFill>
            <a:schemeClr val="tx1"/>
          </a:solidFill>
          <a:latin typeface="+mn-lt"/>
          <a:cs typeface="+mn-cs"/>
        </a:defRPr>
      </a:lvl6pPr>
      <a:lvl7pPr marL="2971800" indent="-228600" algn="l">
        <a:spcBef>
          <a:spcPts val="0"/>
        </a:spcBef>
        <a:spcAft>
          <a:spcPts val="0"/>
        </a:spcAft>
        <a:buClr>
          <a:srgbClr val="008462"/>
        </a:buClr>
        <a:buFont typeface="Arial"/>
        <a:buChar char="»"/>
        <a:defRPr sz="1600">
          <a:solidFill>
            <a:schemeClr val="tx1"/>
          </a:solidFill>
          <a:latin typeface="+mn-lt"/>
          <a:cs typeface="+mn-cs"/>
        </a:defRPr>
      </a:lvl7pPr>
      <a:lvl8pPr marL="3429000" indent="-228600" algn="l">
        <a:spcBef>
          <a:spcPts val="0"/>
        </a:spcBef>
        <a:spcAft>
          <a:spcPts val="0"/>
        </a:spcAft>
        <a:buClr>
          <a:srgbClr val="008462"/>
        </a:buClr>
        <a:buFont typeface="Arial"/>
        <a:buChar char="»"/>
        <a:defRPr sz="1600">
          <a:solidFill>
            <a:schemeClr val="tx1"/>
          </a:solidFill>
          <a:latin typeface="+mn-lt"/>
          <a:cs typeface="+mn-cs"/>
        </a:defRPr>
      </a:lvl8pPr>
      <a:lvl9pPr marL="3886200" indent="-228600" algn="l">
        <a:spcBef>
          <a:spcPts val="0"/>
        </a:spcBef>
        <a:spcAft>
          <a:spcPts val="0"/>
        </a:spcAft>
        <a:buClr>
          <a:srgbClr val="008462"/>
        </a:buClr>
        <a:buFont typeface="Arial"/>
        <a:buChar char="»"/>
        <a:defRPr sz="1600">
          <a:solidFill>
            <a:schemeClr val="tx1"/>
          </a:solidFill>
          <a:latin typeface="+mn-lt"/>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343335"/>
            </a:gs>
            <a:gs pos="100000">
              <a:srgbClr val="131313"/>
            </a:gs>
          </a:gsLst>
          <a:path path="circle">
            <a:fillToRect l="50000" t="50000" r="50000" b="50000"/>
          </a:path>
        </a:gradFill>
        <a:effectLst/>
      </p:bgPr>
    </p:bg>
    <p:spTree>
      <p:nvGrpSpPr>
        <p:cNvPr id="1" name=""/>
        <p:cNvGrpSpPr/>
        <p:nvPr/>
      </p:nvGrpSpPr>
      <p:grpSpPr>
        <a:xfrm>
          <a:off x="0" y="0"/>
          <a:ext cx="0" cy="0"/>
          <a:chOff x="0" y="0"/>
          <a:chExt cx="0" cy="0"/>
        </a:xfrm>
      </p:grpSpPr>
      <p:sp>
        <p:nvSpPr>
          <p:cNvPr id="12" name="Titel 1">
            <a:extLst>
              <a:ext uri="{FF2B5EF4-FFF2-40B4-BE49-F238E27FC236}">
                <a16:creationId xmlns:a16="http://schemas.microsoft.com/office/drawing/2014/main" id="{190208C3-8697-BA57-56BC-555D2EE435B9}"/>
              </a:ext>
            </a:extLst>
          </p:cNvPr>
          <p:cNvSpPr txBox="1">
            <a:spLocks/>
          </p:cNvSpPr>
          <p:nvPr userDrawn="1"/>
        </p:nvSpPr>
        <p:spPr bwMode="auto">
          <a:xfrm>
            <a:off x="239711" y="317214"/>
            <a:ext cx="11671393" cy="622300"/>
          </a:xfrm>
          <a:prstGeom prst="rect">
            <a:avLst/>
          </a:prstGeom>
        </p:spPr>
        <p:txBody>
          <a:bodyPr lIns="0"/>
          <a:lstStyle>
            <a:lvl1pPr algn="l" rtl="0" eaLnBrk="1" fontAlgn="base" hangingPunct="1">
              <a:spcBef>
                <a:spcPct val="0"/>
              </a:spcBef>
              <a:spcAft>
                <a:spcPct val="0"/>
              </a:spcAft>
              <a:defRPr sz="3200">
                <a:solidFill>
                  <a:schemeClr val="tx1"/>
                </a:solidFill>
                <a:latin typeface="Bahnschrift" panose="020B0502040204020203" pitchFamily="34" charset="0"/>
                <a:ea typeface="+mj-ea"/>
                <a:cs typeface="+mj-cs"/>
              </a:defRPr>
            </a:lvl1pPr>
            <a:lvl2pPr algn="l" rtl="0" eaLnBrk="1" fontAlgn="base" hangingPunct="1">
              <a:spcBef>
                <a:spcPct val="0"/>
              </a:spcBef>
              <a:spcAft>
                <a:spcPct val="0"/>
              </a:spcAft>
              <a:defRPr sz="3200">
                <a:solidFill>
                  <a:schemeClr val="tx2"/>
                </a:solidFill>
                <a:latin typeface="Arial" charset="0"/>
                <a:cs typeface="Arial" charset="0"/>
              </a:defRPr>
            </a:lvl2pPr>
            <a:lvl3pPr algn="l" rtl="0" eaLnBrk="1" fontAlgn="base" hangingPunct="1">
              <a:spcBef>
                <a:spcPct val="0"/>
              </a:spcBef>
              <a:spcAft>
                <a:spcPct val="0"/>
              </a:spcAft>
              <a:defRPr sz="3200">
                <a:solidFill>
                  <a:schemeClr val="tx2"/>
                </a:solidFill>
                <a:latin typeface="Arial" charset="0"/>
                <a:cs typeface="Arial" charset="0"/>
              </a:defRPr>
            </a:lvl3pPr>
            <a:lvl4pPr algn="l" rtl="0" eaLnBrk="1" fontAlgn="base" hangingPunct="1">
              <a:spcBef>
                <a:spcPct val="0"/>
              </a:spcBef>
              <a:spcAft>
                <a:spcPct val="0"/>
              </a:spcAft>
              <a:defRPr sz="3200">
                <a:solidFill>
                  <a:schemeClr val="tx2"/>
                </a:solidFill>
                <a:latin typeface="Arial" charset="0"/>
                <a:cs typeface="Arial" charset="0"/>
              </a:defRPr>
            </a:lvl4pPr>
            <a:lvl5pPr algn="l" rtl="0" eaLnBrk="1" fontAlgn="base" hangingPunct="1">
              <a:spcBef>
                <a:spcPct val="0"/>
              </a:spcBef>
              <a:spcAft>
                <a:spcPct val="0"/>
              </a:spcAft>
              <a:defRPr sz="3200">
                <a:solidFill>
                  <a:schemeClr val="tx2"/>
                </a:solidFill>
                <a:latin typeface="Arial" charset="0"/>
                <a:cs typeface="Arial" charset="0"/>
              </a:defRPr>
            </a:lvl5pPr>
            <a:lvl6pPr marL="457200" algn="l" rtl="0" eaLnBrk="1" fontAlgn="base" hangingPunct="1">
              <a:spcBef>
                <a:spcPct val="0"/>
              </a:spcBef>
              <a:spcAft>
                <a:spcPct val="0"/>
              </a:spcAft>
              <a:defRPr sz="3200">
                <a:solidFill>
                  <a:schemeClr val="tx2"/>
                </a:solidFill>
                <a:latin typeface="Arial" charset="0"/>
                <a:cs typeface="Arial" charset="0"/>
              </a:defRPr>
            </a:lvl6pPr>
            <a:lvl7pPr marL="914400" algn="l" rtl="0" eaLnBrk="1" fontAlgn="base" hangingPunct="1">
              <a:spcBef>
                <a:spcPct val="0"/>
              </a:spcBef>
              <a:spcAft>
                <a:spcPct val="0"/>
              </a:spcAft>
              <a:defRPr sz="3200">
                <a:solidFill>
                  <a:schemeClr val="tx2"/>
                </a:solidFill>
                <a:latin typeface="Arial" charset="0"/>
                <a:cs typeface="Arial" charset="0"/>
              </a:defRPr>
            </a:lvl7pPr>
            <a:lvl8pPr marL="1371600" algn="l" rtl="0" eaLnBrk="1" fontAlgn="base" hangingPunct="1">
              <a:spcBef>
                <a:spcPct val="0"/>
              </a:spcBef>
              <a:spcAft>
                <a:spcPct val="0"/>
              </a:spcAft>
              <a:defRPr sz="3200">
                <a:solidFill>
                  <a:schemeClr val="tx2"/>
                </a:solidFill>
                <a:latin typeface="Arial" charset="0"/>
                <a:cs typeface="Arial" charset="0"/>
              </a:defRPr>
            </a:lvl8pPr>
            <a:lvl9pPr marL="1828800" algn="l" rtl="0" eaLnBrk="1" fontAlgn="base" hangingPunct="1">
              <a:spcBef>
                <a:spcPct val="0"/>
              </a:spcBef>
              <a:spcAft>
                <a:spcPct val="0"/>
              </a:spcAft>
              <a:defRPr sz="3200">
                <a:solidFill>
                  <a:schemeClr val="tx2"/>
                </a:solidFill>
                <a:latin typeface="Arial" charset="0"/>
                <a:cs typeface="Arial" charset="0"/>
              </a:defRPr>
            </a:lvl9pPr>
          </a:lstStyle>
          <a:p>
            <a:pPr>
              <a:defRPr/>
            </a:pPr>
            <a:r>
              <a:rPr lang="de-DE" kern="0">
                <a:solidFill>
                  <a:srgbClr val="DCF3FE"/>
                </a:solidFill>
              </a:rPr>
              <a:t>Externe/formelle Präsentation</a:t>
            </a:r>
            <a:endParaRPr lang="de-AT" kern="0">
              <a:solidFill>
                <a:srgbClr val="DCF3FE"/>
              </a:solidFill>
            </a:endParaRPr>
          </a:p>
        </p:txBody>
      </p:sp>
      <p:sp>
        <p:nvSpPr>
          <p:cNvPr id="13" name="Inhaltsplatzhalter 2">
            <a:extLst>
              <a:ext uri="{FF2B5EF4-FFF2-40B4-BE49-F238E27FC236}">
                <a16:creationId xmlns:a16="http://schemas.microsoft.com/office/drawing/2014/main" id="{E1A8E293-5B95-F8F3-5060-B7799125EB4E}"/>
              </a:ext>
            </a:extLst>
          </p:cNvPr>
          <p:cNvSpPr txBox="1">
            <a:spLocks/>
          </p:cNvSpPr>
          <p:nvPr userDrawn="1"/>
        </p:nvSpPr>
        <p:spPr bwMode="auto">
          <a:xfrm>
            <a:off x="239712" y="1628800"/>
            <a:ext cx="11952288" cy="4391003"/>
          </a:xfrm>
          <a:prstGeom prst="rect">
            <a:avLst/>
          </a:prstGeom>
        </p:spPr>
        <p:txBody>
          <a:bodyPr/>
          <a:lstStyle>
            <a:lvl1pPr marL="342900" indent="-342900" algn="l" rtl="0" eaLnBrk="1" fontAlgn="base" hangingPunct="1">
              <a:lnSpc>
                <a:spcPct val="150000"/>
              </a:lnSpc>
              <a:spcBef>
                <a:spcPct val="20000"/>
              </a:spcBef>
              <a:spcAft>
                <a:spcPct val="0"/>
              </a:spcAft>
              <a:buClr>
                <a:schemeClr val="accent6"/>
              </a:buClr>
              <a:buFont typeface="Calibri"/>
              <a:buChar char="⌂"/>
              <a:defRPr sz="2200">
                <a:solidFill>
                  <a:schemeClr val="tx1"/>
                </a:solidFill>
                <a:latin typeface="Bahnschrift" panose="020B0502040204020203" pitchFamily="34" charset="0"/>
                <a:ea typeface="+mn-ea"/>
                <a:cs typeface="+mn-cs"/>
              </a:defRPr>
            </a:lvl1pPr>
            <a:lvl2pPr marL="742950" indent="-285750" algn="l" rtl="0" eaLnBrk="1" fontAlgn="base" hangingPunct="1">
              <a:lnSpc>
                <a:spcPct val="150000"/>
              </a:lnSpc>
              <a:spcBef>
                <a:spcPct val="20000"/>
              </a:spcBef>
              <a:spcAft>
                <a:spcPct val="0"/>
              </a:spcAft>
              <a:buClr>
                <a:schemeClr val="accent6"/>
              </a:buClr>
              <a:buFontTx/>
              <a:buChar char="►"/>
              <a:defRPr sz="2000">
                <a:solidFill>
                  <a:schemeClr val="tx1"/>
                </a:solidFill>
                <a:latin typeface="Bahnschrift" panose="020B0502040204020203" pitchFamily="34" charset="0"/>
                <a:cs typeface="+mn-cs"/>
              </a:defRPr>
            </a:lvl2pPr>
            <a:lvl3pPr marL="1143000" indent="-228600" algn="l" rtl="0" eaLnBrk="1" fontAlgn="base" hangingPunct="1">
              <a:lnSpc>
                <a:spcPct val="150000"/>
              </a:lnSpc>
              <a:spcBef>
                <a:spcPct val="20000"/>
              </a:spcBef>
              <a:spcAft>
                <a:spcPct val="0"/>
              </a:spcAft>
              <a:buClr>
                <a:schemeClr val="accent6"/>
              </a:buClr>
              <a:buSzPct val="120000"/>
              <a:buFont typeface="Wingdings" pitchFamily="2" charset="2"/>
              <a:buChar char="§"/>
              <a:defRPr>
                <a:solidFill>
                  <a:schemeClr val="tx1"/>
                </a:solidFill>
                <a:latin typeface="Bahnschrift" panose="020B0502040204020203" pitchFamily="34" charset="0"/>
                <a:cs typeface="+mn-cs"/>
              </a:defRPr>
            </a:lvl3pPr>
            <a:lvl4pPr marL="1600200" indent="-228600" algn="l" rtl="0" eaLnBrk="1" fontAlgn="base" hangingPunct="1">
              <a:lnSpc>
                <a:spcPct val="150000"/>
              </a:lnSpc>
              <a:spcBef>
                <a:spcPct val="20000"/>
              </a:spcBef>
              <a:spcAft>
                <a:spcPct val="0"/>
              </a:spcAft>
              <a:buClr>
                <a:schemeClr val="accent6"/>
              </a:buClr>
              <a:buFont typeface="Arial" charset="0"/>
              <a:buChar char="–"/>
              <a:defRPr sz="1600">
                <a:solidFill>
                  <a:schemeClr val="tx1"/>
                </a:solidFill>
                <a:latin typeface="Bahnschrift" panose="020B0502040204020203" pitchFamily="34" charset="0"/>
                <a:cs typeface="+mn-cs"/>
              </a:defRPr>
            </a:lvl4pPr>
            <a:lvl5pPr marL="2057400" indent="-228600" algn="l" rtl="0" eaLnBrk="1" fontAlgn="base" hangingPunct="1">
              <a:lnSpc>
                <a:spcPct val="150000"/>
              </a:lnSpc>
              <a:spcBef>
                <a:spcPct val="20000"/>
              </a:spcBef>
              <a:spcAft>
                <a:spcPct val="0"/>
              </a:spcAft>
              <a:buClr>
                <a:schemeClr val="accent6"/>
              </a:buClr>
              <a:buFont typeface="Arial" charset="0"/>
              <a:buChar char="»"/>
              <a:defRPr sz="1600">
                <a:solidFill>
                  <a:schemeClr val="tx1"/>
                </a:solidFill>
                <a:latin typeface="Bahnschrift" panose="020B0502040204020203" pitchFamily="34" charset="0"/>
                <a:cs typeface="+mn-cs"/>
              </a:defRPr>
            </a:lvl5pPr>
            <a:lvl6pPr marL="25146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6pPr>
            <a:lvl7pPr marL="29718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7pPr>
            <a:lvl8pPr marL="34290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8pPr>
            <a:lvl9pPr marL="38862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9pPr>
          </a:lstStyle>
          <a:p>
            <a:pPr>
              <a:defRPr/>
            </a:pPr>
            <a:r>
              <a:rPr lang="de-DE" kern="0">
                <a:solidFill>
                  <a:srgbClr val="DCF3FE"/>
                </a:solidFill>
              </a:rPr>
              <a:t>Textmasterformat bearbeiten</a:t>
            </a:r>
          </a:p>
          <a:p>
            <a:pPr lvl="1">
              <a:defRPr/>
            </a:pPr>
            <a:r>
              <a:rPr lang="de-DE" kern="0">
                <a:solidFill>
                  <a:srgbClr val="DCF3FE"/>
                </a:solidFill>
              </a:rPr>
              <a:t>Zweite Ebene</a:t>
            </a:r>
          </a:p>
          <a:p>
            <a:pPr lvl="2">
              <a:defRPr/>
            </a:pPr>
            <a:r>
              <a:rPr lang="de-DE" kern="0">
                <a:solidFill>
                  <a:srgbClr val="DCF3FE"/>
                </a:solidFill>
              </a:rPr>
              <a:t>Dritte Ebene</a:t>
            </a:r>
          </a:p>
          <a:p>
            <a:pPr lvl="3">
              <a:defRPr/>
            </a:pPr>
            <a:r>
              <a:rPr lang="de-DE" kern="0">
                <a:solidFill>
                  <a:srgbClr val="DCF3FE"/>
                </a:solidFill>
              </a:rPr>
              <a:t>Vierte Ebene</a:t>
            </a:r>
          </a:p>
          <a:p>
            <a:pPr lvl="4">
              <a:defRPr/>
            </a:pPr>
            <a:r>
              <a:rPr lang="de-DE" kern="0">
                <a:solidFill>
                  <a:srgbClr val="DCF3FE"/>
                </a:solidFill>
              </a:rPr>
              <a:t>Fünfte Ebene</a:t>
            </a:r>
          </a:p>
        </p:txBody>
      </p:sp>
    </p:spTree>
    <p:extLst>
      <p:ext uri="{BB962C8B-B14F-4D97-AF65-F5344CB8AC3E}">
        <p14:creationId xmlns:p14="http://schemas.microsoft.com/office/powerpoint/2010/main" val="479336378"/>
      </p:ext>
    </p:extLst>
  </p:cSld>
  <p:clrMap bg1="dk1" tx1="lt1" bg2="dk2" tx2="lt2" accent1="accent1" accent2="accent2" accent3="accent3" accent4="accent4" accent5="accent5" accent6="accent6" hlink="hlink" folHlink="folHlink"/>
  <p:sldLayoutIdLst>
    <p:sldLayoutId id="2147483666" r:id="rId1"/>
  </p:sldLayoutIdLst>
  <p:hf hdr="0" dt="0"/>
  <p:txStyles>
    <p:titleStyle>
      <a:lvl1pPr algn="l" rtl="0" eaLnBrk="1" fontAlgn="base" hangingPunct="1">
        <a:spcBef>
          <a:spcPct val="0"/>
        </a:spcBef>
        <a:spcAft>
          <a:spcPct val="0"/>
        </a:spcAft>
        <a:defRPr sz="3200">
          <a:solidFill>
            <a:schemeClr val="accent6">
              <a:lumMod val="20000"/>
              <a:lumOff val="80000"/>
            </a:schemeClr>
          </a:solidFill>
          <a:latin typeface="+mj-lt"/>
          <a:ea typeface="+mj-ea"/>
          <a:cs typeface="+mj-cs"/>
        </a:defRPr>
      </a:lvl1pPr>
      <a:lvl2pPr algn="l" rtl="0" eaLnBrk="1" fontAlgn="base" hangingPunct="1">
        <a:spcBef>
          <a:spcPct val="0"/>
        </a:spcBef>
        <a:spcAft>
          <a:spcPct val="0"/>
        </a:spcAft>
        <a:defRPr sz="3200">
          <a:solidFill>
            <a:schemeClr val="tx2"/>
          </a:solidFill>
          <a:latin typeface="Arial" charset="0"/>
          <a:cs typeface="Arial" charset="0"/>
        </a:defRPr>
      </a:lvl2pPr>
      <a:lvl3pPr algn="l" rtl="0" eaLnBrk="1" fontAlgn="base" hangingPunct="1">
        <a:spcBef>
          <a:spcPct val="0"/>
        </a:spcBef>
        <a:spcAft>
          <a:spcPct val="0"/>
        </a:spcAft>
        <a:defRPr sz="3200">
          <a:solidFill>
            <a:schemeClr val="tx2"/>
          </a:solidFill>
          <a:latin typeface="Arial" charset="0"/>
          <a:cs typeface="Arial" charset="0"/>
        </a:defRPr>
      </a:lvl3pPr>
      <a:lvl4pPr algn="l" rtl="0" eaLnBrk="1" fontAlgn="base" hangingPunct="1">
        <a:spcBef>
          <a:spcPct val="0"/>
        </a:spcBef>
        <a:spcAft>
          <a:spcPct val="0"/>
        </a:spcAft>
        <a:defRPr sz="3200">
          <a:solidFill>
            <a:schemeClr val="tx2"/>
          </a:solidFill>
          <a:latin typeface="Arial" charset="0"/>
          <a:cs typeface="Arial" charset="0"/>
        </a:defRPr>
      </a:lvl4pPr>
      <a:lvl5pPr algn="l" rtl="0" eaLnBrk="1" fontAlgn="base" hangingPunct="1">
        <a:spcBef>
          <a:spcPct val="0"/>
        </a:spcBef>
        <a:spcAft>
          <a:spcPct val="0"/>
        </a:spcAft>
        <a:defRPr sz="3200">
          <a:solidFill>
            <a:schemeClr val="tx2"/>
          </a:solidFill>
          <a:latin typeface="Arial" charset="0"/>
          <a:cs typeface="Arial" charset="0"/>
        </a:defRPr>
      </a:lvl5pPr>
      <a:lvl6pPr marL="457200" algn="l" rtl="0" eaLnBrk="1" fontAlgn="base" hangingPunct="1">
        <a:spcBef>
          <a:spcPct val="0"/>
        </a:spcBef>
        <a:spcAft>
          <a:spcPct val="0"/>
        </a:spcAft>
        <a:defRPr sz="3200">
          <a:solidFill>
            <a:schemeClr val="tx2"/>
          </a:solidFill>
          <a:latin typeface="Arial" charset="0"/>
          <a:cs typeface="Arial" charset="0"/>
        </a:defRPr>
      </a:lvl6pPr>
      <a:lvl7pPr marL="914400" algn="l" rtl="0" eaLnBrk="1" fontAlgn="base" hangingPunct="1">
        <a:spcBef>
          <a:spcPct val="0"/>
        </a:spcBef>
        <a:spcAft>
          <a:spcPct val="0"/>
        </a:spcAft>
        <a:defRPr sz="3200">
          <a:solidFill>
            <a:schemeClr val="tx2"/>
          </a:solidFill>
          <a:latin typeface="Arial" charset="0"/>
          <a:cs typeface="Arial" charset="0"/>
        </a:defRPr>
      </a:lvl7pPr>
      <a:lvl8pPr marL="1371600" algn="l" rtl="0" eaLnBrk="1" fontAlgn="base" hangingPunct="1">
        <a:spcBef>
          <a:spcPct val="0"/>
        </a:spcBef>
        <a:spcAft>
          <a:spcPct val="0"/>
        </a:spcAft>
        <a:defRPr sz="3200">
          <a:solidFill>
            <a:schemeClr val="tx2"/>
          </a:solidFill>
          <a:latin typeface="Arial" charset="0"/>
          <a:cs typeface="Arial" charset="0"/>
        </a:defRPr>
      </a:lvl8pPr>
      <a:lvl9pPr marL="1828800" algn="l" rtl="0" eaLnBrk="1" fontAlgn="base" hangingPunct="1">
        <a:spcBef>
          <a:spcPct val="0"/>
        </a:spcBef>
        <a:spcAft>
          <a:spcPct val="0"/>
        </a:spcAft>
        <a:defRPr sz="32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lr>
          <a:schemeClr val="accent6"/>
        </a:buClr>
        <a:buFont typeface="Wingdings" pitchFamily="2" charset="2"/>
        <a:buChar char="§"/>
        <a:defRPr sz="2200">
          <a:solidFill>
            <a:schemeClr val="accent6">
              <a:lumMod val="20000"/>
              <a:lumOff val="80000"/>
            </a:schemeClr>
          </a:solidFill>
          <a:latin typeface="+mn-lt"/>
          <a:ea typeface="+mn-ea"/>
          <a:cs typeface="+mn-cs"/>
        </a:defRPr>
      </a:lvl1pPr>
      <a:lvl2pPr marL="742950" indent="-285750" algn="l" rtl="0" eaLnBrk="1" fontAlgn="base" hangingPunct="1">
        <a:spcBef>
          <a:spcPct val="20000"/>
        </a:spcBef>
        <a:spcAft>
          <a:spcPct val="0"/>
        </a:spcAft>
        <a:buClr>
          <a:schemeClr val="accent6"/>
        </a:buClr>
        <a:buFont typeface="Arial" charset="0"/>
        <a:buChar char="–"/>
        <a:defRPr sz="2000">
          <a:solidFill>
            <a:schemeClr val="accent6">
              <a:lumMod val="20000"/>
              <a:lumOff val="80000"/>
            </a:schemeClr>
          </a:solidFill>
          <a:latin typeface="+mn-lt"/>
          <a:cs typeface="+mn-cs"/>
        </a:defRPr>
      </a:lvl2pPr>
      <a:lvl3pPr marL="1143000" indent="-228600" algn="l" rtl="0" eaLnBrk="1" fontAlgn="base" hangingPunct="1">
        <a:spcBef>
          <a:spcPct val="20000"/>
        </a:spcBef>
        <a:spcAft>
          <a:spcPct val="0"/>
        </a:spcAft>
        <a:buClr>
          <a:schemeClr val="accent6"/>
        </a:buClr>
        <a:buFont typeface="Wingdings" pitchFamily="2" charset="2"/>
        <a:buChar char="§"/>
        <a:defRPr>
          <a:solidFill>
            <a:schemeClr val="accent6">
              <a:lumMod val="20000"/>
              <a:lumOff val="80000"/>
            </a:schemeClr>
          </a:solidFill>
          <a:latin typeface="+mn-lt"/>
          <a:cs typeface="+mn-cs"/>
        </a:defRPr>
      </a:lvl3pPr>
      <a:lvl4pPr marL="1600200" indent="-228600" algn="l" rtl="0" eaLnBrk="1" fontAlgn="base" hangingPunct="1">
        <a:spcBef>
          <a:spcPct val="20000"/>
        </a:spcBef>
        <a:spcAft>
          <a:spcPct val="0"/>
        </a:spcAft>
        <a:buClr>
          <a:srgbClr val="008462"/>
        </a:buClr>
        <a:buFont typeface="Arial" charset="0"/>
        <a:buChar char="–"/>
        <a:defRPr sz="1600">
          <a:solidFill>
            <a:schemeClr val="accent6">
              <a:lumMod val="20000"/>
              <a:lumOff val="80000"/>
            </a:schemeClr>
          </a:solidFill>
          <a:latin typeface="+mn-lt"/>
          <a:cs typeface="+mn-cs"/>
        </a:defRPr>
      </a:lvl4pPr>
      <a:lvl5pPr marL="2057400" indent="-228600" algn="l" rtl="0" eaLnBrk="1" fontAlgn="base" hangingPunct="1">
        <a:spcBef>
          <a:spcPct val="20000"/>
        </a:spcBef>
        <a:spcAft>
          <a:spcPct val="0"/>
        </a:spcAft>
        <a:buClr>
          <a:srgbClr val="008462"/>
        </a:buClr>
        <a:buFont typeface="Arial" charset="0"/>
        <a:buChar char="»"/>
        <a:defRPr sz="1600">
          <a:solidFill>
            <a:schemeClr val="accent6">
              <a:lumMod val="20000"/>
              <a:lumOff val="80000"/>
            </a:schemeClr>
          </a:solidFill>
          <a:latin typeface="+mn-lt"/>
          <a:cs typeface="+mn-cs"/>
        </a:defRPr>
      </a:lvl5pPr>
      <a:lvl6pPr marL="25146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6pPr>
      <a:lvl7pPr marL="29718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7pPr>
      <a:lvl8pPr marL="34290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8pPr>
      <a:lvl9pPr marL="38862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1E8C837-BAED-43C9-8133-6D922E711A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A2A0FF4B-5D53-48E5-8FE6-437ACB5E83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1D16E097-1B86-412B-AAB9-F897AE9E2A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E9FAEE-756D-46F9-BB2D-CF472042B11A}" type="datetimeFigureOut">
              <a:rPr lang="de-AT" smtClean="0"/>
              <a:pPr/>
              <a:t>06.04.2025</a:t>
            </a:fld>
            <a:endParaRPr lang="de-AT"/>
          </a:p>
        </p:txBody>
      </p:sp>
      <p:sp>
        <p:nvSpPr>
          <p:cNvPr id="5" name="Fußzeilenplatzhalter 4">
            <a:extLst>
              <a:ext uri="{FF2B5EF4-FFF2-40B4-BE49-F238E27FC236}">
                <a16:creationId xmlns:a16="http://schemas.microsoft.com/office/drawing/2014/main" id="{16DA180D-DE3D-4727-B31C-7D97EC5DC5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dirty="0"/>
          </a:p>
        </p:txBody>
      </p:sp>
      <p:sp>
        <p:nvSpPr>
          <p:cNvPr id="6" name="Foliennummernplatzhalter 5">
            <a:extLst>
              <a:ext uri="{FF2B5EF4-FFF2-40B4-BE49-F238E27FC236}">
                <a16:creationId xmlns:a16="http://schemas.microsoft.com/office/drawing/2014/main" id="{BB5DFB66-DBFF-4C9C-9F66-7DA45058C5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7E6D26-00FC-4AEB-93A9-14AB1AD1112B}" type="slidenum">
              <a:rPr lang="de-AT" smtClean="0"/>
              <a:pPr/>
              <a:t>‹Nr.›</a:t>
            </a:fld>
            <a:endParaRPr lang="de-AT"/>
          </a:p>
        </p:txBody>
      </p:sp>
    </p:spTree>
    <p:extLst>
      <p:ext uri="{BB962C8B-B14F-4D97-AF65-F5344CB8AC3E}">
        <p14:creationId xmlns:p14="http://schemas.microsoft.com/office/powerpoint/2010/main" val="408027875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4.xml"/><Relationship Id="rId7" Type="http://schemas.openxmlformats.org/officeDocument/2006/relationships/image" Target="../media/image13.png"/><Relationship Id="rId2" Type="http://schemas.openxmlformats.org/officeDocument/2006/relationships/diagramData" Target="../diagrams/data4.xml"/><Relationship Id="rId1" Type="http://schemas.openxmlformats.org/officeDocument/2006/relationships/slideLayout" Target="../slideLayouts/slideLayout1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hyperlink" Target="http://repository.corp.at/id/eprint/487" TargetMode="External"/><Relationship Id="rId7" Type="http://schemas.openxmlformats.org/officeDocument/2006/relationships/hyperlink" Target="https://github.com/simonschaluppe/peexcel" TargetMode="External"/><Relationship Id="rId2" Type="http://schemas.openxmlformats.org/officeDocument/2006/relationships/image" Target="../media/image18.png"/><Relationship Id="rId1" Type="http://schemas.openxmlformats.org/officeDocument/2006/relationships/slideLayout" Target="../slideLayouts/slideLayout1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4.emf"/><Relationship Id="rId18" Type="http://schemas.openxmlformats.org/officeDocument/2006/relationships/hyperlink" Target="file:///C:\Users\Simon%20Schneider\Code\peexcel\peexcel\&#127774;PV" TargetMode="External"/><Relationship Id="rId3" Type="http://schemas.openxmlformats.org/officeDocument/2006/relationships/image" Target="../media/image24.emf"/><Relationship Id="rId7" Type="http://schemas.openxmlformats.org/officeDocument/2006/relationships/image" Target="../media/image28.emf"/><Relationship Id="rId12" Type="http://schemas.openxmlformats.org/officeDocument/2006/relationships/image" Target="../media/image33.emf"/><Relationship Id="rId17" Type="http://schemas.openxmlformats.org/officeDocument/2006/relationships/hyperlink" Target="#RANGE!A1"/><Relationship Id="rId2" Type="http://schemas.openxmlformats.org/officeDocument/2006/relationships/image" Target="../media/image23.emf"/><Relationship Id="rId16" Type="http://schemas.openxmlformats.org/officeDocument/2006/relationships/hyperlink" Target="file:///C:\Users\Simon%20Schneider\Code\peexcel\peexcel\&#128293;H" TargetMode="External"/><Relationship Id="rId1" Type="http://schemas.openxmlformats.org/officeDocument/2006/relationships/slideLayout" Target="../slideLayouts/slideLayout20.xml"/><Relationship Id="rId6" Type="http://schemas.openxmlformats.org/officeDocument/2006/relationships/image" Target="../media/image27.emf"/><Relationship Id="rId11" Type="http://schemas.openxmlformats.org/officeDocument/2006/relationships/image" Target="../media/image32.emf"/><Relationship Id="rId5" Type="http://schemas.openxmlformats.org/officeDocument/2006/relationships/image" Target="../media/image26.emf"/><Relationship Id="rId15" Type="http://schemas.openxmlformats.org/officeDocument/2006/relationships/image" Target="../media/image3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 Id="rId14" Type="http://schemas.openxmlformats.org/officeDocument/2006/relationships/image" Target="../media/image35.emf"/></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customXml" Target="../ink/ink2.xml"/><Relationship Id="rId12"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43.png"/><Relationship Id="rId4" Type="http://schemas.openxmlformats.org/officeDocument/2006/relationships/image" Target="../media/image40.png"/><Relationship Id="rId9" Type="http://schemas.openxmlformats.org/officeDocument/2006/relationships/customXml" Target="../ink/ink3.xml"/></Relationships>
</file>

<file path=ppt/slides/_rels/slide2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57.emf"/><Relationship Id="rId18" Type="http://schemas.openxmlformats.org/officeDocument/2006/relationships/image" Target="../media/image62.emf"/><Relationship Id="rId3" Type="http://schemas.openxmlformats.org/officeDocument/2006/relationships/image" Target="../media/image47.emf"/><Relationship Id="rId7" Type="http://schemas.openxmlformats.org/officeDocument/2006/relationships/image" Target="../media/image51.emf"/><Relationship Id="rId12" Type="http://schemas.openxmlformats.org/officeDocument/2006/relationships/image" Target="../media/image56.emf"/><Relationship Id="rId17" Type="http://schemas.openxmlformats.org/officeDocument/2006/relationships/image" Target="../media/image61.emf"/><Relationship Id="rId2" Type="http://schemas.openxmlformats.org/officeDocument/2006/relationships/image" Target="../media/image46.emf"/><Relationship Id="rId16" Type="http://schemas.openxmlformats.org/officeDocument/2006/relationships/image" Target="../media/image60.emf"/><Relationship Id="rId1" Type="http://schemas.openxmlformats.org/officeDocument/2006/relationships/slideLayout" Target="../slideLayouts/slideLayout20.xml"/><Relationship Id="rId6" Type="http://schemas.openxmlformats.org/officeDocument/2006/relationships/image" Target="../media/image50.emf"/><Relationship Id="rId11" Type="http://schemas.openxmlformats.org/officeDocument/2006/relationships/image" Target="../media/image55.emf"/><Relationship Id="rId5" Type="http://schemas.openxmlformats.org/officeDocument/2006/relationships/image" Target="../media/image49.emf"/><Relationship Id="rId15" Type="http://schemas.openxmlformats.org/officeDocument/2006/relationships/image" Target="../media/image59.emf"/><Relationship Id="rId10" Type="http://schemas.openxmlformats.org/officeDocument/2006/relationships/image" Target="../media/image54.emf"/><Relationship Id="rId19" Type="http://schemas.openxmlformats.org/officeDocument/2006/relationships/image" Target="../media/image63.emf"/><Relationship Id="rId4" Type="http://schemas.openxmlformats.org/officeDocument/2006/relationships/image" Target="../media/image48.emf"/><Relationship Id="rId9" Type="http://schemas.openxmlformats.org/officeDocument/2006/relationships/image" Target="../media/image53.emf"/><Relationship Id="rId14" Type="http://schemas.openxmlformats.org/officeDocument/2006/relationships/image" Target="../media/image58.emf"/></Relationships>
</file>

<file path=ppt/slides/_rels/slide23.xml.rels><?xml version="1.0" encoding="UTF-8" standalone="yes"?>
<Relationships xmlns="http://schemas.openxmlformats.org/package/2006/relationships"><Relationship Id="rId13" Type="http://schemas.openxmlformats.org/officeDocument/2006/relationships/tags" Target="../tags/tag134.xml"/><Relationship Id="rId18" Type="http://schemas.openxmlformats.org/officeDocument/2006/relationships/tags" Target="../tags/tag139.xml"/><Relationship Id="rId26" Type="http://schemas.openxmlformats.org/officeDocument/2006/relationships/image" Target="../media/image52.emf"/><Relationship Id="rId21" Type="http://schemas.openxmlformats.org/officeDocument/2006/relationships/tags" Target="../tags/tag142.xml"/><Relationship Id="rId34" Type="http://schemas.openxmlformats.org/officeDocument/2006/relationships/image" Target="../media/image60.emf"/><Relationship Id="rId7" Type="http://schemas.openxmlformats.org/officeDocument/2006/relationships/tags" Target="../tags/tag128.xml"/><Relationship Id="rId12" Type="http://schemas.openxmlformats.org/officeDocument/2006/relationships/tags" Target="../tags/tag133.xml"/><Relationship Id="rId17" Type="http://schemas.openxmlformats.org/officeDocument/2006/relationships/tags" Target="../tags/tag138.xml"/><Relationship Id="rId25" Type="http://schemas.openxmlformats.org/officeDocument/2006/relationships/image" Target="../media/image51.emf"/><Relationship Id="rId33" Type="http://schemas.openxmlformats.org/officeDocument/2006/relationships/image" Target="../media/image59.emf"/><Relationship Id="rId2" Type="http://schemas.openxmlformats.org/officeDocument/2006/relationships/tags" Target="../tags/tag123.xml"/><Relationship Id="rId16" Type="http://schemas.openxmlformats.org/officeDocument/2006/relationships/tags" Target="../tags/tag137.xml"/><Relationship Id="rId20" Type="http://schemas.openxmlformats.org/officeDocument/2006/relationships/tags" Target="../tags/tag141.xml"/><Relationship Id="rId29" Type="http://schemas.openxmlformats.org/officeDocument/2006/relationships/image" Target="../media/image55.emf"/><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24" Type="http://schemas.openxmlformats.org/officeDocument/2006/relationships/image" Target="../media/image50.emf"/><Relationship Id="rId32" Type="http://schemas.openxmlformats.org/officeDocument/2006/relationships/image" Target="../media/image58.emf"/><Relationship Id="rId37" Type="http://schemas.openxmlformats.org/officeDocument/2006/relationships/image" Target="../media/image63.emf"/><Relationship Id="rId5" Type="http://schemas.openxmlformats.org/officeDocument/2006/relationships/tags" Target="../tags/tag126.xml"/><Relationship Id="rId15" Type="http://schemas.openxmlformats.org/officeDocument/2006/relationships/tags" Target="../tags/tag136.xml"/><Relationship Id="rId23" Type="http://schemas.openxmlformats.org/officeDocument/2006/relationships/image" Target="../media/image49.emf"/><Relationship Id="rId28" Type="http://schemas.openxmlformats.org/officeDocument/2006/relationships/image" Target="../media/image54.emf"/><Relationship Id="rId36" Type="http://schemas.openxmlformats.org/officeDocument/2006/relationships/image" Target="../media/image62.emf"/><Relationship Id="rId10" Type="http://schemas.openxmlformats.org/officeDocument/2006/relationships/tags" Target="../tags/tag131.xml"/><Relationship Id="rId19" Type="http://schemas.openxmlformats.org/officeDocument/2006/relationships/tags" Target="../tags/tag140.xml"/><Relationship Id="rId31" Type="http://schemas.openxmlformats.org/officeDocument/2006/relationships/image" Target="../media/image57.emf"/><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tags" Target="../tags/tag135.xml"/><Relationship Id="rId22" Type="http://schemas.openxmlformats.org/officeDocument/2006/relationships/slideLayout" Target="../slideLayouts/slideLayout8.xml"/><Relationship Id="rId27" Type="http://schemas.openxmlformats.org/officeDocument/2006/relationships/image" Target="../media/image53.emf"/><Relationship Id="rId30" Type="http://schemas.openxmlformats.org/officeDocument/2006/relationships/image" Target="../media/image56.emf"/><Relationship Id="rId35" Type="http://schemas.openxmlformats.org/officeDocument/2006/relationships/image" Target="../media/image61.emf"/><Relationship Id="rId8" Type="http://schemas.openxmlformats.org/officeDocument/2006/relationships/tags" Target="../tags/tag129.xml"/><Relationship Id="rId3" Type="http://schemas.openxmlformats.org/officeDocument/2006/relationships/tags" Target="../tags/tag124.xml"/></Relationships>
</file>

<file path=ppt/slides/_rels/slide2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20.xml"/><Relationship Id="rId5" Type="http://schemas.openxmlformats.org/officeDocument/2006/relationships/image" Target="../media/image68.emf"/><Relationship Id="rId4" Type="http://schemas.openxmlformats.org/officeDocument/2006/relationships/image" Target="../media/image67.emf"/></Relationships>
</file>

<file path=ppt/slides/_rels/slide26.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image" Target="../media/image80.emf"/><Relationship Id="rId3" Type="http://schemas.openxmlformats.org/officeDocument/2006/relationships/image" Target="../media/image70.emf"/><Relationship Id="rId7" Type="http://schemas.openxmlformats.org/officeDocument/2006/relationships/image" Target="../media/image74.emf"/><Relationship Id="rId12" Type="http://schemas.openxmlformats.org/officeDocument/2006/relationships/image" Target="../media/image79.emf"/><Relationship Id="rId2" Type="http://schemas.openxmlformats.org/officeDocument/2006/relationships/image" Target="../media/image69.emf"/><Relationship Id="rId1" Type="http://schemas.openxmlformats.org/officeDocument/2006/relationships/slideLayout" Target="../slideLayouts/slideLayout20.xml"/><Relationship Id="rId6" Type="http://schemas.openxmlformats.org/officeDocument/2006/relationships/image" Target="../media/image73.emf"/><Relationship Id="rId11" Type="http://schemas.openxmlformats.org/officeDocument/2006/relationships/image" Target="../media/image78.emf"/><Relationship Id="rId5" Type="http://schemas.openxmlformats.org/officeDocument/2006/relationships/image" Target="../media/image72.emf"/><Relationship Id="rId15" Type="http://schemas.openxmlformats.org/officeDocument/2006/relationships/image" Target="../media/image82.emf"/><Relationship Id="rId10" Type="http://schemas.openxmlformats.org/officeDocument/2006/relationships/image" Target="../media/image77.emf"/><Relationship Id="rId4" Type="http://schemas.openxmlformats.org/officeDocument/2006/relationships/image" Target="../media/image71.emf"/><Relationship Id="rId9" Type="http://schemas.openxmlformats.org/officeDocument/2006/relationships/image" Target="../media/image76.emf"/><Relationship Id="rId14" Type="http://schemas.openxmlformats.org/officeDocument/2006/relationships/image" Target="../media/image81.emf"/></Relationships>
</file>

<file path=ppt/slides/_rels/slide27.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image" Target="../media/image80.emf"/><Relationship Id="rId3" Type="http://schemas.openxmlformats.org/officeDocument/2006/relationships/image" Target="../media/image70.emf"/><Relationship Id="rId7" Type="http://schemas.openxmlformats.org/officeDocument/2006/relationships/image" Target="../media/image74.emf"/><Relationship Id="rId12" Type="http://schemas.openxmlformats.org/officeDocument/2006/relationships/image" Target="../media/image79.emf"/><Relationship Id="rId2" Type="http://schemas.openxmlformats.org/officeDocument/2006/relationships/image" Target="../media/image69.emf"/><Relationship Id="rId1" Type="http://schemas.openxmlformats.org/officeDocument/2006/relationships/slideLayout" Target="../slideLayouts/slideLayout20.xml"/><Relationship Id="rId6" Type="http://schemas.openxmlformats.org/officeDocument/2006/relationships/image" Target="../media/image73.emf"/><Relationship Id="rId11" Type="http://schemas.openxmlformats.org/officeDocument/2006/relationships/image" Target="../media/image78.emf"/><Relationship Id="rId5" Type="http://schemas.openxmlformats.org/officeDocument/2006/relationships/image" Target="../media/image72.emf"/><Relationship Id="rId15" Type="http://schemas.openxmlformats.org/officeDocument/2006/relationships/image" Target="../media/image82.emf"/><Relationship Id="rId10" Type="http://schemas.openxmlformats.org/officeDocument/2006/relationships/image" Target="../media/image77.emf"/><Relationship Id="rId4" Type="http://schemas.openxmlformats.org/officeDocument/2006/relationships/image" Target="../media/image71.emf"/><Relationship Id="rId9" Type="http://schemas.openxmlformats.org/officeDocument/2006/relationships/image" Target="../media/image76.emf"/><Relationship Id="rId14" Type="http://schemas.openxmlformats.org/officeDocument/2006/relationships/image" Target="../media/image8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5" Type="http://schemas.openxmlformats.org/officeDocument/2006/relationships/tags" Target="../tags/tag5.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slideLayout" Target="../slideLayouts/slideLayout19.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s>
</file>

<file path=ppt/slides/_rels/slide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tags" Target="../tags/tag71.xml"/><Relationship Id="rId18" Type="http://schemas.openxmlformats.org/officeDocument/2006/relationships/tags" Target="../tags/tag76.xml"/><Relationship Id="rId3" Type="http://schemas.openxmlformats.org/officeDocument/2006/relationships/tags" Target="../tags/tag61.xml"/><Relationship Id="rId21" Type="http://schemas.openxmlformats.org/officeDocument/2006/relationships/slideLayout" Target="../slideLayouts/slideLayout19.xml"/><Relationship Id="rId7" Type="http://schemas.openxmlformats.org/officeDocument/2006/relationships/tags" Target="../tags/tag65.xml"/><Relationship Id="rId12" Type="http://schemas.openxmlformats.org/officeDocument/2006/relationships/tags" Target="../tags/tag70.xml"/><Relationship Id="rId17" Type="http://schemas.openxmlformats.org/officeDocument/2006/relationships/tags" Target="../tags/tag75.xml"/><Relationship Id="rId2" Type="http://schemas.openxmlformats.org/officeDocument/2006/relationships/tags" Target="../tags/tag60.xml"/><Relationship Id="rId16" Type="http://schemas.openxmlformats.org/officeDocument/2006/relationships/tags" Target="../tags/tag74.xml"/><Relationship Id="rId20" Type="http://schemas.openxmlformats.org/officeDocument/2006/relationships/tags" Target="../tags/tag78.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tags" Target="../tags/tag69.xml"/><Relationship Id="rId5" Type="http://schemas.openxmlformats.org/officeDocument/2006/relationships/tags" Target="../tags/tag63.xml"/><Relationship Id="rId15" Type="http://schemas.openxmlformats.org/officeDocument/2006/relationships/tags" Target="../tags/tag73.xml"/><Relationship Id="rId23" Type="http://schemas.openxmlformats.org/officeDocument/2006/relationships/image" Target="../media/image12.svg"/><Relationship Id="rId10" Type="http://schemas.openxmlformats.org/officeDocument/2006/relationships/tags" Target="../tags/tag68.xml"/><Relationship Id="rId19" Type="http://schemas.openxmlformats.org/officeDocument/2006/relationships/tags" Target="../tags/tag77.xml"/><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tags" Target="../tags/tag72.xml"/><Relationship Id="rId22"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tags" Target="../tags/tag96.xml"/><Relationship Id="rId3" Type="http://schemas.openxmlformats.org/officeDocument/2006/relationships/tags" Target="../tags/tag81.xml"/><Relationship Id="rId21" Type="http://schemas.openxmlformats.org/officeDocument/2006/relationships/tags" Target="../tags/tag99.xml"/><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 Type="http://schemas.openxmlformats.org/officeDocument/2006/relationships/tags" Target="../tags/tag80.xml"/><Relationship Id="rId16" Type="http://schemas.openxmlformats.org/officeDocument/2006/relationships/tags" Target="../tags/tag94.xml"/><Relationship Id="rId20" Type="http://schemas.openxmlformats.org/officeDocument/2006/relationships/tags" Target="../tags/tag98.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5" Type="http://schemas.openxmlformats.org/officeDocument/2006/relationships/tags" Target="../tags/tag93.xml"/><Relationship Id="rId10" Type="http://schemas.openxmlformats.org/officeDocument/2006/relationships/tags" Target="../tags/tag88.xml"/><Relationship Id="rId19" Type="http://schemas.openxmlformats.org/officeDocument/2006/relationships/tags" Target="../tags/tag97.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 Id="rId22"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tags" Target="../tags/tag112.xml"/><Relationship Id="rId18" Type="http://schemas.openxmlformats.org/officeDocument/2006/relationships/tags" Target="../tags/tag117.xml"/><Relationship Id="rId3" Type="http://schemas.openxmlformats.org/officeDocument/2006/relationships/tags" Target="../tags/tag102.xml"/><Relationship Id="rId21" Type="http://schemas.openxmlformats.org/officeDocument/2006/relationships/tags" Target="../tags/tag120.xml"/><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tags" Target="../tags/tag116.xml"/><Relationship Id="rId2" Type="http://schemas.openxmlformats.org/officeDocument/2006/relationships/tags" Target="../tags/tag101.xml"/><Relationship Id="rId16" Type="http://schemas.openxmlformats.org/officeDocument/2006/relationships/tags" Target="../tags/tag115.xml"/><Relationship Id="rId20" Type="http://schemas.openxmlformats.org/officeDocument/2006/relationships/tags" Target="../tags/tag119.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tags" Target="../tags/tag110.xml"/><Relationship Id="rId5" Type="http://schemas.openxmlformats.org/officeDocument/2006/relationships/tags" Target="../tags/tag104.xml"/><Relationship Id="rId15" Type="http://schemas.openxmlformats.org/officeDocument/2006/relationships/tags" Target="../tags/tag114.xml"/><Relationship Id="rId23" Type="http://schemas.openxmlformats.org/officeDocument/2006/relationships/slideLayout" Target="../slideLayouts/slideLayout18.xml"/><Relationship Id="rId10" Type="http://schemas.openxmlformats.org/officeDocument/2006/relationships/tags" Target="../tags/tag109.xml"/><Relationship Id="rId19" Type="http://schemas.openxmlformats.org/officeDocument/2006/relationships/tags" Target="../tags/tag118.xml"/><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tags" Target="../tags/tag113.xml"/><Relationship Id="rId22" Type="http://schemas.openxmlformats.org/officeDocument/2006/relationships/tags" Target="../tags/tag1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E260B780-AE30-E3C0-343F-A1A3A029F99F}"/>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a:off x="-1709370" y="-88978"/>
            <a:ext cx="13901370" cy="6946978"/>
          </a:xfrm>
          <a:prstGeom prst="rect">
            <a:avLst/>
          </a:prstGeom>
        </p:spPr>
      </p:pic>
      <p:sp>
        <p:nvSpPr>
          <p:cNvPr id="5" name="Title" descr="Title">
            <a:extLst>
              <a:ext uri="{FF2B5EF4-FFF2-40B4-BE49-F238E27FC236}">
                <a16:creationId xmlns:a16="http://schemas.microsoft.com/office/drawing/2014/main" id="{07AB895E-6D75-8AC8-F6BA-002F68BC78E6}"/>
              </a:ext>
            </a:extLst>
          </p:cNvPr>
          <p:cNvSpPr txBox="1">
            <a:spLocks/>
          </p:cNvSpPr>
          <p:nvPr/>
        </p:nvSpPr>
        <p:spPr bwMode="auto">
          <a:xfrm>
            <a:off x="874758" y="380199"/>
            <a:ext cx="10779092" cy="2169860"/>
          </a:xfrm>
          <a:prstGeom prst="rect">
            <a:avLst/>
          </a:prstGeom>
        </p:spPr>
        <p:txBody>
          <a:bodyPr lIns="0"/>
          <a:lstStyle>
            <a:lvl1pPr algn="l" eaLnBrk="1" hangingPunct="1">
              <a:spcBef>
                <a:spcPts val="0"/>
              </a:spcBef>
              <a:spcAft>
                <a:spcPts val="0"/>
              </a:spcAft>
              <a:defRPr sz="2520">
                <a:solidFill>
                  <a:schemeClr val="tx1"/>
                </a:solidFill>
                <a:latin typeface="Bahnschrift" panose="020B0502040204020203" pitchFamily="34" charset="0"/>
                <a:ea typeface="+mj-ea"/>
                <a:cs typeface="+mj-cs"/>
              </a:defRPr>
            </a:lvl1pPr>
            <a:lvl2pPr algn="l" eaLnBrk="1" hangingPunct="1">
              <a:spcBef>
                <a:spcPts val="0"/>
              </a:spcBef>
              <a:spcAft>
                <a:spcPts val="0"/>
              </a:spcAft>
              <a:defRPr sz="2520">
                <a:solidFill>
                  <a:schemeClr val="tx2"/>
                </a:solidFill>
                <a:latin typeface="Arial"/>
                <a:cs typeface="Arial"/>
              </a:defRPr>
            </a:lvl2pPr>
            <a:lvl3pPr algn="l" eaLnBrk="1" hangingPunct="1">
              <a:spcBef>
                <a:spcPts val="0"/>
              </a:spcBef>
              <a:spcAft>
                <a:spcPts val="0"/>
              </a:spcAft>
              <a:defRPr sz="2520">
                <a:solidFill>
                  <a:schemeClr val="tx2"/>
                </a:solidFill>
                <a:latin typeface="Arial"/>
                <a:cs typeface="Arial"/>
              </a:defRPr>
            </a:lvl3pPr>
            <a:lvl4pPr algn="l" eaLnBrk="1" hangingPunct="1">
              <a:spcBef>
                <a:spcPts val="0"/>
              </a:spcBef>
              <a:spcAft>
                <a:spcPts val="0"/>
              </a:spcAft>
              <a:defRPr sz="2520">
                <a:solidFill>
                  <a:schemeClr val="tx2"/>
                </a:solidFill>
                <a:latin typeface="Arial"/>
                <a:cs typeface="Arial"/>
              </a:defRPr>
            </a:lvl4pPr>
            <a:lvl5pPr algn="l" eaLnBrk="1" hangingPunct="1">
              <a:spcBef>
                <a:spcPts val="0"/>
              </a:spcBef>
              <a:spcAft>
                <a:spcPts val="0"/>
              </a:spcAft>
              <a:defRPr sz="2520">
                <a:solidFill>
                  <a:schemeClr val="tx2"/>
                </a:solidFill>
                <a:latin typeface="Arial"/>
                <a:cs typeface="Arial"/>
              </a:defRPr>
            </a:lvl5pPr>
            <a:lvl6pPr marL="360047" algn="l" eaLnBrk="1" hangingPunct="1">
              <a:spcBef>
                <a:spcPts val="0"/>
              </a:spcBef>
              <a:spcAft>
                <a:spcPts val="0"/>
              </a:spcAft>
              <a:defRPr sz="2520">
                <a:solidFill>
                  <a:schemeClr val="tx2"/>
                </a:solidFill>
                <a:latin typeface="Arial"/>
                <a:cs typeface="Arial"/>
              </a:defRPr>
            </a:lvl6pPr>
            <a:lvl7pPr marL="720093" algn="l" eaLnBrk="1" hangingPunct="1">
              <a:spcBef>
                <a:spcPts val="0"/>
              </a:spcBef>
              <a:spcAft>
                <a:spcPts val="0"/>
              </a:spcAft>
              <a:defRPr sz="2520">
                <a:solidFill>
                  <a:schemeClr val="tx2"/>
                </a:solidFill>
                <a:latin typeface="Arial"/>
                <a:cs typeface="Arial"/>
              </a:defRPr>
            </a:lvl7pPr>
            <a:lvl8pPr marL="1080139" algn="l" eaLnBrk="1" hangingPunct="1">
              <a:spcBef>
                <a:spcPts val="0"/>
              </a:spcBef>
              <a:spcAft>
                <a:spcPts val="0"/>
              </a:spcAft>
              <a:defRPr sz="2520">
                <a:solidFill>
                  <a:schemeClr val="tx2"/>
                </a:solidFill>
                <a:latin typeface="Arial"/>
                <a:cs typeface="Arial"/>
              </a:defRPr>
            </a:lvl8pPr>
            <a:lvl9pPr marL="1440186" algn="l" eaLnBrk="1" hangingPunct="1">
              <a:spcBef>
                <a:spcPts val="0"/>
              </a:spcBef>
              <a:spcAft>
                <a:spcPts val="0"/>
              </a:spcAft>
              <a:defRPr sz="2520">
                <a:solidFill>
                  <a:schemeClr val="tx2"/>
                </a:solidFill>
                <a:latin typeface="Arial"/>
                <a:cs typeface="Arial"/>
              </a:defRPr>
            </a:lvl9pPr>
          </a:lstStyle>
          <a:p>
            <a:r>
              <a:rPr lang="en-US" sz="6000" b="1"/>
              <a:t>klimaaktiv Deklarationstool</a:t>
            </a:r>
            <a:endParaRPr lang="en-US" sz="7200" b="1"/>
          </a:p>
          <a:p>
            <a:r>
              <a:rPr lang="en-US" sz="7200" b="1"/>
              <a:t>Plus-Energie-Quartiere</a:t>
            </a:r>
            <a:endParaRPr lang="de-AT" sz="7200" b="1"/>
          </a:p>
        </p:txBody>
      </p:sp>
      <p:sp>
        <p:nvSpPr>
          <p:cNvPr id="6" name="Subtitle" descr="Subtitle">
            <a:extLst>
              <a:ext uri="{FF2B5EF4-FFF2-40B4-BE49-F238E27FC236}">
                <a16:creationId xmlns:a16="http://schemas.microsoft.com/office/drawing/2014/main" id="{0177ABD3-68E7-C027-4893-9479BECB750C}"/>
              </a:ext>
            </a:extLst>
          </p:cNvPr>
          <p:cNvSpPr txBox="1">
            <a:spLocks/>
          </p:cNvSpPr>
          <p:nvPr/>
        </p:nvSpPr>
        <p:spPr bwMode="auto">
          <a:xfrm>
            <a:off x="922884" y="2724150"/>
            <a:ext cx="7882092" cy="1409699"/>
          </a:xfrm>
          <a:prstGeom prst="rect">
            <a:avLst/>
          </a:prstGeom>
        </p:spPr>
        <p:txBody>
          <a:bodyPr lIns="0"/>
          <a:lstStyle>
            <a:lvl1pPr algn="l" eaLnBrk="1" hangingPunct="1">
              <a:spcBef>
                <a:spcPts val="0"/>
              </a:spcBef>
              <a:spcAft>
                <a:spcPts val="0"/>
              </a:spcAft>
              <a:defRPr sz="2520">
                <a:solidFill>
                  <a:schemeClr val="tx1"/>
                </a:solidFill>
                <a:latin typeface="Bahnschrift" panose="020B0502040204020203" pitchFamily="34" charset="0"/>
                <a:ea typeface="+mj-ea"/>
                <a:cs typeface="+mj-cs"/>
              </a:defRPr>
            </a:lvl1pPr>
            <a:lvl2pPr algn="l" eaLnBrk="1" hangingPunct="1">
              <a:spcBef>
                <a:spcPts val="0"/>
              </a:spcBef>
              <a:spcAft>
                <a:spcPts val="0"/>
              </a:spcAft>
              <a:defRPr sz="2520">
                <a:solidFill>
                  <a:schemeClr val="tx2"/>
                </a:solidFill>
                <a:latin typeface="Arial"/>
                <a:cs typeface="Arial"/>
              </a:defRPr>
            </a:lvl2pPr>
            <a:lvl3pPr algn="l" eaLnBrk="1" hangingPunct="1">
              <a:spcBef>
                <a:spcPts val="0"/>
              </a:spcBef>
              <a:spcAft>
                <a:spcPts val="0"/>
              </a:spcAft>
              <a:defRPr sz="2520">
                <a:solidFill>
                  <a:schemeClr val="tx2"/>
                </a:solidFill>
                <a:latin typeface="Arial"/>
                <a:cs typeface="Arial"/>
              </a:defRPr>
            </a:lvl3pPr>
            <a:lvl4pPr algn="l" eaLnBrk="1" hangingPunct="1">
              <a:spcBef>
                <a:spcPts val="0"/>
              </a:spcBef>
              <a:spcAft>
                <a:spcPts val="0"/>
              </a:spcAft>
              <a:defRPr sz="2520">
                <a:solidFill>
                  <a:schemeClr val="tx2"/>
                </a:solidFill>
                <a:latin typeface="Arial"/>
                <a:cs typeface="Arial"/>
              </a:defRPr>
            </a:lvl4pPr>
            <a:lvl5pPr algn="l" eaLnBrk="1" hangingPunct="1">
              <a:spcBef>
                <a:spcPts val="0"/>
              </a:spcBef>
              <a:spcAft>
                <a:spcPts val="0"/>
              </a:spcAft>
              <a:defRPr sz="2520">
                <a:solidFill>
                  <a:schemeClr val="tx2"/>
                </a:solidFill>
                <a:latin typeface="Arial"/>
                <a:cs typeface="Arial"/>
              </a:defRPr>
            </a:lvl5pPr>
            <a:lvl6pPr marL="360047" algn="l" eaLnBrk="1" hangingPunct="1">
              <a:spcBef>
                <a:spcPts val="0"/>
              </a:spcBef>
              <a:spcAft>
                <a:spcPts val="0"/>
              </a:spcAft>
              <a:defRPr sz="2520">
                <a:solidFill>
                  <a:schemeClr val="tx2"/>
                </a:solidFill>
                <a:latin typeface="Arial"/>
                <a:cs typeface="Arial"/>
              </a:defRPr>
            </a:lvl6pPr>
            <a:lvl7pPr marL="720093" algn="l" eaLnBrk="1" hangingPunct="1">
              <a:spcBef>
                <a:spcPts val="0"/>
              </a:spcBef>
              <a:spcAft>
                <a:spcPts val="0"/>
              </a:spcAft>
              <a:defRPr sz="2520">
                <a:solidFill>
                  <a:schemeClr val="tx2"/>
                </a:solidFill>
                <a:latin typeface="Arial"/>
                <a:cs typeface="Arial"/>
              </a:defRPr>
            </a:lvl7pPr>
            <a:lvl8pPr marL="1080139" algn="l" eaLnBrk="1" hangingPunct="1">
              <a:spcBef>
                <a:spcPts val="0"/>
              </a:spcBef>
              <a:spcAft>
                <a:spcPts val="0"/>
              </a:spcAft>
              <a:defRPr sz="2520">
                <a:solidFill>
                  <a:schemeClr val="tx2"/>
                </a:solidFill>
                <a:latin typeface="Arial"/>
                <a:cs typeface="Arial"/>
              </a:defRPr>
            </a:lvl8pPr>
            <a:lvl9pPr marL="1440186" algn="l" eaLnBrk="1" hangingPunct="1">
              <a:spcBef>
                <a:spcPts val="0"/>
              </a:spcBef>
              <a:spcAft>
                <a:spcPts val="0"/>
              </a:spcAft>
              <a:defRPr sz="2520">
                <a:solidFill>
                  <a:schemeClr val="tx2"/>
                </a:solidFill>
                <a:latin typeface="Arial"/>
                <a:cs typeface="Arial"/>
              </a:defRPr>
            </a:lvl9pPr>
          </a:lstStyle>
          <a:p>
            <a:r>
              <a:rPr lang="en-US" sz="3600">
                <a:effectLst>
                  <a:outerShdw blurRad="38100" dist="38100" dir="2700000" algn="tl">
                    <a:srgbClr val="000000">
                      <a:alpha val="43137"/>
                    </a:srgbClr>
                  </a:outerShdw>
                </a:effectLst>
              </a:rPr>
              <a:t>A fast one-stop-shop Assessment and Simulation framework for Positive Energy Districts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AT" altLang="de-DE" sz="1600" b="0" i="0" u="none" strike="noStrike" cap="none" normalizeH="0" baseline="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Simon Schneider</a:t>
            </a:r>
            <a:r>
              <a:rPr kumimoji="0" lang="de-AT" altLang="de-DE" sz="1600" b="0" i="0" u="none" strike="noStrike" cap="none" normalizeH="0" baseline="3000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1</a:t>
            </a:r>
            <a:r>
              <a:rPr kumimoji="0" lang="de-AT" altLang="de-DE" sz="1600" b="0" i="0" u="none" strike="noStrike" cap="none" normalizeH="0" baseline="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 Raphael Drexel</a:t>
            </a:r>
            <a:r>
              <a:rPr kumimoji="0" lang="de-AT" altLang="de-DE" sz="1600" b="0" i="0" u="none" strike="noStrike" cap="none" normalizeH="0" baseline="3000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1</a:t>
            </a:r>
            <a:r>
              <a:rPr kumimoji="0" lang="de-AT" altLang="de-DE" sz="1600" b="0" i="0" u="none" strike="noStrike" cap="none" normalizeH="0" baseline="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 Thomas Zelger</a:t>
            </a:r>
            <a:r>
              <a:rPr kumimoji="0" lang="de-AT" altLang="de-DE" sz="1600" b="0" i="0" u="none" strike="noStrike" cap="none" normalizeH="0" baseline="3000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1</a:t>
            </a:r>
            <a:r>
              <a:rPr kumimoji="0" lang="de-AT" altLang="de-DE" sz="1600" b="0" i="0" u="none" strike="noStrike" cap="none" normalizeH="0" baseline="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 José Baptista</a:t>
            </a:r>
            <a:r>
              <a:rPr kumimoji="0" lang="de-AT" altLang="de-DE" sz="1600" b="0" i="0" u="none" strike="noStrike" cap="none" normalizeH="0" baseline="3000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2</a:t>
            </a:r>
            <a:r>
              <a:rPr kumimoji="0" lang="de-AT" altLang="de-DE" sz="1600" b="0" i="0" u="none" strike="noStrike" cap="none" normalizeH="0" baseline="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 </a:t>
            </a:r>
            <a:endParaRPr kumimoji="0" lang="de-AT" altLang="de-DE" sz="1000" b="0" i="0" u="none" strike="noStrike" cap="none" normalizeH="0" baseline="0">
              <a:ln>
                <a:noFill/>
              </a:ln>
              <a:solidFill>
                <a:schemeClr val="tx1"/>
              </a:solidFill>
              <a:effectLst/>
              <a:highlight>
                <a:srgbClr val="C0C0C0"/>
              </a:highligh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de-DE" sz="1400" b="0" i="1" u="none" strike="noStrike" cap="none" normalizeH="0" baseline="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1 Department of Industrial Engineering, University of Applied Sciences Technikum Wien, Austria, E-Mail: simon.schneider@technikum-wien.at</a:t>
            </a:r>
            <a:endParaRPr kumimoji="0" lang="de-AT" altLang="de-DE" sz="1000" b="0" i="0" u="none" strike="noStrike" cap="none" normalizeH="0" baseline="0">
              <a:ln>
                <a:noFill/>
              </a:ln>
              <a:solidFill>
                <a:schemeClr val="tx1"/>
              </a:solidFill>
              <a:effectLst/>
              <a:highlight>
                <a:srgbClr val="C0C0C0"/>
              </a:highligh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de-DE" sz="1400" b="0" i="1" u="none" strike="noStrike" cap="none" normalizeH="0" baseline="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2 Department of Engineering, School of Science and Technology, University of Trás-os-Montes and Alto Douro, Portugal</a:t>
            </a:r>
            <a:endParaRPr kumimoji="0" lang="de-AT" altLang="de-DE" sz="1000" b="0" i="0" u="none" strike="noStrike" cap="none" normalizeH="0" baseline="0">
              <a:ln>
                <a:noFill/>
              </a:ln>
              <a:solidFill>
                <a:schemeClr val="tx1"/>
              </a:solidFill>
              <a:effectLst/>
              <a:highlight>
                <a:srgbClr val="C0C0C0"/>
              </a:highlight>
            </a:endParaRPr>
          </a:p>
          <a:p>
            <a:endParaRPr lang="en-US" sz="3600"/>
          </a:p>
          <a:p>
            <a:endParaRPr lang="en-US" sz="3600"/>
          </a:p>
          <a:p>
            <a:endParaRPr lang="en-US" sz="3600"/>
          </a:p>
          <a:p>
            <a:endParaRPr lang="de-DE" sz="3600" b="1"/>
          </a:p>
        </p:txBody>
      </p:sp>
      <p:pic>
        <p:nvPicPr>
          <p:cNvPr id="8" name="Grafik 7">
            <a:extLst>
              <a:ext uri="{FF2B5EF4-FFF2-40B4-BE49-F238E27FC236}">
                <a16:creationId xmlns:a16="http://schemas.microsoft.com/office/drawing/2014/main" id="{9823BC5A-5B4A-D53A-BBD3-3E7C981CF90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bwMode="auto">
          <a:xfrm>
            <a:off x="8864600" y="5539553"/>
            <a:ext cx="3881591" cy="1191018"/>
          </a:xfrm>
          <a:prstGeom prst="rect">
            <a:avLst/>
          </a:prstGeom>
        </p:spPr>
      </p:pic>
    </p:spTree>
    <p:extLst>
      <p:ext uri="{BB962C8B-B14F-4D97-AF65-F5344CB8AC3E}">
        <p14:creationId xmlns:p14="http://schemas.microsoft.com/office/powerpoint/2010/main" val="4191781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CB7614-5A1C-94B2-597E-6B75053A147C}"/>
              </a:ext>
            </a:extLst>
          </p:cNvPr>
          <p:cNvSpPr>
            <a:spLocks noGrp="1"/>
          </p:cNvSpPr>
          <p:nvPr>
            <p:ph type="title"/>
          </p:nvPr>
        </p:nvSpPr>
        <p:spPr/>
        <p:txBody>
          <a:bodyPr>
            <a:normAutofit fontScale="90000"/>
          </a:bodyPr>
          <a:lstStyle/>
          <a:p>
            <a:r>
              <a:rPr lang="de-AT"/>
              <a:t>Mobility</a:t>
            </a:r>
          </a:p>
        </p:txBody>
      </p:sp>
      <p:sp>
        <p:nvSpPr>
          <p:cNvPr id="3" name="Foliennummernplatzhalter 2">
            <a:extLst>
              <a:ext uri="{FF2B5EF4-FFF2-40B4-BE49-F238E27FC236}">
                <a16:creationId xmlns:a16="http://schemas.microsoft.com/office/drawing/2014/main" id="{660DECB2-2D43-31BF-CA96-5D26CF480BD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graphicFrame>
        <p:nvGraphicFramePr>
          <p:cNvPr id="5" name="Inhaltsplatzhalter 4">
            <a:extLst>
              <a:ext uri="{FF2B5EF4-FFF2-40B4-BE49-F238E27FC236}">
                <a16:creationId xmlns:a16="http://schemas.microsoft.com/office/drawing/2014/main" id="{0B95B170-3C6E-C13D-AA12-00CBEC779E41}"/>
              </a:ext>
            </a:extLst>
          </p:cNvPr>
          <p:cNvGraphicFramePr>
            <a:graphicFrameLocks noGrp="1"/>
          </p:cNvGraphicFramePr>
          <p:nvPr>
            <p:ph idx="1"/>
            <p:extLst>
              <p:ext uri="{D42A27DB-BD31-4B8C-83A1-F6EECF244321}">
                <p14:modId xmlns:p14="http://schemas.microsoft.com/office/powerpoint/2010/main" val="842085490"/>
              </p:ext>
            </p:extLst>
          </p:nvPr>
        </p:nvGraphicFramePr>
        <p:xfrm>
          <a:off x="3706826" y="129398"/>
          <a:ext cx="4982528" cy="6228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fik 5">
            <a:extLst>
              <a:ext uri="{FF2B5EF4-FFF2-40B4-BE49-F238E27FC236}">
                <a16:creationId xmlns:a16="http://schemas.microsoft.com/office/drawing/2014/main" id="{D07E3A65-D599-F01E-6232-391D9D6042B8}"/>
              </a:ext>
            </a:extLst>
          </p:cNvPr>
          <p:cNvPicPr>
            <a:picLocks noChangeAspect="1"/>
          </p:cNvPicPr>
          <p:nvPr/>
        </p:nvPicPr>
        <p:blipFill rotWithShape="1">
          <a:blip r:embed="rId7">
            <a:extLst>
              <a:ext uri="{28A0092B-C50C-407E-A947-70E740481C1C}">
                <a14:useLocalDpi xmlns:a14="http://schemas.microsoft.com/office/drawing/2010/main"/>
              </a:ext>
            </a:extLst>
          </a:blip>
          <a:srcRect t="-1" r="-235" b="1035"/>
          <a:stretch/>
        </p:blipFill>
        <p:spPr bwMode="auto">
          <a:xfrm>
            <a:off x="91965" y="1853723"/>
            <a:ext cx="4050914" cy="3495994"/>
          </a:xfrm>
          <a:prstGeom prst="rect">
            <a:avLst/>
          </a:prstGeom>
          <a:noFill/>
          <a:ln>
            <a:noFill/>
          </a:ln>
        </p:spPr>
      </p:pic>
      <p:pic>
        <p:nvPicPr>
          <p:cNvPr id="7" name="Grafik 6">
            <a:extLst>
              <a:ext uri="{FF2B5EF4-FFF2-40B4-BE49-F238E27FC236}">
                <a16:creationId xmlns:a16="http://schemas.microsoft.com/office/drawing/2014/main" id="{F7D94E81-0DEE-5ABC-C4C8-97043A2C412E}"/>
              </a:ext>
            </a:extLst>
          </p:cNvPr>
          <p:cNvPicPr>
            <a:picLocks noChangeAspect="1"/>
          </p:cNvPicPr>
          <p:nvPr/>
        </p:nvPicPr>
        <p:blipFill>
          <a:blip r:embed="rId8">
            <a:extLst>
              <a:ext uri="{28A0092B-C50C-407E-A947-70E740481C1C}">
                <a14:useLocalDpi xmlns:a14="http://schemas.microsoft.com/office/drawing/2010/main"/>
              </a:ext>
            </a:extLst>
          </a:blip>
          <a:srcRect/>
          <a:stretch/>
        </p:blipFill>
        <p:spPr bwMode="auto">
          <a:xfrm>
            <a:off x="8352647" y="939515"/>
            <a:ext cx="3912962" cy="4607846"/>
          </a:xfrm>
          <a:prstGeom prst="rect">
            <a:avLst/>
          </a:prstGeom>
          <a:noFill/>
          <a:ln>
            <a:noFill/>
          </a:ln>
        </p:spPr>
      </p:pic>
    </p:spTree>
    <p:extLst>
      <p:ext uri="{BB962C8B-B14F-4D97-AF65-F5344CB8AC3E}">
        <p14:creationId xmlns:p14="http://schemas.microsoft.com/office/powerpoint/2010/main" val="3945085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abgerundete Ecken 6">
            <a:extLst>
              <a:ext uri="{FF2B5EF4-FFF2-40B4-BE49-F238E27FC236}">
                <a16:creationId xmlns:a16="http://schemas.microsoft.com/office/drawing/2014/main" id="{BBBEB00A-A360-1AA2-C915-5F19786C8E5F}"/>
              </a:ext>
            </a:extLst>
          </p:cNvPr>
          <p:cNvSpPr/>
          <p:nvPr/>
        </p:nvSpPr>
        <p:spPr>
          <a:xfrm>
            <a:off x="5843219" y="1130300"/>
            <a:ext cx="5575300" cy="5673188"/>
          </a:xfrm>
          <a:prstGeom prst="roundRect">
            <a:avLst/>
          </a:prstGeom>
          <a:solidFill>
            <a:srgbClr val="FF9393"/>
          </a:solidFill>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abgerundete Ecken 3">
            <a:extLst>
              <a:ext uri="{FF2B5EF4-FFF2-40B4-BE49-F238E27FC236}">
                <a16:creationId xmlns:a16="http://schemas.microsoft.com/office/drawing/2014/main" id="{26EA5D6D-3ECF-635A-D40B-A76415E86B28}"/>
              </a:ext>
            </a:extLst>
          </p:cNvPr>
          <p:cNvSpPr/>
          <p:nvPr/>
        </p:nvSpPr>
        <p:spPr>
          <a:xfrm>
            <a:off x="-190500" y="1130300"/>
            <a:ext cx="5575300" cy="5673188"/>
          </a:xfrm>
          <a:prstGeom prst="roundRect">
            <a:avLst/>
          </a:prstGeom>
          <a:solidFill>
            <a:srgbClr val="93FFC4"/>
          </a:solidFill>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Titel 4">
            <a:extLst>
              <a:ext uri="{FF2B5EF4-FFF2-40B4-BE49-F238E27FC236}">
                <a16:creationId xmlns:a16="http://schemas.microsoft.com/office/drawing/2014/main" id="{72E1D21A-0D9C-A8D9-5FC0-0949EA26F956}"/>
              </a:ext>
            </a:extLst>
          </p:cNvPr>
          <p:cNvSpPr>
            <a:spLocks noGrp="1"/>
          </p:cNvSpPr>
          <p:nvPr>
            <p:ph type="title"/>
          </p:nvPr>
        </p:nvSpPr>
        <p:spPr/>
        <p:txBody>
          <a:bodyPr>
            <a:normAutofit fontScale="90000"/>
          </a:bodyPr>
          <a:lstStyle/>
          <a:p>
            <a:r>
              <a:rPr lang="de-DE"/>
              <a:t>Discussion / Model limits</a:t>
            </a:r>
            <a:endParaRPr lang="de-AT"/>
          </a:p>
        </p:txBody>
      </p:sp>
      <p:sp>
        <p:nvSpPr>
          <p:cNvPr id="3" name="Foliennummernplatzhalter 2">
            <a:extLst>
              <a:ext uri="{FF2B5EF4-FFF2-40B4-BE49-F238E27FC236}">
                <a16:creationId xmlns:a16="http://schemas.microsoft.com/office/drawing/2014/main" id="{98394906-F7B9-EB76-EE8F-5FB216B730B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6" name="Inhaltsplatzhalter 5">
            <a:extLst>
              <a:ext uri="{FF2B5EF4-FFF2-40B4-BE49-F238E27FC236}">
                <a16:creationId xmlns:a16="http://schemas.microsoft.com/office/drawing/2014/main" id="{3B61D142-3C64-0EA2-BAE6-A1A4BEA0A523}"/>
              </a:ext>
            </a:extLst>
          </p:cNvPr>
          <p:cNvSpPr>
            <a:spLocks noGrp="1"/>
          </p:cNvSpPr>
          <p:nvPr>
            <p:ph idx="1"/>
          </p:nvPr>
        </p:nvSpPr>
        <p:spPr>
          <a:xfrm>
            <a:off x="239712" y="1231900"/>
            <a:ext cx="11952288" cy="5308886"/>
          </a:xfrm>
        </p:spPr>
        <p:txBody>
          <a:bodyPr numCol="2">
            <a:normAutofit fontScale="55000" lnSpcReduction="20000"/>
          </a:bodyPr>
          <a:lstStyle/>
          <a:p>
            <a:pPr>
              <a:lnSpc>
                <a:spcPct val="200000"/>
              </a:lnSpc>
            </a:pPr>
            <a:r>
              <a:rPr lang="de-DE" sz="2800"/>
              <a:t>Temporal resolution</a:t>
            </a:r>
          </a:p>
          <a:p>
            <a:pPr lvl="1">
              <a:lnSpc>
                <a:spcPct val="200000"/>
              </a:lnSpc>
            </a:pPr>
            <a:r>
              <a:rPr lang="de-DE" sz="2600"/>
              <a:t>Hourly</a:t>
            </a:r>
          </a:p>
          <a:p>
            <a:pPr>
              <a:lnSpc>
                <a:spcPct val="200000"/>
              </a:lnSpc>
            </a:pPr>
            <a:r>
              <a:rPr lang="de-DE" sz="2800"/>
              <a:t>Multivalent Enegy systems</a:t>
            </a:r>
          </a:p>
          <a:p>
            <a:pPr lvl="1">
              <a:lnSpc>
                <a:spcPct val="200000"/>
              </a:lnSpc>
            </a:pPr>
            <a:r>
              <a:rPr lang="de-DE" sz="2600"/>
              <a:t>under construction</a:t>
            </a:r>
          </a:p>
          <a:p>
            <a:pPr>
              <a:lnSpc>
                <a:spcPct val="200000"/>
              </a:lnSpc>
            </a:pPr>
            <a:r>
              <a:rPr lang="de-DE" sz="2800"/>
              <a:t>Simulation speed and coverage</a:t>
            </a:r>
          </a:p>
          <a:p>
            <a:pPr lvl="1">
              <a:lnSpc>
                <a:spcPct val="200000"/>
              </a:lnSpc>
            </a:pPr>
            <a:r>
              <a:rPr lang="de-DE" sz="2600"/>
              <a:t>10s/scenario on laptops</a:t>
            </a:r>
          </a:p>
          <a:p>
            <a:pPr>
              <a:lnSpc>
                <a:spcPct val="200000"/>
              </a:lnSpc>
            </a:pPr>
            <a:r>
              <a:rPr lang="de-DE" sz="2800"/>
              <a:t>Accessibility / deployment</a:t>
            </a:r>
          </a:p>
          <a:p>
            <a:pPr lvl="1">
              <a:lnSpc>
                <a:spcPct val="200000"/>
              </a:lnSpc>
            </a:pPr>
            <a:r>
              <a:rPr lang="de-DE" sz="2600"/>
              <a:t>Fair!</a:t>
            </a:r>
          </a:p>
          <a:p>
            <a:pPr>
              <a:lnSpc>
                <a:spcPct val="200000"/>
              </a:lnSpc>
            </a:pPr>
            <a:r>
              <a:rPr lang="de-DE" sz="2800"/>
              <a:t>Algorithm programming with VBA</a:t>
            </a:r>
          </a:p>
          <a:p>
            <a:pPr lvl="1">
              <a:lnSpc>
                <a:spcPct val="200000"/>
              </a:lnSpc>
            </a:pPr>
            <a:r>
              <a:rPr lang="de-DE" sz="2600"/>
              <a:t>Gamechanger ChatGPT</a:t>
            </a:r>
          </a:p>
          <a:p>
            <a:pPr>
              <a:lnSpc>
                <a:spcPct val="200000"/>
              </a:lnSpc>
            </a:pPr>
            <a:r>
              <a:rPr lang="de-DE" sz="2800"/>
              <a:t>Thermal LOD</a:t>
            </a:r>
          </a:p>
          <a:p>
            <a:pPr lvl="1">
              <a:lnSpc>
                <a:spcPct val="200000"/>
              </a:lnSpc>
            </a:pPr>
            <a:r>
              <a:rPr lang="de-DE" sz="2600"/>
              <a:t>low</a:t>
            </a:r>
          </a:p>
          <a:p>
            <a:pPr>
              <a:lnSpc>
                <a:spcPct val="200000"/>
              </a:lnSpc>
            </a:pPr>
            <a:r>
              <a:rPr lang="de-DE" sz="2800"/>
              <a:t>Geometry LOD</a:t>
            </a:r>
          </a:p>
          <a:p>
            <a:pPr lvl="1">
              <a:lnSpc>
                <a:spcPct val="200000"/>
              </a:lnSpc>
            </a:pPr>
            <a:r>
              <a:rPr lang="de-DE" sz="2600"/>
              <a:t>low</a:t>
            </a:r>
          </a:p>
          <a:p>
            <a:pPr>
              <a:lnSpc>
                <a:spcPct val="200000"/>
              </a:lnSpc>
            </a:pPr>
            <a:r>
              <a:rPr lang="de-DE" sz="2800"/>
              <a:t>Managing file size</a:t>
            </a:r>
          </a:p>
          <a:p>
            <a:pPr lvl="1">
              <a:lnSpc>
                <a:spcPct val="200000"/>
              </a:lnSpc>
            </a:pPr>
            <a:r>
              <a:rPr lang="de-DE" sz="2600"/>
              <a:t>Challenging!</a:t>
            </a:r>
          </a:p>
          <a:p>
            <a:pPr>
              <a:lnSpc>
                <a:spcPct val="200000"/>
              </a:lnSpc>
            </a:pPr>
            <a:r>
              <a:rPr lang="de-DE" sz="2800"/>
              <a:t>Dispatch sequence</a:t>
            </a:r>
          </a:p>
          <a:p>
            <a:pPr lvl="1">
              <a:lnSpc>
                <a:spcPct val="200000"/>
              </a:lnSpc>
            </a:pPr>
            <a:r>
              <a:rPr lang="de-DE" sz="2600"/>
              <a:t>fixed</a:t>
            </a:r>
          </a:p>
          <a:p>
            <a:pPr>
              <a:lnSpc>
                <a:spcPct val="200000"/>
              </a:lnSpc>
            </a:pPr>
            <a:r>
              <a:rPr lang="de-DE" sz="2800"/>
              <a:t>Testing and validation</a:t>
            </a:r>
          </a:p>
          <a:p>
            <a:pPr lvl="1">
              <a:lnSpc>
                <a:spcPct val="200000"/>
              </a:lnSpc>
            </a:pPr>
            <a:r>
              <a:rPr lang="de-DE" sz="2600"/>
              <a:t>Nightmare!</a:t>
            </a:r>
          </a:p>
        </p:txBody>
      </p:sp>
    </p:spTree>
    <p:extLst>
      <p:ext uri="{BB962C8B-B14F-4D97-AF65-F5344CB8AC3E}">
        <p14:creationId xmlns:p14="http://schemas.microsoft.com/office/powerpoint/2010/main" val="2103614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Grafik 3"/>
          <p:cNvPicPr>
            <a:picLocks noChangeAspect="1"/>
          </p:cNvPicPr>
          <p:nvPr/>
        </p:nvPicPr>
        <p:blipFill rotWithShape="1">
          <a:blip r:embed="rId2">
            <a:extLst>
              <a:ext uri="{28A0092B-C50C-407E-A947-70E740481C1C}">
                <a14:useLocalDpi xmlns:a14="http://schemas.microsoft.com/office/drawing/2010/main"/>
              </a:ext>
            </a:extLst>
          </a:blip>
          <a:srcRect b="806"/>
          <a:stretch/>
        </p:blipFill>
        <p:spPr bwMode="auto">
          <a:xfrm>
            <a:off x="1" y="-1716776"/>
            <a:ext cx="12886545" cy="8777976"/>
          </a:xfrm>
          <a:prstGeom prst="rect">
            <a:avLst/>
          </a:prstGeom>
        </p:spPr>
      </p:pic>
      <p:sp>
        <p:nvSpPr>
          <p:cNvPr id="2" name="Titel 1"/>
          <p:cNvSpPr>
            <a:spLocks noGrp="1"/>
          </p:cNvSpPr>
          <p:nvPr>
            <p:ph type="title"/>
          </p:nvPr>
        </p:nvSpPr>
        <p:spPr bwMode="auto">
          <a:xfrm>
            <a:off x="411477" y="363487"/>
            <a:ext cx="11166412" cy="1320291"/>
          </a:xfrm>
        </p:spPr>
        <p:txBody>
          <a:bodyPr>
            <a:normAutofit/>
          </a:bodyPr>
          <a:lstStyle/>
          <a:p>
            <a:pPr>
              <a:defRPr/>
            </a:pPr>
            <a:endParaRPr lang="de-AT" dirty="0">
              <a:solidFill>
                <a:schemeClr val="bg1"/>
              </a:solidFill>
            </a:endParaRPr>
          </a:p>
        </p:txBody>
      </p:sp>
      <p:sp>
        <p:nvSpPr>
          <p:cNvPr id="3" name="Inhaltsplatzhalter 2"/>
          <p:cNvSpPr>
            <a:spLocks noGrp="1"/>
          </p:cNvSpPr>
          <p:nvPr>
            <p:ph idx="1"/>
          </p:nvPr>
        </p:nvSpPr>
        <p:spPr bwMode="auto">
          <a:xfrm>
            <a:off x="411477" y="1290030"/>
            <a:ext cx="6304284" cy="3864156"/>
          </a:xfrm>
        </p:spPr>
        <p:txBody>
          <a:bodyPr/>
          <a:lstStyle/>
          <a:p>
            <a:pPr marL="457200" lvl="1" indent="0">
              <a:lnSpc>
                <a:spcPct val="100000"/>
              </a:lnSpc>
              <a:buNone/>
              <a:defRPr/>
            </a:pPr>
            <a:r>
              <a:rPr lang="en-GB" sz="2133">
                <a:solidFill>
                  <a:schemeClr val="bg1"/>
                </a:solidFill>
              </a:rPr>
              <a:t>40+ Districts investigated in 15+ research projects</a:t>
            </a:r>
            <a:endParaRPr sz="3733"/>
          </a:p>
          <a:p>
            <a:pPr>
              <a:lnSpc>
                <a:spcPct val="100000"/>
              </a:lnSpc>
              <a:defRPr/>
            </a:pPr>
            <a:endParaRPr lang="de-AT" sz="3733">
              <a:solidFill>
                <a:schemeClr val="bg1"/>
              </a:solidFill>
            </a:endParaRPr>
          </a:p>
        </p:txBody>
      </p:sp>
    </p:spTree>
    <p:extLst>
      <p:ext uri="{BB962C8B-B14F-4D97-AF65-F5344CB8AC3E}">
        <p14:creationId xmlns:p14="http://schemas.microsoft.com/office/powerpoint/2010/main" val="2538728042"/>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w="http://schemas.openxmlformats.org/wordprocessingml/2006/main" xmlns:m="http://schemas.openxmlformats.org/officeDocument/2006/math" xmlns="">
      <p:transition spd="med" advClick="1">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07952A2-B645-6582-6422-CF803D134E5E}"/>
              </a:ext>
            </a:extLst>
          </p:cNvPr>
          <p:cNvSpPr>
            <a:spLocks noGrp="1"/>
          </p:cNvSpPr>
          <p:nvPr>
            <p:ph type="title"/>
          </p:nvPr>
        </p:nvSpPr>
        <p:spPr/>
        <p:txBody>
          <a:bodyPr>
            <a:normAutofit fontScale="90000"/>
          </a:bodyPr>
          <a:lstStyle/>
          <a:p>
            <a:r>
              <a:rPr lang="de-AT"/>
              <a:t>WieNeu+ Alliiertenviertel, 2.</a:t>
            </a:r>
          </a:p>
        </p:txBody>
      </p:sp>
      <p:sp>
        <p:nvSpPr>
          <p:cNvPr id="5" name="Foliennummernplatzhalter 4">
            <a:extLst>
              <a:ext uri="{FF2B5EF4-FFF2-40B4-BE49-F238E27FC236}">
                <a16:creationId xmlns:a16="http://schemas.microsoft.com/office/drawing/2014/main" id="{21FB42F9-276E-7894-7F2A-9BBAA068919F}"/>
              </a:ext>
            </a:extLst>
          </p:cNvPr>
          <p:cNvSpPr>
            <a:spLocks noGrp="1"/>
          </p:cNvSpPr>
          <p:nvPr>
            <p:ph type="sldNum" sz="quarter" idx="10"/>
          </p:nvPr>
        </p:nvSpPr>
        <p:spPr/>
        <p:txBody>
          <a:bodyPr/>
          <a:lstStyle/>
          <a:p>
            <a:fld id="{1206269C-C24E-4E80-9A4B-E7E19BB59A67}" type="slidenum">
              <a:rPr lang="de-AT" smtClean="0"/>
              <a:pPr/>
              <a:t>13</a:t>
            </a:fld>
            <a:endParaRPr lang="de-AT" dirty="0"/>
          </a:p>
        </p:txBody>
      </p:sp>
      <p:sp>
        <p:nvSpPr>
          <p:cNvPr id="9" name="Inhaltsplatzhalter 8">
            <a:extLst>
              <a:ext uri="{FF2B5EF4-FFF2-40B4-BE49-F238E27FC236}">
                <a16:creationId xmlns:a16="http://schemas.microsoft.com/office/drawing/2014/main" id="{B7812008-BD6D-D444-FF3D-23FE3927C8B7}"/>
              </a:ext>
            </a:extLst>
          </p:cNvPr>
          <p:cNvSpPr>
            <a:spLocks noGrp="1"/>
          </p:cNvSpPr>
          <p:nvPr>
            <p:ph idx="1"/>
          </p:nvPr>
        </p:nvSpPr>
        <p:spPr/>
        <p:txBody>
          <a:bodyPr/>
          <a:lstStyle/>
          <a:p>
            <a:r>
              <a:rPr lang="de-AT"/>
              <a:t>70 Buildings</a:t>
            </a:r>
          </a:p>
          <a:p>
            <a:r>
              <a:rPr lang="de-AT"/>
              <a:t>Mixed use</a:t>
            </a:r>
          </a:p>
          <a:p>
            <a:endParaRPr lang="de-AT"/>
          </a:p>
        </p:txBody>
      </p:sp>
      <p:sp>
        <p:nvSpPr>
          <p:cNvPr id="4" name="Fußzeilenplatzhalter 3">
            <a:extLst>
              <a:ext uri="{FF2B5EF4-FFF2-40B4-BE49-F238E27FC236}">
                <a16:creationId xmlns:a16="http://schemas.microsoft.com/office/drawing/2014/main" id="{3249DE3B-07FB-2B46-3DAF-25731AA2BA01}"/>
              </a:ext>
            </a:extLst>
          </p:cNvPr>
          <p:cNvSpPr>
            <a:spLocks noGrp="1"/>
          </p:cNvSpPr>
          <p:nvPr>
            <p:ph type="ftr" sz="quarter" idx="4294967295"/>
          </p:nvPr>
        </p:nvSpPr>
        <p:spPr>
          <a:xfrm>
            <a:off x="0" y="6237288"/>
            <a:ext cx="6721475" cy="476250"/>
          </a:xfrm>
        </p:spPr>
        <p:txBody>
          <a:bodyPr/>
          <a:lstStyle/>
          <a:p>
            <a:r>
              <a:rPr lang="de-AT"/>
              <a:t>klima</a:t>
            </a:r>
            <a:r>
              <a:rPr lang="de-AT" b="1"/>
              <a:t>aktiv</a:t>
            </a:r>
            <a:r>
              <a:rPr lang="de-AT"/>
              <a:t> Siedlungen und Quartiere</a:t>
            </a:r>
            <a:endParaRPr lang="de-AT" dirty="0"/>
          </a:p>
        </p:txBody>
      </p:sp>
      <p:pic>
        <p:nvPicPr>
          <p:cNvPr id="7" name="Grafik 6">
            <a:extLst>
              <a:ext uri="{FF2B5EF4-FFF2-40B4-BE49-F238E27FC236}">
                <a16:creationId xmlns:a16="http://schemas.microsoft.com/office/drawing/2014/main" id="{94D2853D-032B-2AA3-77E5-58E42AD2972E}"/>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30716" y="1233707"/>
            <a:ext cx="6661130" cy="5041902"/>
          </a:xfrm>
          <a:prstGeom prst="rect">
            <a:avLst/>
          </a:prstGeom>
          <a:noFill/>
          <a:ln>
            <a:noFill/>
          </a:ln>
        </p:spPr>
      </p:pic>
      <p:pic>
        <p:nvPicPr>
          <p:cNvPr id="10" name="Picture 4">
            <a:extLst>
              <a:ext uri="{FF2B5EF4-FFF2-40B4-BE49-F238E27FC236}">
                <a16:creationId xmlns:a16="http://schemas.microsoft.com/office/drawing/2014/main" id="{46920690-634F-33B6-2D7F-9C11BC16C84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0154" y="3313236"/>
            <a:ext cx="5266443" cy="2962373"/>
          </a:xfrm>
          <a:prstGeom prst="rect">
            <a:avLst/>
          </a:prstGeom>
          <a:noFill/>
          <a:extLst>
            <a:ext uri="{909E8E84-426E-40DD-AFC4-6F175D3DCCD1}">
              <a14:hiddenFill xmlns:a14="http://schemas.microsoft.com/office/drawing/2010/main">
                <a:solidFill>
                  <a:srgbClr val="FFFFFF"/>
                </a:solidFill>
              </a14:hiddenFill>
            </a:ext>
          </a:extLst>
        </p:spPr>
      </p:pic>
      <p:sp>
        <p:nvSpPr>
          <p:cNvPr id="11" name="Freihandform: Form 10">
            <a:extLst>
              <a:ext uri="{FF2B5EF4-FFF2-40B4-BE49-F238E27FC236}">
                <a16:creationId xmlns:a16="http://schemas.microsoft.com/office/drawing/2014/main" id="{E232BD7A-614C-DAB4-DEDB-6455CBFDA613}"/>
              </a:ext>
            </a:extLst>
          </p:cNvPr>
          <p:cNvSpPr/>
          <p:nvPr/>
        </p:nvSpPr>
        <p:spPr>
          <a:xfrm>
            <a:off x="3921760" y="4794422"/>
            <a:ext cx="599440" cy="731520"/>
          </a:xfrm>
          <a:custGeom>
            <a:avLst/>
            <a:gdLst>
              <a:gd name="connsiteX0" fmla="*/ 381000 w 449580"/>
              <a:gd name="connsiteY0" fmla="*/ 0 h 548640"/>
              <a:gd name="connsiteX1" fmla="*/ 15240 w 449580"/>
              <a:gd name="connsiteY1" fmla="*/ 266700 h 548640"/>
              <a:gd name="connsiteX2" fmla="*/ 0 w 449580"/>
              <a:gd name="connsiteY2" fmla="*/ 365760 h 548640"/>
              <a:gd name="connsiteX3" fmla="*/ 220980 w 449580"/>
              <a:gd name="connsiteY3" fmla="*/ 365760 h 548640"/>
              <a:gd name="connsiteX4" fmla="*/ 449580 w 449580"/>
              <a:gd name="connsiteY4" fmla="*/ 548640 h 548640"/>
              <a:gd name="connsiteX5" fmla="*/ 381000 w 449580"/>
              <a:gd name="connsiteY5"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 h="548640">
                <a:moveTo>
                  <a:pt x="381000" y="0"/>
                </a:moveTo>
                <a:lnTo>
                  <a:pt x="15240" y="266700"/>
                </a:lnTo>
                <a:lnTo>
                  <a:pt x="0" y="365760"/>
                </a:lnTo>
                <a:lnTo>
                  <a:pt x="220980" y="365760"/>
                </a:lnTo>
                <a:lnTo>
                  <a:pt x="449580" y="548640"/>
                </a:lnTo>
                <a:lnTo>
                  <a:pt x="381000" y="0"/>
                </a:lnTo>
                <a:close/>
              </a:path>
            </a:pathLst>
          </a:custGeom>
          <a:solidFill>
            <a:srgbClr val="CA0237">
              <a:alpha val="3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2400"/>
          </a:p>
        </p:txBody>
      </p:sp>
    </p:spTree>
    <p:extLst>
      <p:ext uri="{BB962C8B-B14F-4D97-AF65-F5344CB8AC3E}">
        <p14:creationId xmlns:p14="http://schemas.microsoft.com/office/powerpoint/2010/main" val="2170402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CDCA94-F4E5-4555-0016-64CF53254924}"/>
              </a:ext>
            </a:extLst>
          </p:cNvPr>
          <p:cNvSpPr>
            <a:spLocks noGrp="1"/>
          </p:cNvSpPr>
          <p:nvPr>
            <p:ph type="title"/>
          </p:nvPr>
        </p:nvSpPr>
        <p:spPr/>
        <p:txBody>
          <a:bodyPr>
            <a:normAutofit fontScale="90000"/>
          </a:bodyPr>
          <a:lstStyle/>
          <a:p>
            <a:r>
              <a:rPr lang="de-AT"/>
              <a:t>Comparison with CEA and Wiener WärmeAtlas (from GEL-SEP)</a:t>
            </a:r>
          </a:p>
        </p:txBody>
      </p:sp>
      <p:sp>
        <p:nvSpPr>
          <p:cNvPr id="3" name="Foliennummernplatzhalter 2">
            <a:extLst>
              <a:ext uri="{FF2B5EF4-FFF2-40B4-BE49-F238E27FC236}">
                <a16:creationId xmlns:a16="http://schemas.microsoft.com/office/drawing/2014/main" id="{0DB340D3-65F2-2472-F58B-6781A30FEC3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682A83B7-C76D-9649-78D7-0BD700B4965E}"/>
              </a:ext>
            </a:extLst>
          </p:cNvPr>
          <p:cNvSpPr>
            <a:spLocks noGrp="1"/>
          </p:cNvSpPr>
          <p:nvPr>
            <p:ph idx="1"/>
          </p:nvPr>
        </p:nvSpPr>
        <p:spPr/>
        <p:txBody>
          <a:bodyPr/>
          <a:lstStyle/>
          <a:p>
            <a:endParaRPr lang="de-AT"/>
          </a:p>
        </p:txBody>
      </p:sp>
      <p:graphicFrame>
        <p:nvGraphicFramePr>
          <p:cNvPr id="6" name="Diagramm 5">
            <a:extLst>
              <a:ext uri="{FF2B5EF4-FFF2-40B4-BE49-F238E27FC236}">
                <a16:creationId xmlns:a16="http://schemas.microsoft.com/office/drawing/2014/main" id="{4E6E38C2-C009-46F1-8757-227736EEB491}"/>
              </a:ext>
            </a:extLst>
          </p:cNvPr>
          <p:cNvGraphicFramePr/>
          <p:nvPr>
            <p:extLst>
              <p:ext uri="{D42A27DB-BD31-4B8C-83A1-F6EECF244321}">
                <p14:modId xmlns:p14="http://schemas.microsoft.com/office/powerpoint/2010/main" val="2077019161"/>
              </p:ext>
            </p:extLst>
          </p:nvPr>
        </p:nvGraphicFramePr>
        <p:xfrm>
          <a:off x="2753360" y="1238700"/>
          <a:ext cx="9438640" cy="49460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87786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9FF6AB-8FE6-79DD-7200-8CA951D3E19A}"/>
              </a:ext>
            </a:extLst>
          </p:cNvPr>
          <p:cNvSpPr>
            <a:spLocks noGrp="1"/>
          </p:cNvSpPr>
          <p:nvPr>
            <p:ph type="title"/>
          </p:nvPr>
        </p:nvSpPr>
        <p:spPr/>
        <p:txBody>
          <a:bodyPr>
            <a:normAutofit fontScale="90000"/>
          </a:bodyPr>
          <a:lstStyle/>
          <a:p>
            <a:r>
              <a:rPr lang="de-AT"/>
              <a:t>Model results and comparison</a:t>
            </a:r>
          </a:p>
        </p:txBody>
      </p:sp>
      <p:sp>
        <p:nvSpPr>
          <p:cNvPr id="5" name="Foliennummernplatzhalter 4">
            <a:extLst>
              <a:ext uri="{FF2B5EF4-FFF2-40B4-BE49-F238E27FC236}">
                <a16:creationId xmlns:a16="http://schemas.microsoft.com/office/drawing/2014/main" id="{768E2665-A04F-A86E-7871-AD520F5BA52E}"/>
              </a:ext>
            </a:extLst>
          </p:cNvPr>
          <p:cNvSpPr>
            <a:spLocks noGrp="1"/>
          </p:cNvSpPr>
          <p:nvPr>
            <p:ph type="sldNum" sz="quarter" idx="10"/>
          </p:nvPr>
        </p:nvSpPr>
        <p:spPr/>
        <p:txBody>
          <a:bodyPr/>
          <a:lstStyle/>
          <a:p>
            <a:fld id="{1206269C-C24E-4E80-9A4B-E7E19BB59A67}" type="slidenum">
              <a:rPr lang="de-AT" smtClean="0"/>
              <a:pPr/>
              <a:t>15</a:t>
            </a:fld>
            <a:endParaRPr lang="de-AT" dirty="0"/>
          </a:p>
        </p:txBody>
      </p:sp>
      <p:sp>
        <p:nvSpPr>
          <p:cNvPr id="9" name="Inhaltsplatzhalter 8">
            <a:extLst>
              <a:ext uri="{FF2B5EF4-FFF2-40B4-BE49-F238E27FC236}">
                <a16:creationId xmlns:a16="http://schemas.microsoft.com/office/drawing/2014/main" id="{FA2B1B21-C528-0E8D-4EFB-76BCCF26F2D1}"/>
              </a:ext>
            </a:extLst>
          </p:cNvPr>
          <p:cNvSpPr>
            <a:spLocks noGrp="1"/>
          </p:cNvSpPr>
          <p:nvPr>
            <p:ph idx="1"/>
          </p:nvPr>
        </p:nvSpPr>
        <p:spPr/>
        <p:txBody>
          <a:bodyPr/>
          <a:lstStyle/>
          <a:p>
            <a:pPr marL="0" indent="0">
              <a:buNone/>
            </a:pPr>
            <a:r>
              <a:rPr lang="de-AT"/>
              <a:t>Scenario selection:</a:t>
            </a:r>
          </a:p>
          <a:p>
            <a:pPr marL="0" indent="0">
              <a:buNone/>
            </a:pPr>
            <a:endParaRPr lang="de-AT"/>
          </a:p>
        </p:txBody>
      </p:sp>
      <p:sp>
        <p:nvSpPr>
          <p:cNvPr id="4" name="Fußzeilenplatzhalter 3">
            <a:extLst>
              <a:ext uri="{FF2B5EF4-FFF2-40B4-BE49-F238E27FC236}">
                <a16:creationId xmlns:a16="http://schemas.microsoft.com/office/drawing/2014/main" id="{8267F1A1-0F7E-CAEE-F75C-4DEBE5C3336C}"/>
              </a:ext>
            </a:extLst>
          </p:cNvPr>
          <p:cNvSpPr>
            <a:spLocks noGrp="1"/>
          </p:cNvSpPr>
          <p:nvPr>
            <p:ph type="ftr" sz="quarter" idx="4294967295"/>
          </p:nvPr>
        </p:nvSpPr>
        <p:spPr>
          <a:xfrm>
            <a:off x="0" y="6237288"/>
            <a:ext cx="6721475" cy="476250"/>
          </a:xfrm>
        </p:spPr>
        <p:txBody>
          <a:bodyPr/>
          <a:lstStyle/>
          <a:p>
            <a:r>
              <a:rPr lang="de-AT"/>
              <a:t>klima</a:t>
            </a:r>
            <a:r>
              <a:rPr lang="de-AT" b="1"/>
              <a:t>aktiv</a:t>
            </a:r>
            <a:r>
              <a:rPr lang="de-AT"/>
              <a:t> Siedlungen und Quartiere</a:t>
            </a:r>
            <a:endParaRPr lang="de-AT" dirty="0"/>
          </a:p>
        </p:txBody>
      </p:sp>
      <p:grpSp>
        <p:nvGrpSpPr>
          <p:cNvPr id="10" name="Gruppieren 9">
            <a:extLst>
              <a:ext uri="{FF2B5EF4-FFF2-40B4-BE49-F238E27FC236}">
                <a16:creationId xmlns:a16="http://schemas.microsoft.com/office/drawing/2014/main" id="{74C0520F-15D1-C090-649D-82F3C1E6E4C9}"/>
              </a:ext>
            </a:extLst>
          </p:cNvPr>
          <p:cNvGrpSpPr/>
          <p:nvPr/>
        </p:nvGrpSpPr>
        <p:grpSpPr>
          <a:xfrm>
            <a:off x="2720552" y="1164304"/>
            <a:ext cx="9745768" cy="5185380"/>
            <a:chOff x="4020277" y="1242391"/>
            <a:chExt cx="8619958" cy="4586376"/>
          </a:xfrm>
        </p:grpSpPr>
        <p:graphicFrame>
          <p:nvGraphicFramePr>
            <p:cNvPr id="11" name="Diagramm 10">
              <a:extLst>
                <a:ext uri="{FF2B5EF4-FFF2-40B4-BE49-F238E27FC236}">
                  <a16:creationId xmlns:a16="http://schemas.microsoft.com/office/drawing/2014/main" id="{17F6558F-4F60-7CAE-6993-D8274672B5A4}"/>
                </a:ext>
              </a:extLst>
            </p:cNvPr>
            <p:cNvGraphicFramePr>
              <a:graphicFrameLocks/>
            </p:cNvGraphicFramePr>
            <p:nvPr>
              <p:extLst>
                <p:ext uri="{D42A27DB-BD31-4B8C-83A1-F6EECF244321}">
                  <p14:modId xmlns:p14="http://schemas.microsoft.com/office/powerpoint/2010/main" val="654427976"/>
                </p:ext>
              </p:extLst>
            </p:nvPr>
          </p:nvGraphicFramePr>
          <p:xfrm>
            <a:off x="4020277" y="1242391"/>
            <a:ext cx="8619958" cy="4586376"/>
          </p:xfrm>
          <a:graphic>
            <a:graphicData uri="http://schemas.openxmlformats.org/drawingml/2006/chart">
              <c:chart xmlns:c="http://schemas.openxmlformats.org/drawingml/2006/chart" xmlns:r="http://schemas.openxmlformats.org/officeDocument/2006/relationships" r:id="rId2"/>
            </a:graphicData>
          </a:graphic>
        </p:graphicFrame>
        <p:sp>
          <p:nvSpPr>
            <p:cNvPr id="12" name="Pfeil: nach unten 11">
              <a:extLst>
                <a:ext uri="{FF2B5EF4-FFF2-40B4-BE49-F238E27FC236}">
                  <a16:creationId xmlns:a16="http://schemas.microsoft.com/office/drawing/2014/main" id="{2C60F9CC-043F-487E-A5B8-B8186CA9FD74}"/>
                </a:ext>
              </a:extLst>
            </p:cNvPr>
            <p:cNvSpPr/>
            <p:nvPr/>
          </p:nvSpPr>
          <p:spPr>
            <a:xfrm>
              <a:off x="5504329" y="1918448"/>
              <a:ext cx="224118" cy="12729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2000"/>
            </a:p>
          </p:txBody>
        </p:sp>
        <p:sp>
          <p:nvSpPr>
            <p:cNvPr id="13" name="Textfeld 12">
              <a:extLst>
                <a:ext uri="{FF2B5EF4-FFF2-40B4-BE49-F238E27FC236}">
                  <a16:creationId xmlns:a16="http://schemas.microsoft.com/office/drawing/2014/main" id="{B7288D1A-1A0E-36B3-CA86-EBBADDDBDCA8}"/>
                </a:ext>
              </a:extLst>
            </p:cNvPr>
            <p:cNvSpPr txBox="1"/>
            <p:nvPr/>
          </p:nvSpPr>
          <p:spPr>
            <a:xfrm>
              <a:off x="5311337" y="1498960"/>
              <a:ext cx="2310492" cy="353890"/>
            </a:xfrm>
            <a:prstGeom prst="rect">
              <a:avLst/>
            </a:prstGeom>
            <a:noFill/>
          </p:spPr>
          <p:txBody>
            <a:bodyPr wrap="none" rtlCol="0">
              <a:spAutoFit/>
            </a:bodyPr>
            <a:lstStyle/>
            <a:p>
              <a:r>
                <a:rPr lang="de-DE" sz="2000"/>
                <a:t>-50% durch Fernwärme</a:t>
              </a:r>
              <a:endParaRPr lang="de-AT" sz="2000"/>
            </a:p>
          </p:txBody>
        </p:sp>
        <p:sp>
          <p:nvSpPr>
            <p:cNvPr id="14" name="Textfeld 13">
              <a:extLst>
                <a:ext uri="{FF2B5EF4-FFF2-40B4-BE49-F238E27FC236}">
                  <a16:creationId xmlns:a16="http://schemas.microsoft.com/office/drawing/2014/main" id="{7EDF98FB-A065-793D-44BF-4C3CF17AFDC5}"/>
                </a:ext>
              </a:extLst>
            </p:cNvPr>
            <p:cNvSpPr txBox="1"/>
            <p:nvPr/>
          </p:nvSpPr>
          <p:spPr>
            <a:xfrm>
              <a:off x="6075406" y="2390284"/>
              <a:ext cx="1476439" cy="1170558"/>
            </a:xfrm>
            <a:prstGeom prst="rect">
              <a:avLst/>
            </a:prstGeom>
            <a:noFill/>
          </p:spPr>
          <p:txBody>
            <a:bodyPr wrap="square" rtlCol="0">
              <a:spAutoFit/>
            </a:bodyPr>
            <a:lstStyle/>
            <a:p>
              <a:r>
                <a:rPr lang="de-DE" sz="2000"/>
                <a:t>Sanierung + FW fast ausreichend: -13 kWh/m²</a:t>
              </a:r>
            </a:p>
          </p:txBody>
        </p:sp>
        <p:sp>
          <p:nvSpPr>
            <p:cNvPr id="15" name="Pfeil: nach oben und unten 14">
              <a:extLst>
                <a:ext uri="{FF2B5EF4-FFF2-40B4-BE49-F238E27FC236}">
                  <a16:creationId xmlns:a16="http://schemas.microsoft.com/office/drawing/2014/main" id="{1E762D31-EC9C-C4BD-0F62-FFA93E238A92}"/>
                </a:ext>
              </a:extLst>
            </p:cNvPr>
            <p:cNvSpPr/>
            <p:nvPr/>
          </p:nvSpPr>
          <p:spPr>
            <a:xfrm>
              <a:off x="6654801" y="3642071"/>
              <a:ext cx="101599" cy="16693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2000"/>
            </a:p>
          </p:txBody>
        </p:sp>
        <p:sp>
          <p:nvSpPr>
            <p:cNvPr id="16" name="Textfeld 15">
              <a:extLst>
                <a:ext uri="{FF2B5EF4-FFF2-40B4-BE49-F238E27FC236}">
                  <a16:creationId xmlns:a16="http://schemas.microsoft.com/office/drawing/2014/main" id="{CA91AF79-6E80-09E4-22FD-B4D7B7F0D06A}"/>
                </a:ext>
              </a:extLst>
            </p:cNvPr>
            <p:cNvSpPr txBox="1"/>
            <p:nvPr/>
          </p:nvSpPr>
          <p:spPr>
            <a:xfrm>
              <a:off x="7641568" y="3350913"/>
              <a:ext cx="1476439" cy="353890"/>
            </a:xfrm>
            <a:prstGeom prst="rect">
              <a:avLst/>
            </a:prstGeom>
            <a:noFill/>
          </p:spPr>
          <p:txBody>
            <a:bodyPr wrap="square" rtlCol="0">
              <a:spAutoFit/>
            </a:bodyPr>
            <a:lstStyle/>
            <a:p>
              <a:r>
                <a:rPr lang="de-DE" sz="2000"/>
                <a:t>ECars</a:t>
              </a:r>
            </a:p>
          </p:txBody>
        </p:sp>
        <p:sp>
          <p:nvSpPr>
            <p:cNvPr id="17" name="Textfeld 16">
              <a:extLst>
                <a:ext uri="{FF2B5EF4-FFF2-40B4-BE49-F238E27FC236}">
                  <a16:creationId xmlns:a16="http://schemas.microsoft.com/office/drawing/2014/main" id="{484FE213-94C2-E6B0-E7F5-1C33F36DF1CD}"/>
                </a:ext>
              </a:extLst>
            </p:cNvPr>
            <p:cNvSpPr txBox="1"/>
            <p:nvPr/>
          </p:nvSpPr>
          <p:spPr>
            <a:xfrm>
              <a:off x="8194253" y="2554941"/>
              <a:ext cx="1476439" cy="626113"/>
            </a:xfrm>
            <a:prstGeom prst="rect">
              <a:avLst/>
            </a:prstGeom>
            <a:noFill/>
          </p:spPr>
          <p:txBody>
            <a:bodyPr wrap="square" rtlCol="0">
              <a:spAutoFit/>
            </a:bodyPr>
            <a:lstStyle/>
            <a:p>
              <a:r>
                <a:rPr lang="de-DE" sz="2000"/>
                <a:t>-30% Nutzerstrom</a:t>
              </a:r>
            </a:p>
          </p:txBody>
        </p:sp>
        <p:sp>
          <p:nvSpPr>
            <p:cNvPr id="18" name="Textfeld 17">
              <a:extLst>
                <a:ext uri="{FF2B5EF4-FFF2-40B4-BE49-F238E27FC236}">
                  <a16:creationId xmlns:a16="http://schemas.microsoft.com/office/drawing/2014/main" id="{2F5A25A6-1CBD-4E1B-6BD6-DFAAE5BD0255}"/>
                </a:ext>
              </a:extLst>
            </p:cNvPr>
            <p:cNvSpPr txBox="1"/>
            <p:nvPr/>
          </p:nvSpPr>
          <p:spPr>
            <a:xfrm>
              <a:off x="9089265" y="3330410"/>
              <a:ext cx="1476439" cy="353890"/>
            </a:xfrm>
            <a:prstGeom prst="rect">
              <a:avLst/>
            </a:prstGeom>
            <a:noFill/>
          </p:spPr>
          <p:txBody>
            <a:bodyPr wrap="square" rtlCol="0">
              <a:spAutoFit/>
            </a:bodyPr>
            <a:lstStyle/>
            <a:p>
              <a:r>
                <a:rPr lang="de-DE" sz="2000"/>
                <a:t>PV x2</a:t>
              </a:r>
            </a:p>
          </p:txBody>
        </p:sp>
        <p:sp>
          <p:nvSpPr>
            <p:cNvPr id="19" name="Textfeld 18">
              <a:extLst>
                <a:ext uri="{FF2B5EF4-FFF2-40B4-BE49-F238E27FC236}">
                  <a16:creationId xmlns:a16="http://schemas.microsoft.com/office/drawing/2014/main" id="{E24A7D63-1521-F2D0-87EB-B6D4F71EE0EF}"/>
                </a:ext>
              </a:extLst>
            </p:cNvPr>
            <p:cNvSpPr txBox="1"/>
            <p:nvPr/>
          </p:nvSpPr>
          <p:spPr>
            <a:xfrm>
              <a:off x="9600794" y="2067398"/>
              <a:ext cx="1476439" cy="353890"/>
            </a:xfrm>
            <a:prstGeom prst="rect">
              <a:avLst/>
            </a:prstGeom>
            <a:noFill/>
          </p:spPr>
          <p:txBody>
            <a:bodyPr wrap="square" rtlCol="0">
              <a:spAutoFit/>
            </a:bodyPr>
            <a:lstStyle/>
            <a:p>
              <a:r>
                <a:rPr lang="de-DE" sz="2000"/>
                <a:t>Eberlgasse</a:t>
              </a:r>
            </a:p>
          </p:txBody>
        </p:sp>
        <p:sp>
          <p:nvSpPr>
            <p:cNvPr id="20" name="Pfeil: nach unten 19">
              <a:extLst>
                <a:ext uri="{FF2B5EF4-FFF2-40B4-BE49-F238E27FC236}">
                  <a16:creationId xmlns:a16="http://schemas.microsoft.com/office/drawing/2014/main" id="{4CBCDA22-C29A-01CC-A138-17EB463D3EC0}"/>
                </a:ext>
              </a:extLst>
            </p:cNvPr>
            <p:cNvSpPr/>
            <p:nvPr/>
          </p:nvSpPr>
          <p:spPr>
            <a:xfrm>
              <a:off x="10010131" y="2461727"/>
              <a:ext cx="224118" cy="12729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2000"/>
            </a:p>
          </p:txBody>
        </p:sp>
        <p:sp>
          <p:nvSpPr>
            <p:cNvPr id="21" name="Rechteck: abgerundete Ecken 20">
              <a:extLst>
                <a:ext uri="{FF2B5EF4-FFF2-40B4-BE49-F238E27FC236}">
                  <a16:creationId xmlns:a16="http://schemas.microsoft.com/office/drawing/2014/main" id="{EA604ADD-6A34-93AA-D029-F7C42EB37B2E}"/>
                </a:ext>
              </a:extLst>
            </p:cNvPr>
            <p:cNvSpPr/>
            <p:nvPr/>
          </p:nvSpPr>
          <p:spPr>
            <a:xfrm>
              <a:off x="9455150" y="4330700"/>
              <a:ext cx="349250" cy="419100"/>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2000"/>
            </a:p>
          </p:txBody>
        </p:sp>
        <p:sp>
          <p:nvSpPr>
            <p:cNvPr id="22" name="Rechteck: abgerundete Ecken 21">
              <a:extLst>
                <a:ext uri="{FF2B5EF4-FFF2-40B4-BE49-F238E27FC236}">
                  <a16:creationId xmlns:a16="http://schemas.microsoft.com/office/drawing/2014/main" id="{F3F611E9-2E22-F05D-FFED-36838ED321BA}"/>
                </a:ext>
              </a:extLst>
            </p:cNvPr>
            <p:cNvSpPr/>
            <p:nvPr/>
          </p:nvSpPr>
          <p:spPr>
            <a:xfrm>
              <a:off x="8379347" y="3966305"/>
              <a:ext cx="349250" cy="419100"/>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2000"/>
            </a:p>
          </p:txBody>
        </p:sp>
        <p:sp>
          <p:nvSpPr>
            <p:cNvPr id="23" name="Rechteck: abgerundete Ecken 22">
              <a:extLst>
                <a:ext uri="{FF2B5EF4-FFF2-40B4-BE49-F238E27FC236}">
                  <a16:creationId xmlns:a16="http://schemas.microsoft.com/office/drawing/2014/main" id="{F6D9598C-4687-1DC6-E58F-D0D194BFDACC}"/>
                </a:ext>
              </a:extLst>
            </p:cNvPr>
            <p:cNvSpPr/>
            <p:nvPr/>
          </p:nvSpPr>
          <p:spPr>
            <a:xfrm>
              <a:off x="7641568" y="3779590"/>
              <a:ext cx="349250" cy="182079"/>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2000"/>
            </a:p>
          </p:txBody>
        </p:sp>
        <p:sp>
          <p:nvSpPr>
            <p:cNvPr id="24" name="Rechteck: abgerundete Ecken 23">
              <a:extLst>
                <a:ext uri="{FF2B5EF4-FFF2-40B4-BE49-F238E27FC236}">
                  <a16:creationId xmlns:a16="http://schemas.microsoft.com/office/drawing/2014/main" id="{D24D244E-EB2F-0C94-88C9-7882B87F10ED}"/>
                </a:ext>
              </a:extLst>
            </p:cNvPr>
            <p:cNvSpPr/>
            <p:nvPr/>
          </p:nvSpPr>
          <p:spPr>
            <a:xfrm>
              <a:off x="9835506" y="4429133"/>
              <a:ext cx="273694" cy="320667"/>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2000"/>
            </a:p>
          </p:txBody>
        </p:sp>
      </p:grpSp>
    </p:spTree>
    <p:extLst>
      <p:ext uri="{BB962C8B-B14F-4D97-AF65-F5344CB8AC3E}">
        <p14:creationId xmlns:p14="http://schemas.microsoft.com/office/powerpoint/2010/main" val="1842040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35D05BE8-7FF9-9252-DDDC-96CF58D7182E}"/>
              </a:ext>
            </a:extLst>
          </p:cNvPr>
          <p:cNvPicPr>
            <a:picLocks noChangeAspect="1"/>
          </p:cNvPicPr>
          <p:nvPr/>
        </p:nvPicPr>
        <p:blipFill>
          <a:blip r:embed="rId2"/>
          <a:stretch>
            <a:fillRect/>
          </a:stretch>
        </p:blipFill>
        <p:spPr>
          <a:xfrm>
            <a:off x="4562205" y="32066"/>
            <a:ext cx="7563926" cy="2849691"/>
          </a:xfrm>
          <a:prstGeom prst="rect">
            <a:avLst/>
          </a:prstGeom>
        </p:spPr>
      </p:pic>
      <p:sp>
        <p:nvSpPr>
          <p:cNvPr id="2" name="Titel 1">
            <a:extLst>
              <a:ext uri="{FF2B5EF4-FFF2-40B4-BE49-F238E27FC236}">
                <a16:creationId xmlns:a16="http://schemas.microsoft.com/office/drawing/2014/main" id="{4E18ABA5-1A44-034C-A80E-C83FF919F0B5}"/>
              </a:ext>
            </a:extLst>
          </p:cNvPr>
          <p:cNvSpPr>
            <a:spLocks noGrp="1"/>
          </p:cNvSpPr>
          <p:nvPr>
            <p:ph type="title"/>
          </p:nvPr>
        </p:nvSpPr>
        <p:spPr>
          <a:xfrm>
            <a:off x="287401" y="577158"/>
            <a:ext cx="11671393" cy="622300"/>
          </a:xfrm>
        </p:spPr>
        <p:txBody>
          <a:bodyPr>
            <a:normAutofit fontScale="90000"/>
          </a:bodyPr>
          <a:lstStyle/>
          <a:p>
            <a:r>
              <a:rPr lang="de-AT"/>
              <a:t>klima:aktik</a:t>
            </a:r>
            <a:br>
              <a:rPr lang="de-AT"/>
            </a:br>
            <a:r>
              <a:rPr lang="de-AT"/>
              <a:t> klimaneutrale </a:t>
            </a:r>
            <a:br>
              <a:rPr lang="de-AT"/>
            </a:br>
            <a:r>
              <a:rPr lang="de-AT"/>
              <a:t>Plusenergiequartiere</a:t>
            </a:r>
          </a:p>
        </p:txBody>
      </p:sp>
      <p:sp>
        <p:nvSpPr>
          <p:cNvPr id="4" name="Foliennummernplatzhalter 3">
            <a:extLst>
              <a:ext uri="{FF2B5EF4-FFF2-40B4-BE49-F238E27FC236}">
                <a16:creationId xmlns:a16="http://schemas.microsoft.com/office/drawing/2014/main" id="{D874B26A-0BFB-01E7-BA94-E3EBB646E9C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3" name="Inhaltsplatzhalter 2">
            <a:extLst>
              <a:ext uri="{FF2B5EF4-FFF2-40B4-BE49-F238E27FC236}">
                <a16:creationId xmlns:a16="http://schemas.microsoft.com/office/drawing/2014/main" id="{8C008C04-258F-A97D-122C-4C78894FDE8B}"/>
              </a:ext>
            </a:extLst>
          </p:cNvPr>
          <p:cNvSpPr>
            <a:spLocks noGrp="1"/>
          </p:cNvSpPr>
          <p:nvPr>
            <p:ph idx="1"/>
          </p:nvPr>
        </p:nvSpPr>
        <p:spPr>
          <a:xfrm>
            <a:off x="1595594" y="1916480"/>
            <a:ext cx="10363200" cy="4391003"/>
          </a:xfrm>
        </p:spPr>
        <p:txBody>
          <a:bodyPr>
            <a:normAutofit fontScale="85000" lnSpcReduction="20000"/>
          </a:bodyPr>
          <a:lstStyle/>
          <a:p>
            <a:r>
              <a:rPr lang="en-US"/>
              <a:t>Research</a:t>
            </a:r>
          </a:p>
          <a:p>
            <a:pPr lvl="1"/>
            <a:r>
              <a:rPr lang="de-AT"/>
              <a:t>SdZ </a:t>
            </a:r>
            <a:r>
              <a:rPr lang="de-AT" b="1"/>
              <a:t>Zukunftsquartier 2.0 (finished)</a:t>
            </a:r>
          </a:p>
          <a:p>
            <a:pPr lvl="1"/>
            <a:r>
              <a:rPr lang="de-AT"/>
              <a:t>Zukunftsquartier (finished)</a:t>
            </a:r>
          </a:p>
          <a:p>
            <a:pPr lvl="1"/>
            <a:r>
              <a:rPr lang="de-AT"/>
              <a:t>Zukukunftsquartier Österreich (finished)</a:t>
            </a:r>
          </a:p>
          <a:p>
            <a:pPr lvl="1"/>
            <a:r>
              <a:rPr lang="de-AT"/>
              <a:t>Zukunftsquartier Synergy (finished)</a:t>
            </a:r>
          </a:p>
          <a:p>
            <a:pPr lvl="1"/>
            <a:r>
              <a:rPr lang="de-AT"/>
              <a:t>ZQ3 (ongoing), k:a PEQ (ongoing)</a:t>
            </a:r>
          </a:p>
          <a:p>
            <a:r>
              <a:rPr lang="de-AT"/>
              <a:t>Theoretical PED Definition framework</a:t>
            </a:r>
          </a:p>
          <a:p>
            <a:pPr lvl="1"/>
            <a:r>
              <a:rPr lang="de-AT" sz="1400"/>
              <a:t>S. Schneider, N. Bartlmä, J. Leibold, P. Schöfman, M. Tabakovic, und T. Zelger, „New Assessment Method for Buildings and Districts towards “Net Zero Energy Buildings” Compatible with the Energy Scenario 2050“, gehalten auf der REAL CORP, Karlsruhe, 2019. [Online]. Verfügbar unter: </a:t>
            </a:r>
            <a:r>
              <a:rPr lang="de-AT" sz="1400">
                <a:hlinkClick r:id="rId3"/>
              </a:rPr>
              <a:t>http://repository.corp.at/id/eprint/487</a:t>
            </a:r>
            <a:endParaRPr lang="de-AT" sz="1400"/>
          </a:p>
        </p:txBody>
      </p:sp>
      <p:pic>
        <p:nvPicPr>
          <p:cNvPr id="9" name="Grafik 8">
            <a:extLst>
              <a:ext uri="{FF2B5EF4-FFF2-40B4-BE49-F238E27FC236}">
                <a16:creationId xmlns:a16="http://schemas.microsoft.com/office/drawing/2014/main" id="{6B82EDEE-2CA5-DCE7-0105-C54A7551F46C}"/>
              </a:ext>
            </a:extLst>
          </p:cNvPr>
          <p:cNvPicPr>
            <a:picLocks noChangeAspect="1"/>
          </p:cNvPicPr>
          <p:nvPr/>
        </p:nvPicPr>
        <p:blipFill>
          <a:blip r:embed="rId4"/>
          <a:stretch>
            <a:fillRect/>
          </a:stretch>
        </p:blipFill>
        <p:spPr>
          <a:xfrm>
            <a:off x="123108" y="4572660"/>
            <a:ext cx="1506651" cy="1543968"/>
          </a:xfrm>
          <a:prstGeom prst="rect">
            <a:avLst/>
          </a:prstGeom>
        </p:spPr>
      </p:pic>
      <p:pic>
        <p:nvPicPr>
          <p:cNvPr id="11" name="Grafik 10">
            <a:extLst>
              <a:ext uri="{FF2B5EF4-FFF2-40B4-BE49-F238E27FC236}">
                <a16:creationId xmlns:a16="http://schemas.microsoft.com/office/drawing/2014/main" id="{DE7EA289-A2AE-7030-98ED-ECD7F2FBBA69}"/>
              </a:ext>
            </a:extLst>
          </p:cNvPr>
          <p:cNvPicPr>
            <a:picLocks noChangeAspect="1"/>
          </p:cNvPicPr>
          <p:nvPr/>
        </p:nvPicPr>
        <p:blipFill>
          <a:blip r:embed="rId5"/>
          <a:stretch>
            <a:fillRect/>
          </a:stretch>
        </p:blipFill>
        <p:spPr>
          <a:xfrm>
            <a:off x="8907044" y="3734054"/>
            <a:ext cx="1416886" cy="1399501"/>
          </a:xfrm>
          <a:prstGeom prst="rect">
            <a:avLst/>
          </a:prstGeom>
        </p:spPr>
      </p:pic>
      <p:pic>
        <p:nvPicPr>
          <p:cNvPr id="13" name="Grafik 12">
            <a:extLst>
              <a:ext uri="{FF2B5EF4-FFF2-40B4-BE49-F238E27FC236}">
                <a16:creationId xmlns:a16="http://schemas.microsoft.com/office/drawing/2014/main" id="{299883E3-CEC2-D150-5717-419019AFBD48}"/>
              </a:ext>
            </a:extLst>
          </p:cNvPr>
          <p:cNvPicPr>
            <a:picLocks noChangeAspect="1"/>
          </p:cNvPicPr>
          <p:nvPr/>
        </p:nvPicPr>
        <p:blipFill>
          <a:blip r:embed="rId6"/>
          <a:stretch>
            <a:fillRect/>
          </a:stretch>
        </p:blipFill>
        <p:spPr>
          <a:xfrm>
            <a:off x="123108" y="1965211"/>
            <a:ext cx="1544860" cy="1581752"/>
          </a:xfrm>
          <a:prstGeom prst="rect">
            <a:avLst/>
          </a:prstGeom>
        </p:spPr>
      </p:pic>
      <p:sp>
        <p:nvSpPr>
          <p:cNvPr id="17" name="Textfeld 16">
            <a:extLst>
              <a:ext uri="{FF2B5EF4-FFF2-40B4-BE49-F238E27FC236}">
                <a16:creationId xmlns:a16="http://schemas.microsoft.com/office/drawing/2014/main" id="{61788BDB-F9B7-0109-E5C4-BD180B1D640D}"/>
              </a:ext>
            </a:extLst>
          </p:cNvPr>
          <p:cNvSpPr txBox="1"/>
          <p:nvPr/>
        </p:nvSpPr>
        <p:spPr>
          <a:xfrm>
            <a:off x="7788275" y="3036298"/>
            <a:ext cx="3654425" cy="923330"/>
          </a:xfrm>
          <a:prstGeom prst="rect">
            <a:avLst/>
          </a:prstGeom>
          <a:noFill/>
        </p:spPr>
        <p:txBody>
          <a:bodyPr wrap="square">
            <a:spAutoFit/>
          </a:bodyPr>
          <a:lstStyle/>
          <a:p>
            <a:r>
              <a:rPr lang="en-US"/>
              <a:t>The PEExcel PED DSS framework: </a:t>
            </a:r>
            <a:r>
              <a:rPr lang="en-US">
                <a:hlinkClick r:id="rId7"/>
              </a:rPr>
              <a:t>https://github.com/simonschaluppe/peexcel</a:t>
            </a:r>
            <a:endParaRPr lang="en-US"/>
          </a:p>
        </p:txBody>
      </p:sp>
    </p:spTree>
    <p:extLst>
      <p:ext uri="{BB962C8B-B14F-4D97-AF65-F5344CB8AC3E}">
        <p14:creationId xmlns:p14="http://schemas.microsoft.com/office/powerpoint/2010/main" val="2563548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F731D6-2344-2627-12C9-777F0D7EFC44}"/>
              </a:ext>
            </a:extLst>
          </p:cNvPr>
          <p:cNvSpPr>
            <a:spLocks noGrp="1"/>
          </p:cNvSpPr>
          <p:nvPr>
            <p:ph type="title"/>
          </p:nvPr>
        </p:nvSpPr>
        <p:spPr/>
        <p:txBody>
          <a:bodyPr/>
          <a:lstStyle/>
          <a:p>
            <a:endParaRPr lang="de-AT"/>
          </a:p>
        </p:txBody>
      </p:sp>
      <p:sp>
        <p:nvSpPr>
          <p:cNvPr id="3" name="Inhaltsplatzhalter 2">
            <a:extLst>
              <a:ext uri="{FF2B5EF4-FFF2-40B4-BE49-F238E27FC236}">
                <a16:creationId xmlns:a16="http://schemas.microsoft.com/office/drawing/2014/main" id="{9A837157-96A6-47E1-2A4F-EA9CD7E4710A}"/>
              </a:ext>
            </a:extLst>
          </p:cNvPr>
          <p:cNvSpPr>
            <a:spLocks noGrp="1"/>
          </p:cNvSpPr>
          <p:nvPr>
            <p:ph idx="1"/>
          </p:nvPr>
        </p:nvSpPr>
        <p:spPr/>
        <p:txBody>
          <a:bodyPr/>
          <a:lstStyle/>
          <a:p>
            <a:endParaRPr lang="de-AT"/>
          </a:p>
        </p:txBody>
      </p:sp>
      <p:pic>
        <p:nvPicPr>
          <p:cNvPr id="5" name="Grafik 4">
            <a:extLst>
              <a:ext uri="{FF2B5EF4-FFF2-40B4-BE49-F238E27FC236}">
                <a16:creationId xmlns:a16="http://schemas.microsoft.com/office/drawing/2014/main" id="{3CE422CB-1900-FCB1-844F-55FB9AA427EC}"/>
              </a:ext>
            </a:extLst>
          </p:cNvPr>
          <p:cNvPicPr>
            <a:picLocks noChangeAspect="1"/>
          </p:cNvPicPr>
          <p:nvPr/>
        </p:nvPicPr>
        <p:blipFill>
          <a:blip r:embed="rId2">
            <a:extLst>
              <a:ext uri="{BEBA8EAE-BF5A-486C-A8C5-ECC9F3942E4B}">
                <a14:imgProps xmlns:a14="http://schemas.microsoft.com/office/drawing/2010/main">
                  <a14:imgLayer r:embed="rId3">
                    <a14:imgEffect>
                      <a14:artisticLightScreen gridSize="9"/>
                    </a14:imgEffect>
                  </a14:imgLayer>
                </a14:imgProps>
              </a:ext>
            </a:extLst>
          </a:blip>
          <a:stretch>
            <a:fillRect/>
          </a:stretch>
        </p:blipFill>
        <p:spPr>
          <a:xfrm>
            <a:off x="0" y="59099"/>
            <a:ext cx="12192000" cy="6739802"/>
          </a:xfrm>
          <a:prstGeom prst="rect">
            <a:avLst/>
          </a:prstGeom>
        </p:spPr>
      </p:pic>
    </p:spTree>
    <p:extLst>
      <p:ext uri="{BB962C8B-B14F-4D97-AF65-F5344CB8AC3E}">
        <p14:creationId xmlns:p14="http://schemas.microsoft.com/office/powerpoint/2010/main" val="1954753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102AA4-EC8E-AC8C-CBE5-2358A33777D7}"/>
              </a:ext>
            </a:extLst>
          </p:cNvPr>
          <p:cNvSpPr>
            <a:spLocks noGrp="1"/>
          </p:cNvSpPr>
          <p:nvPr>
            <p:ph type="title"/>
          </p:nvPr>
        </p:nvSpPr>
        <p:spPr/>
        <p:txBody>
          <a:bodyPr>
            <a:normAutofit fontScale="90000"/>
          </a:bodyPr>
          <a:lstStyle/>
          <a:p>
            <a:r>
              <a:rPr lang="de-DE"/>
              <a:t>Tool Überblick</a:t>
            </a:r>
            <a:endParaRPr lang="de-AT"/>
          </a:p>
        </p:txBody>
      </p:sp>
      <p:sp>
        <p:nvSpPr>
          <p:cNvPr id="3" name="Foliennummernplatzhalter 2">
            <a:extLst>
              <a:ext uri="{FF2B5EF4-FFF2-40B4-BE49-F238E27FC236}">
                <a16:creationId xmlns:a16="http://schemas.microsoft.com/office/drawing/2014/main" id="{3B5156B8-A842-BBA0-4C79-E944BEB227D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pic>
        <p:nvPicPr>
          <p:cNvPr id="10" name="Grafik 9">
            <a:extLst>
              <a:ext uri="{FF2B5EF4-FFF2-40B4-BE49-F238E27FC236}">
                <a16:creationId xmlns:a16="http://schemas.microsoft.com/office/drawing/2014/main" id="{35169397-5150-983C-2D2C-E5BF3FB6BF6A}"/>
              </a:ext>
            </a:extLst>
          </p:cNvPr>
          <p:cNvPicPr>
            <a:picLocks noChangeAspect="1"/>
          </p:cNvPicPr>
          <p:nvPr/>
        </p:nvPicPr>
        <p:blipFill>
          <a:blip r:embed="rId2"/>
          <a:stretch>
            <a:fillRect/>
          </a:stretch>
        </p:blipFill>
        <p:spPr>
          <a:xfrm>
            <a:off x="395859" y="1274403"/>
            <a:ext cx="1390650" cy="219075"/>
          </a:xfrm>
          <a:prstGeom prst="rect">
            <a:avLst/>
          </a:prstGeom>
        </p:spPr>
      </p:pic>
      <p:pic>
        <p:nvPicPr>
          <p:cNvPr id="12" name="Grafik 11">
            <a:extLst>
              <a:ext uri="{FF2B5EF4-FFF2-40B4-BE49-F238E27FC236}">
                <a16:creationId xmlns:a16="http://schemas.microsoft.com/office/drawing/2014/main" id="{6CCFCD61-CF09-9EDC-71F5-8FA5C2F50735}"/>
              </a:ext>
            </a:extLst>
          </p:cNvPr>
          <p:cNvPicPr>
            <a:picLocks noChangeAspect="1"/>
          </p:cNvPicPr>
          <p:nvPr/>
        </p:nvPicPr>
        <p:blipFill>
          <a:blip r:embed="rId3"/>
          <a:stretch>
            <a:fillRect/>
          </a:stretch>
        </p:blipFill>
        <p:spPr>
          <a:xfrm>
            <a:off x="395859" y="1489461"/>
            <a:ext cx="1390650" cy="219075"/>
          </a:xfrm>
          <a:prstGeom prst="rect">
            <a:avLst/>
          </a:prstGeom>
        </p:spPr>
      </p:pic>
      <p:pic>
        <p:nvPicPr>
          <p:cNvPr id="14" name="Grafik 13">
            <a:extLst>
              <a:ext uri="{FF2B5EF4-FFF2-40B4-BE49-F238E27FC236}">
                <a16:creationId xmlns:a16="http://schemas.microsoft.com/office/drawing/2014/main" id="{B2FB273C-31A3-FB10-2242-1A22F88AEEE2}"/>
              </a:ext>
            </a:extLst>
          </p:cNvPr>
          <p:cNvPicPr>
            <a:picLocks noChangeAspect="1"/>
          </p:cNvPicPr>
          <p:nvPr/>
        </p:nvPicPr>
        <p:blipFill>
          <a:blip r:embed="rId4"/>
          <a:stretch>
            <a:fillRect/>
          </a:stretch>
        </p:blipFill>
        <p:spPr>
          <a:xfrm>
            <a:off x="395859" y="1704519"/>
            <a:ext cx="1390650" cy="219075"/>
          </a:xfrm>
          <a:prstGeom prst="rect">
            <a:avLst/>
          </a:prstGeom>
        </p:spPr>
      </p:pic>
      <p:pic>
        <p:nvPicPr>
          <p:cNvPr id="18" name="Grafik 17">
            <a:extLst>
              <a:ext uri="{FF2B5EF4-FFF2-40B4-BE49-F238E27FC236}">
                <a16:creationId xmlns:a16="http://schemas.microsoft.com/office/drawing/2014/main" id="{7A3328E9-222B-004A-40EB-4433B6586616}"/>
              </a:ext>
            </a:extLst>
          </p:cNvPr>
          <p:cNvPicPr>
            <a:picLocks noChangeAspect="1"/>
          </p:cNvPicPr>
          <p:nvPr/>
        </p:nvPicPr>
        <p:blipFill>
          <a:blip r:embed="rId5"/>
          <a:stretch>
            <a:fillRect/>
          </a:stretch>
        </p:blipFill>
        <p:spPr>
          <a:xfrm>
            <a:off x="395859" y="1919577"/>
            <a:ext cx="1390650" cy="219075"/>
          </a:xfrm>
          <a:prstGeom prst="rect">
            <a:avLst/>
          </a:prstGeom>
        </p:spPr>
      </p:pic>
      <p:pic>
        <p:nvPicPr>
          <p:cNvPr id="20" name="Grafik 19">
            <a:extLst>
              <a:ext uri="{FF2B5EF4-FFF2-40B4-BE49-F238E27FC236}">
                <a16:creationId xmlns:a16="http://schemas.microsoft.com/office/drawing/2014/main" id="{81947D89-9C34-19D5-24DD-E3C13B8AB29B}"/>
              </a:ext>
            </a:extLst>
          </p:cNvPr>
          <p:cNvPicPr>
            <a:picLocks noChangeAspect="1"/>
          </p:cNvPicPr>
          <p:nvPr/>
        </p:nvPicPr>
        <p:blipFill>
          <a:blip r:embed="rId6"/>
          <a:stretch>
            <a:fillRect/>
          </a:stretch>
        </p:blipFill>
        <p:spPr>
          <a:xfrm>
            <a:off x="395859" y="2134635"/>
            <a:ext cx="1390650" cy="219075"/>
          </a:xfrm>
          <a:prstGeom prst="rect">
            <a:avLst/>
          </a:prstGeom>
        </p:spPr>
      </p:pic>
      <p:pic>
        <p:nvPicPr>
          <p:cNvPr id="22" name="Grafik 21">
            <a:extLst>
              <a:ext uri="{FF2B5EF4-FFF2-40B4-BE49-F238E27FC236}">
                <a16:creationId xmlns:a16="http://schemas.microsoft.com/office/drawing/2014/main" id="{EA2C889A-7D49-7E41-909F-A8DB818E1E9D}"/>
              </a:ext>
            </a:extLst>
          </p:cNvPr>
          <p:cNvPicPr>
            <a:picLocks noChangeAspect="1"/>
          </p:cNvPicPr>
          <p:nvPr/>
        </p:nvPicPr>
        <p:blipFill>
          <a:blip r:embed="rId7"/>
          <a:stretch>
            <a:fillRect/>
          </a:stretch>
        </p:blipFill>
        <p:spPr>
          <a:xfrm>
            <a:off x="395859" y="2349693"/>
            <a:ext cx="1390650" cy="219075"/>
          </a:xfrm>
          <a:prstGeom prst="rect">
            <a:avLst/>
          </a:prstGeom>
        </p:spPr>
      </p:pic>
      <p:pic>
        <p:nvPicPr>
          <p:cNvPr id="28" name="Grafik 27">
            <a:extLst>
              <a:ext uri="{FF2B5EF4-FFF2-40B4-BE49-F238E27FC236}">
                <a16:creationId xmlns:a16="http://schemas.microsoft.com/office/drawing/2014/main" id="{CA5157A3-1AC2-1458-570F-14D1AAB5031F}"/>
              </a:ext>
            </a:extLst>
          </p:cNvPr>
          <p:cNvPicPr>
            <a:picLocks noChangeAspect="1"/>
          </p:cNvPicPr>
          <p:nvPr/>
        </p:nvPicPr>
        <p:blipFill>
          <a:blip r:embed="rId8"/>
          <a:stretch>
            <a:fillRect/>
          </a:stretch>
        </p:blipFill>
        <p:spPr>
          <a:xfrm>
            <a:off x="395859" y="2564751"/>
            <a:ext cx="1390650" cy="219075"/>
          </a:xfrm>
          <a:prstGeom prst="rect">
            <a:avLst/>
          </a:prstGeom>
        </p:spPr>
      </p:pic>
      <p:pic>
        <p:nvPicPr>
          <p:cNvPr id="32" name="Grafik 31">
            <a:extLst>
              <a:ext uri="{FF2B5EF4-FFF2-40B4-BE49-F238E27FC236}">
                <a16:creationId xmlns:a16="http://schemas.microsoft.com/office/drawing/2014/main" id="{8E27A518-1AD2-0613-3F19-D3F68F7FB400}"/>
              </a:ext>
            </a:extLst>
          </p:cNvPr>
          <p:cNvPicPr>
            <a:picLocks noChangeAspect="1"/>
          </p:cNvPicPr>
          <p:nvPr/>
        </p:nvPicPr>
        <p:blipFill>
          <a:blip r:embed="rId9"/>
          <a:stretch>
            <a:fillRect/>
          </a:stretch>
        </p:blipFill>
        <p:spPr>
          <a:xfrm>
            <a:off x="395859" y="2779809"/>
            <a:ext cx="1390650" cy="219075"/>
          </a:xfrm>
          <a:prstGeom prst="rect">
            <a:avLst/>
          </a:prstGeom>
        </p:spPr>
      </p:pic>
      <p:pic>
        <p:nvPicPr>
          <p:cNvPr id="34" name="Grafik 33">
            <a:extLst>
              <a:ext uri="{FF2B5EF4-FFF2-40B4-BE49-F238E27FC236}">
                <a16:creationId xmlns:a16="http://schemas.microsoft.com/office/drawing/2014/main" id="{E75EB317-1F9A-EC11-B841-369E0EA75E09}"/>
              </a:ext>
            </a:extLst>
          </p:cNvPr>
          <p:cNvPicPr>
            <a:picLocks noChangeAspect="1"/>
          </p:cNvPicPr>
          <p:nvPr/>
        </p:nvPicPr>
        <p:blipFill>
          <a:blip r:embed="rId10"/>
          <a:stretch>
            <a:fillRect/>
          </a:stretch>
        </p:blipFill>
        <p:spPr>
          <a:xfrm>
            <a:off x="395859" y="2994867"/>
            <a:ext cx="1390650" cy="219075"/>
          </a:xfrm>
          <a:prstGeom prst="rect">
            <a:avLst/>
          </a:prstGeom>
        </p:spPr>
      </p:pic>
      <p:pic>
        <p:nvPicPr>
          <p:cNvPr id="36" name="Grafik 35">
            <a:extLst>
              <a:ext uri="{FF2B5EF4-FFF2-40B4-BE49-F238E27FC236}">
                <a16:creationId xmlns:a16="http://schemas.microsoft.com/office/drawing/2014/main" id="{A7181B5F-C25A-E9E6-2513-6B337ADAEE50}"/>
              </a:ext>
            </a:extLst>
          </p:cNvPr>
          <p:cNvPicPr>
            <a:picLocks noChangeAspect="1"/>
          </p:cNvPicPr>
          <p:nvPr/>
        </p:nvPicPr>
        <p:blipFill>
          <a:blip r:embed="rId11"/>
          <a:stretch>
            <a:fillRect/>
          </a:stretch>
        </p:blipFill>
        <p:spPr>
          <a:xfrm>
            <a:off x="395859" y="3209925"/>
            <a:ext cx="1390650" cy="219075"/>
          </a:xfrm>
          <a:prstGeom prst="rect">
            <a:avLst/>
          </a:prstGeom>
        </p:spPr>
      </p:pic>
      <p:pic>
        <p:nvPicPr>
          <p:cNvPr id="38" name="Grafik 37">
            <a:extLst>
              <a:ext uri="{FF2B5EF4-FFF2-40B4-BE49-F238E27FC236}">
                <a16:creationId xmlns:a16="http://schemas.microsoft.com/office/drawing/2014/main" id="{090EAFF6-EFB7-EBEE-7B0B-445C81A8D55A}"/>
              </a:ext>
            </a:extLst>
          </p:cNvPr>
          <p:cNvPicPr>
            <a:picLocks noChangeAspect="1"/>
          </p:cNvPicPr>
          <p:nvPr/>
        </p:nvPicPr>
        <p:blipFill>
          <a:blip r:embed="rId12"/>
          <a:stretch>
            <a:fillRect/>
          </a:stretch>
        </p:blipFill>
        <p:spPr>
          <a:xfrm>
            <a:off x="395859" y="3424983"/>
            <a:ext cx="1390650" cy="219075"/>
          </a:xfrm>
          <a:prstGeom prst="rect">
            <a:avLst/>
          </a:prstGeom>
        </p:spPr>
      </p:pic>
      <p:pic>
        <p:nvPicPr>
          <p:cNvPr id="42" name="Grafik 41">
            <a:extLst>
              <a:ext uri="{FF2B5EF4-FFF2-40B4-BE49-F238E27FC236}">
                <a16:creationId xmlns:a16="http://schemas.microsoft.com/office/drawing/2014/main" id="{8CE26CE1-0AC6-E65D-0357-228468D2C7E9}"/>
              </a:ext>
            </a:extLst>
          </p:cNvPr>
          <p:cNvPicPr>
            <a:picLocks noChangeAspect="1"/>
          </p:cNvPicPr>
          <p:nvPr/>
        </p:nvPicPr>
        <p:blipFill>
          <a:blip r:embed="rId13"/>
          <a:stretch>
            <a:fillRect/>
          </a:stretch>
        </p:blipFill>
        <p:spPr>
          <a:xfrm>
            <a:off x="395859" y="3640038"/>
            <a:ext cx="1390650" cy="219075"/>
          </a:xfrm>
          <a:prstGeom prst="rect">
            <a:avLst/>
          </a:prstGeom>
        </p:spPr>
      </p:pic>
      <p:sp>
        <p:nvSpPr>
          <p:cNvPr id="44" name="Textfeld 43">
            <a:extLst>
              <a:ext uri="{FF2B5EF4-FFF2-40B4-BE49-F238E27FC236}">
                <a16:creationId xmlns:a16="http://schemas.microsoft.com/office/drawing/2014/main" id="{64329435-1AA6-A0FB-C03E-8F0032834A12}"/>
              </a:ext>
            </a:extLst>
          </p:cNvPr>
          <p:cNvSpPr txBox="1"/>
          <p:nvPr/>
        </p:nvSpPr>
        <p:spPr>
          <a:xfrm>
            <a:off x="280896" y="939514"/>
            <a:ext cx="6099048" cy="369332"/>
          </a:xfrm>
          <a:prstGeom prst="rect">
            <a:avLst/>
          </a:prstGeom>
          <a:noFill/>
        </p:spPr>
        <p:txBody>
          <a:bodyPr wrap="square">
            <a:spAutoFit/>
          </a:bodyPr>
          <a:lstStyle/>
          <a:p>
            <a:r>
              <a:rPr lang="de-AT" sz="1800" b="1" i="0" u="none" strike="noStrike">
                <a:solidFill>
                  <a:srgbClr val="E1320F"/>
                </a:solidFill>
                <a:effectLst/>
                <a:latin typeface="Calibri" panose="020F0502020204030204" pitchFamily="34" charset="0"/>
              </a:rPr>
              <a:t>Eingabeblätter</a:t>
            </a:r>
            <a:r>
              <a:rPr lang="de-AT"/>
              <a:t> </a:t>
            </a:r>
          </a:p>
        </p:txBody>
      </p:sp>
      <p:sp>
        <p:nvSpPr>
          <p:cNvPr id="46" name="Textfeld 45">
            <a:extLst>
              <a:ext uri="{FF2B5EF4-FFF2-40B4-BE49-F238E27FC236}">
                <a16:creationId xmlns:a16="http://schemas.microsoft.com/office/drawing/2014/main" id="{13A97302-4B77-C533-7DB1-B1161DC55FC8}"/>
              </a:ext>
            </a:extLst>
          </p:cNvPr>
          <p:cNvSpPr txBox="1"/>
          <p:nvPr/>
        </p:nvSpPr>
        <p:spPr>
          <a:xfrm>
            <a:off x="10088077" y="879652"/>
            <a:ext cx="2010482" cy="369332"/>
          </a:xfrm>
          <a:prstGeom prst="rect">
            <a:avLst/>
          </a:prstGeom>
          <a:noFill/>
        </p:spPr>
        <p:txBody>
          <a:bodyPr wrap="square">
            <a:spAutoFit/>
          </a:bodyPr>
          <a:lstStyle/>
          <a:p>
            <a:r>
              <a:rPr lang="de-AT" sz="1800" b="1" i="0" u="none" strike="noStrike">
                <a:solidFill>
                  <a:srgbClr val="E1320F"/>
                </a:solidFill>
                <a:effectLst/>
                <a:latin typeface="Calibri" panose="020F0502020204030204" pitchFamily="34" charset="0"/>
              </a:rPr>
              <a:t>Ausgabe</a:t>
            </a:r>
            <a:endParaRPr lang="de-AT"/>
          </a:p>
        </p:txBody>
      </p:sp>
      <p:pic>
        <p:nvPicPr>
          <p:cNvPr id="48" name="Grafik 47">
            <a:extLst>
              <a:ext uri="{FF2B5EF4-FFF2-40B4-BE49-F238E27FC236}">
                <a16:creationId xmlns:a16="http://schemas.microsoft.com/office/drawing/2014/main" id="{BBE5C5DA-AAAB-3830-0070-3F303CDE006E}"/>
              </a:ext>
            </a:extLst>
          </p:cNvPr>
          <p:cNvPicPr>
            <a:picLocks noChangeAspect="1"/>
          </p:cNvPicPr>
          <p:nvPr/>
        </p:nvPicPr>
        <p:blipFill>
          <a:blip r:embed="rId14"/>
          <a:stretch>
            <a:fillRect/>
          </a:stretch>
        </p:blipFill>
        <p:spPr>
          <a:xfrm>
            <a:off x="10159324" y="1318982"/>
            <a:ext cx="1390650" cy="219075"/>
          </a:xfrm>
          <a:prstGeom prst="rect">
            <a:avLst/>
          </a:prstGeom>
        </p:spPr>
      </p:pic>
      <p:pic>
        <p:nvPicPr>
          <p:cNvPr id="52" name="Grafik 51">
            <a:extLst>
              <a:ext uri="{FF2B5EF4-FFF2-40B4-BE49-F238E27FC236}">
                <a16:creationId xmlns:a16="http://schemas.microsoft.com/office/drawing/2014/main" id="{4AB71249-E01B-EE99-7ADF-697233C74B21}"/>
              </a:ext>
            </a:extLst>
          </p:cNvPr>
          <p:cNvPicPr>
            <a:picLocks noChangeAspect="1"/>
          </p:cNvPicPr>
          <p:nvPr/>
        </p:nvPicPr>
        <p:blipFill>
          <a:blip r:embed="rId15"/>
          <a:stretch>
            <a:fillRect/>
          </a:stretch>
        </p:blipFill>
        <p:spPr>
          <a:xfrm>
            <a:off x="10159324" y="1960738"/>
            <a:ext cx="1390650" cy="219075"/>
          </a:xfrm>
          <a:prstGeom prst="rect">
            <a:avLst/>
          </a:prstGeom>
        </p:spPr>
      </p:pic>
      <p:graphicFrame>
        <p:nvGraphicFramePr>
          <p:cNvPr id="53" name="Tabelle 52">
            <a:extLst>
              <a:ext uri="{FF2B5EF4-FFF2-40B4-BE49-F238E27FC236}">
                <a16:creationId xmlns:a16="http://schemas.microsoft.com/office/drawing/2014/main" id="{87C8C4F0-CFDD-2DF6-804E-9D7B4E18AC67}"/>
              </a:ext>
            </a:extLst>
          </p:cNvPr>
          <p:cNvGraphicFramePr>
            <a:graphicFrameLocks noGrp="1"/>
          </p:cNvGraphicFramePr>
          <p:nvPr>
            <p:extLst>
              <p:ext uri="{D42A27DB-BD31-4B8C-83A1-F6EECF244321}">
                <p14:modId xmlns:p14="http://schemas.microsoft.com/office/powerpoint/2010/main" val="577616926"/>
              </p:ext>
            </p:extLst>
          </p:nvPr>
        </p:nvGraphicFramePr>
        <p:xfrm>
          <a:off x="10178374" y="2609850"/>
          <a:ext cx="1371600" cy="600075"/>
        </p:xfrm>
        <a:graphic>
          <a:graphicData uri="http://schemas.openxmlformats.org/drawingml/2006/table">
            <a:tbl>
              <a:tblPr/>
              <a:tblGrid>
                <a:gridCol w="1371600">
                  <a:extLst>
                    <a:ext uri="{9D8B030D-6E8A-4147-A177-3AD203B41FA5}">
                      <a16:colId xmlns:a16="http://schemas.microsoft.com/office/drawing/2014/main" val="1588505910"/>
                    </a:ext>
                  </a:extLst>
                </a:gridCol>
              </a:tblGrid>
              <a:tr h="200025">
                <a:tc>
                  <a:txBody>
                    <a:bodyPr/>
                    <a:lstStyle/>
                    <a:p>
                      <a:pPr algn="l" fontAlgn="ctr"/>
                      <a:r>
                        <a:rPr lang="de-AT" sz="1100" b="0" i="0" u="none" strike="noStrike">
                          <a:solidFill>
                            <a:srgbClr val="E6EFF3"/>
                          </a:solidFill>
                          <a:effectLst/>
                          <a:latin typeface="Calibri" panose="020F0502020204030204" pitchFamily="34" charset="0"/>
                        </a:rPr>
                        <a:t>🏆 PEQ</a:t>
                      </a:r>
                    </a:p>
                  </a:txBody>
                  <a:tcPr marL="0" marR="0" marT="0" marB="0" anchor="ctr">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950F53"/>
                    </a:solidFill>
                  </a:tcPr>
                </a:tc>
                <a:extLst>
                  <a:ext uri="{0D108BD9-81ED-4DB2-BD59-A6C34878D82A}">
                    <a16:rowId xmlns:a16="http://schemas.microsoft.com/office/drawing/2014/main" val="1403844222"/>
                  </a:ext>
                </a:extLst>
              </a:tr>
              <a:tr h="200025">
                <a:tc>
                  <a:txBody>
                    <a:bodyPr/>
                    <a:lstStyle/>
                    <a:p>
                      <a:pPr algn="l" fontAlgn="ctr"/>
                      <a:r>
                        <a:rPr lang="de-AT" sz="1100" b="0" i="0" u="none" strike="noStrike">
                          <a:solidFill>
                            <a:srgbClr val="E6EFF3"/>
                          </a:solidFill>
                          <a:effectLst/>
                          <a:latin typeface="Calibri" panose="020F0502020204030204" pitchFamily="34" charset="0"/>
                        </a:rPr>
                        <a:t>🏆 PEQ+M</a:t>
                      </a:r>
                    </a:p>
                  </a:txBody>
                  <a:tcPr marL="0" marR="0" marT="0" marB="0" anchor="ctr">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F59C00"/>
                    </a:solidFill>
                  </a:tcPr>
                </a:tc>
                <a:extLst>
                  <a:ext uri="{0D108BD9-81ED-4DB2-BD59-A6C34878D82A}">
                    <a16:rowId xmlns:a16="http://schemas.microsoft.com/office/drawing/2014/main" val="1369890536"/>
                  </a:ext>
                </a:extLst>
              </a:tr>
              <a:tr h="200025">
                <a:tc>
                  <a:txBody>
                    <a:bodyPr/>
                    <a:lstStyle/>
                    <a:p>
                      <a:pPr algn="l" fontAlgn="ctr"/>
                      <a:r>
                        <a:rPr lang="de-AT" sz="1100" b="0" i="0" u="none" strike="noStrike">
                          <a:solidFill>
                            <a:srgbClr val="E6EFF3"/>
                          </a:solidFill>
                          <a:effectLst/>
                          <a:latin typeface="Calibri" panose="020F0502020204030204" pitchFamily="34" charset="0"/>
                        </a:rPr>
                        <a:t>🏆 KN PEQ</a:t>
                      </a:r>
                    </a:p>
                  </a:txBody>
                  <a:tcPr marL="0" marR="0" marT="0" marB="0" anchor="ctr">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3BACBE"/>
                    </a:solidFill>
                  </a:tcPr>
                </a:tc>
                <a:extLst>
                  <a:ext uri="{0D108BD9-81ED-4DB2-BD59-A6C34878D82A}">
                    <a16:rowId xmlns:a16="http://schemas.microsoft.com/office/drawing/2014/main" val="3843430095"/>
                  </a:ext>
                </a:extLst>
              </a:tr>
            </a:tbl>
          </a:graphicData>
        </a:graphic>
      </p:graphicFrame>
      <p:graphicFrame>
        <p:nvGraphicFramePr>
          <p:cNvPr id="54" name="Tabelle 53">
            <a:extLst>
              <a:ext uri="{FF2B5EF4-FFF2-40B4-BE49-F238E27FC236}">
                <a16:creationId xmlns:a16="http://schemas.microsoft.com/office/drawing/2014/main" id="{A6FCF8BA-C646-DB98-182F-954F1C1BDDE9}"/>
              </a:ext>
            </a:extLst>
          </p:cNvPr>
          <p:cNvGraphicFramePr>
            <a:graphicFrameLocks noGrp="1"/>
          </p:cNvGraphicFramePr>
          <p:nvPr>
            <p:extLst>
              <p:ext uri="{D42A27DB-BD31-4B8C-83A1-F6EECF244321}">
                <p14:modId xmlns:p14="http://schemas.microsoft.com/office/powerpoint/2010/main" val="799811231"/>
              </p:ext>
            </p:extLst>
          </p:nvPr>
        </p:nvGraphicFramePr>
        <p:xfrm>
          <a:off x="381960" y="1274403"/>
          <a:ext cx="1371600" cy="2600325"/>
        </p:xfrm>
        <a:graphic>
          <a:graphicData uri="http://schemas.openxmlformats.org/drawingml/2006/table">
            <a:tbl>
              <a:tblPr/>
              <a:tblGrid>
                <a:gridCol w="1371600">
                  <a:extLst>
                    <a:ext uri="{9D8B030D-6E8A-4147-A177-3AD203B41FA5}">
                      <a16:colId xmlns:a16="http://schemas.microsoft.com/office/drawing/2014/main" val="500255781"/>
                    </a:ext>
                  </a:extLst>
                </a:gridCol>
              </a:tblGrid>
              <a:tr h="200025">
                <a:tc>
                  <a:txBody>
                    <a:bodyPr/>
                    <a:lstStyle/>
                    <a:p>
                      <a:pPr algn="l" fontAlgn="b"/>
                      <a:r>
                        <a:rPr lang="de-AT" sz="1100" b="0" i="0" u="none" strike="noStrike">
                          <a:solidFill>
                            <a:schemeClr val="bg1"/>
                          </a:solidFill>
                          <a:effectLst/>
                          <a:latin typeface="Calibri" panose="020F0502020204030204" pitchFamily="34" charset="0"/>
                        </a:rPr>
                        <a:t>▶️ - Überblick</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E1320F"/>
                    </a:solidFill>
                  </a:tcPr>
                </a:tc>
                <a:extLst>
                  <a:ext uri="{0D108BD9-81ED-4DB2-BD59-A6C34878D82A}">
                    <a16:rowId xmlns:a16="http://schemas.microsoft.com/office/drawing/2014/main" val="3949978044"/>
                  </a:ext>
                </a:extLst>
              </a:tr>
              <a:tr h="200025">
                <a:tc>
                  <a:txBody>
                    <a:bodyPr/>
                    <a:lstStyle/>
                    <a:p>
                      <a:pPr algn="l" fontAlgn="b"/>
                      <a:r>
                        <a:rPr lang="de-AT" sz="1100" b="0" i="0" u="none" strike="noStrike">
                          <a:solidFill>
                            <a:schemeClr val="bg1"/>
                          </a:solidFill>
                          <a:effectLst/>
                          <a:latin typeface="Calibri" panose="020F0502020204030204" pitchFamily="34" charset="0"/>
                        </a:rPr>
                        <a:t>🏙️ - Quartier</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962586539"/>
                  </a:ext>
                </a:extLst>
              </a:tr>
              <a:tr h="200025">
                <a:tc>
                  <a:txBody>
                    <a:bodyPr/>
                    <a:lstStyle/>
                    <a:p>
                      <a:pPr algn="l" fontAlgn="b"/>
                      <a:r>
                        <a:rPr lang="de-AT" sz="1100" b="0" i="0" u="none" strike="noStrike">
                          <a:solidFill>
                            <a:schemeClr val="bg1"/>
                          </a:solidFill>
                          <a:effectLst/>
                          <a:latin typeface="Calibri" panose="020F0502020204030204" pitchFamily="34" charset="0"/>
                        </a:rPr>
                        <a:t>🌦️ - Wetter</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701A07"/>
                    </a:solidFill>
                  </a:tcPr>
                </a:tc>
                <a:extLst>
                  <a:ext uri="{0D108BD9-81ED-4DB2-BD59-A6C34878D82A}">
                    <a16:rowId xmlns:a16="http://schemas.microsoft.com/office/drawing/2014/main" val="782268380"/>
                  </a:ext>
                </a:extLst>
              </a:tr>
              <a:tr h="200025">
                <a:tc>
                  <a:txBody>
                    <a:bodyPr/>
                    <a:lstStyle/>
                    <a:p>
                      <a:pPr algn="l" fontAlgn="b"/>
                      <a:r>
                        <a:rPr lang="de-AT" sz="1100" b="0" i="0" u="none" strike="noStrike">
                          <a:solidFill>
                            <a:schemeClr val="bg1"/>
                          </a:solidFill>
                          <a:effectLst/>
                          <a:latin typeface="Calibri" panose="020F0502020204030204" pitchFamily="34" charset="0"/>
                        </a:rPr>
                        <a:t>🧱 - Bauphysik</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711577758"/>
                  </a:ext>
                </a:extLst>
              </a:tr>
              <a:tr h="200025">
                <a:tc>
                  <a:txBody>
                    <a:bodyPr/>
                    <a:lstStyle/>
                    <a:p>
                      <a:pPr algn="l" fontAlgn="b"/>
                      <a:r>
                        <a:rPr lang="de-AT" sz="1100" b="0" i="0" u="none" strike="noStrike">
                          <a:solidFill>
                            <a:schemeClr val="bg1"/>
                          </a:solidFill>
                          <a:effectLst/>
                          <a:latin typeface="Calibri" panose="020F0502020204030204" pitchFamily="34" charset="0"/>
                          <a:hlinkClick r:id="rId16" action="ppaction://hlinkfile">
                            <a:extLst>
                              <a:ext uri="{A12FA001-AC4F-418D-AE19-62706E023703}">
                                <ahyp:hlinkClr xmlns:ahyp="http://schemas.microsoft.com/office/drawing/2018/hyperlinkcolor" val="tx"/>
                              </a:ext>
                            </a:extLst>
                          </a:hlinkClick>
                        </a:rPr>
                        <a:t>🔥 H - Heizung</a:t>
                      </a:r>
                      <a:endParaRPr lang="de-AT" sz="1100" b="0" i="0" u="none" strike="noStrike">
                        <a:solidFill>
                          <a:schemeClr val="bg1"/>
                        </a:solidFill>
                        <a:effectLst/>
                        <a:latin typeface="Calibri" panose="020F0502020204030204" pitchFamily="34" charset="0"/>
                      </a:endParaRP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563742839"/>
                  </a:ext>
                </a:extLst>
              </a:tr>
              <a:tr h="200025">
                <a:tc>
                  <a:txBody>
                    <a:bodyPr/>
                    <a:lstStyle/>
                    <a:p>
                      <a:pPr algn="l" fontAlgn="b"/>
                      <a:r>
                        <a:rPr lang="de-AT" sz="1100" b="0" i="0" u="none" strike="noStrike">
                          <a:solidFill>
                            <a:schemeClr val="bg1"/>
                          </a:solidFill>
                          <a:effectLst/>
                          <a:latin typeface="Calibri" panose="020F0502020204030204" pitchFamily="34" charset="0"/>
                        </a:rPr>
                        <a:t>❄️K - Kühlung</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4003927275"/>
                  </a:ext>
                </a:extLst>
              </a:tr>
              <a:tr h="200025">
                <a:tc>
                  <a:txBody>
                    <a:bodyPr/>
                    <a:lstStyle/>
                    <a:p>
                      <a:pPr algn="l" fontAlgn="b"/>
                      <a:r>
                        <a:rPr lang="de-AT" sz="1100" b="0" i="0" u="none" strike="noStrike">
                          <a:solidFill>
                            <a:schemeClr val="bg1"/>
                          </a:solidFill>
                          <a:effectLst/>
                          <a:latin typeface="Calibri" panose="020F0502020204030204" pitchFamily="34" charset="0"/>
                        </a:rPr>
                        <a:t>💨L - Lüftung</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1840540032"/>
                  </a:ext>
                </a:extLst>
              </a:tr>
              <a:tr h="200025">
                <a:tc>
                  <a:txBody>
                    <a:bodyPr/>
                    <a:lstStyle/>
                    <a:p>
                      <a:pPr algn="l" fontAlgn="b"/>
                      <a:r>
                        <a:rPr lang="de-AT" sz="1100" b="0" i="0" u="none" strike="noStrike">
                          <a:solidFill>
                            <a:schemeClr val="bg1"/>
                          </a:solidFill>
                          <a:effectLst/>
                          <a:latin typeface="Calibri" panose="020F0502020204030204" pitchFamily="34" charset="0"/>
                          <a:hlinkClick r:id="rId17" action="ppaction://hlinkfile">
                            <a:extLst>
                              <a:ext uri="{A12FA001-AC4F-418D-AE19-62706E023703}">
                                <ahyp:hlinkClr xmlns:ahyp="http://schemas.microsoft.com/office/drawing/2018/hyperlinkcolor" val="tx"/>
                              </a:ext>
                            </a:extLst>
                          </a:hlinkClick>
                        </a:rPr>
                        <a:t>💧WW</a:t>
                      </a:r>
                      <a:endParaRPr lang="de-AT" sz="1100" b="0" i="0" u="none" strike="noStrike">
                        <a:solidFill>
                          <a:schemeClr val="bg1"/>
                        </a:solidFill>
                        <a:effectLst/>
                        <a:latin typeface="Calibri" panose="020F0502020204030204" pitchFamily="34" charset="0"/>
                      </a:endParaRP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87162039"/>
                  </a:ext>
                </a:extLst>
              </a:tr>
              <a:tr h="200025">
                <a:tc>
                  <a:txBody>
                    <a:bodyPr/>
                    <a:lstStyle/>
                    <a:p>
                      <a:pPr algn="l" fontAlgn="b"/>
                      <a:r>
                        <a:rPr lang="de-AT" sz="1100" b="0" i="0" u="none" strike="noStrike">
                          <a:solidFill>
                            <a:schemeClr val="bg1"/>
                          </a:solidFill>
                          <a:effectLst/>
                          <a:latin typeface="Calibri" panose="020F0502020204030204" pitchFamily="34" charset="0"/>
                          <a:hlinkClick r:id="rId18" action="ppaction://hlinkfile">
                            <a:extLst>
                              <a:ext uri="{A12FA001-AC4F-418D-AE19-62706E023703}">
                                <ahyp:hlinkClr xmlns:ahyp="http://schemas.microsoft.com/office/drawing/2018/hyperlinkcolor" val="tx"/>
                              </a:ext>
                            </a:extLst>
                          </a:hlinkClick>
                        </a:rPr>
                        <a:t>🌞PV</a:t>
                      </a:r>
                      <a:endParaRPr lang="de-AT" sz="1100" b="0" i="0" u="none" strike="noStrike">
                        <a:solidFill>
                          <a:schemeClr val="bg1"/>
                        </a:solidFill>
                        <a:effectLst/>
                        <a:latin typeface="Calibri" panose="020F0502020204030204" pitchFamily="34" charset="0"/>
                      </a:endParaRP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1768809343"/>
                  </a:ext>
                </a:extLst>
              </a:tr>
              <a:tr h="200025">
                <a:tc>
                  <a:txBody>
                    <a:bodyPr/>
                    <a:lstStyle/>
                    <a:p>
                      <a:pPr algn="l" fontAlgn="b"/>
                      <a:r>
                        <a:rPr lang="de-AT" sz="1100" b="0" i="0" u="none" strike="noStrike">
                          <a:solidFill>
                            <a:schemeClr val="bg1"/>
                          </a:solidFill>
                          <a:effectLst/>
                          <a:latin typeface="Calibri" panose="020F0502020204030204" pitchFamily="34" charset="0"/>
                        </a:rPr>
                        <a:t>Pvimport</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701A07"/>
                    </a:solidFill>
                  </a:tcPr>
                </a:tc>
                <a:extLst>
                  <a:ext uri="{0D108BD9-81ED-4DB2-BD59-A6C34878D82A}">
                    <a16:rowId xmlns:a16="http://schemas.microsoft.com/office/drawing/2014/main" val="2518223534"/>
                  </a:ext>
                </a:extLst>
              </a:tr>
              <a:tr h="200025">
                <a:tc>
                  <a:txBody>
                    <a:bodyPr/>
                    <a:lstStyle/>
                    <a:p>
                      <a:pPr algn="l" fontAlgn="b"/>
                      <a:r>
                        <a:rPr lang="de-AT" sz="1100" b="0" i="0" u="none" strike="noStrike">
                          <a:solidFill>
                            <a:schemeClr val="bg1"/>
                          </a:solidFill>
                          <a:effectLst/>
                          <a:latin typeface="Calibri" panose="020F0502020204030204" pitchFamily="34" charset="0"/>
                        </a:rPr>
                        <a:t>🔋 - Speicher</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2613528174"/>
                  </a:ext>
                </a:extLst>
              </a:tr>
              <a:tr h="200025">
                <a:tc>
                  <a:txBody>
                    <a:bodyPr/>
                    <a:lstStyle/>
                    <a:p>
                      <a:pPr algn="l" fontAlgn="b"/>
                      <a:r>
                        <a:rPr lang="de-AT" sz="1100" b="0" i="0" u="none" strike="noStrike">
                          <a:solidFill>
                            <a:schemeClr val="bg1"/>
                          </a:solidFill>
                          <a:effectLst/>
                          <a:latin typeface="Calibri" panose="020F0502020204030204" pitchFamily="34" charset="0"/>
                        </a:rPr>
                        <a:t>🚗 Mobilität</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F59C00"/>
                    </a:solidFill>
                  </a:tcPr>
                </a:tc>
                <a:extLst>
                  <a:ext uri="{0D108BD9-81ED-4DB2-BD59-A6C34878D82A}">
                    <a16:rowId xmlns:a16="http://schemas.microsoft.com/office/drawing/2014/main" val="682356409"/>
                  </a:ext>
                </a:extLst>
              </a:tr>
              <a:tr h="200025">
                <a:tc>
                  <a:txBody>
                    <a:bodyPr/>
                    <a:lstStyle/>
                    <a:p>
                      <a:pPr algn="l" fontAlgn="b"/>
                      <a:r>
                        <a:rPr lang="de-AT" sz="1100" b="0" i="0" u="none" strike="noStrike">
                          <a:solidFill>
                            <a:schemeClr val="bg1"/>
                          </a:solidFill>
                          <a:effectLst/>
                          <a:latin typeface="Calibri" panose="020F0502020204030204" pitchFamily="34" charset="0"/>
                        </a:rPr>
                        <a:t>☁ Treibhauspotential</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3BACBE"/>
                    </a:solidFill>
                  </a:tcPr>
                </a:tc>
                <a:extLst>
                  <a:ext uri="{0D108BD9-81ED-4DB2-BD59-A6C34878D82A}">
                    <a16:rowId xmlns:a16="http://schemas.microsoft.com/office/drawing/2014/main" val="100884598"/>
                  </a:ext>
                </a:extLst>
              </a:tr>
            </a:tbl>
          </a:graphicData>
        </a:graphic>
      </p:graphicFrame>
      <p:graphicFrame>
        <p:nvGraphicFramePr>
          <p:cNvPr id="59" name="Tabelle 58">
            <a:extLst>
              <a:ext uri="{FF2B5EF4-FFF2-40B4-BE49-F238E27FC236}">
                <a16:creationId xmlns:a16="http://schemas.microsoft.com/office/drawing/2014/main" id="{560FD482-FE38-1857-D879-E9D8DB28D498}"/>
              </a:ext>
            </a:extLst>
          </p:cNvPr>
          <p:cNvGraphicFramePr>
            <a:graphicFrameLocks noGrp="1"/>
          </p:cNvGraphicFramePr>
          <p:nvPr>
            <p:extLst>
              <p:ext uri="{D42A27DB-BD31-4B8C-83A1-F6EECF244321}">
                <p14:modId xmlns:p14="http://schemas.microsoft.com/office/powerpoint/2010/main" val="793633072"/>
              </p:ext>
            </p:extLst>
          </p:nvPr>
        </p:nvGraphicFramePr>
        <p:xfrm>
          <a:off x="427990" y="4075655"/>
          <a:ext cx="1358900" cy="1524000"/>
        </p:xfrm>
        <a:graphic>
          <a:graphicData uri="http://schemas.openxmlformats.org/drawingml/2006/table">
            <a:tbl>
              <a:tblPr/>
              <a:tblGrid>
                <a:gridCol w="1358900">
                  <a:extLst>
                    <a:ext uri="{9D8B030D-6E8A-4147-A177-3AD203B41FA5}">
                      <a16:colId xmlns:a16="http://schemas.microsoft.com/office/drawing/2014/main" val="500528592"/>
                    </a:ext>
                  </a:extLst>
                </a:gridCol>
              </a:tblGrid>
              <a:tr h="190500">
                <a:tc>
                  <a:txBody>
                    <a:bodyPr/>
                    <a:lstStyle/>
                    <a:p>
                      <a:pPr algn="l" fontAlgn="b"/>
                      <a:r>
                        <a:rPr lang="de-AT" sz="1100" b="0" i="0" u="none" strike="noStrike">
                          <a:solidFill>
                            <a:srgbClr val="FFFFFF"/>
                          </a:solidFill>
                          <a:effectLst/>
                          <a:latin typeface="Calibri" panose="020F0502020204030204" pitchFamily="34" charset="0"/>
                        </a:rPr>
                        <a:t>👤P </a:t>
                      </a: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138574081"/>
                  </a:ext>
                </a:extLst>
              </a:tr>
              <a:tr h="190500">
                <a:tc>
                  <a:txBody>
                    <a:bodyPr/>
                    <a:lstStyle/>
                    <a:p>
                      <a:pPr algn="l" fontAlgn="b"/>
                      <a:r>
                        <a:rPr lang="de-AT" sz="1100" b="0" i="0" u="none" strike="noStrike">
                          <a:solidFill>
                            <a:srgbClr val="FFFFFF"/>
                          </a:solidFill>
                          <a:effectLst/>
                          <a:latin typeface="Calibri" panose="020F0502020204030204" pitchFamily="34" charset="0"/>
                        </a:rPr>
                        <a:t>👤Zeitreihen (ZR)</a:t>
                      </a: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3035925749"/>
                  </a:ext>
                </a:extLst>
              </a:tr>
              <a:tr h="190500">
                <a:tc>
                  <a:txBody>
                    <a:bodyPr/>
                    <a:lstStyle/>
                    <a:p>
                      <a:pPr algn="l" fontAlgn="b"/>
                      <a:r>
                        <a:rPr lang="de-AT" sz="1100" b="0" i="0" u="none" strike="noStrike">
                          <a:solidFill>
                            <a:srgbClr val="FFFFFF"/>
                          </a:solidFill>
                          <a:effectLst/>
                          <a:latin typeface="Calibri" panose="020F0502020204030204" pitchFamily="34" charset="0"/>
                        </a:rPr>
                        <a:t>⚖ Gewichtung</a:t>
                      </a: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4089683166"/>
                  </a:ext>
                </a:extLst>
              </a:tr>
              <a:tr h="190500">
                <a:tc>
                  <a:txBody>
                    <a:bodyPr/>
                    <a:lstStyle/>
                    <a:p>
                      <a:pPr algn="l" fontAlgn="b"/>
                      <a:r>
                        <a:rPr lang="de-AT" sz="1100" b="0" i="0" u="none" strike="noStrike">
                          <a:solidFill>
                            <a:srgbClr val="FFFFFF"/>
                          </a:solidFill>
                          <a:effectLst/>
                          <a:latin typeface="Calibri" panose="020F0502020204030204" pitchFamily="34" charset="0"/>
                        </a:rPr>
                        <a:t>🚗Ecars</a:t>
                      </a: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2505621206"/>
                  </a:ext>
                </a:extLst>
              </a:tr>
              <a:tr h="190500">
                <a:tc>
                  <a:txBody>
                    <a:bodyPr/>
                    <a:lstStyle/>
                    <a:p>
                      <a:pPr algn="l" fontAlgn="b"/>
                      <a:r>
                        <a:rPr lang="de-AT" sz="1100" b="0" i="0" u="none" strike="noStrike">
                          <a:solidFill>
                            <a:srgbClr val="FFFFFF"/>
                          </a:solidFill>
                          <a:effectLst/>
                          <a:latin typeface="Calibri" panose="020F0502020204030204" pitchFamily="34" charset="0"/>
                        </a:rPr>
                        <a:t>⚙ Parameter</a:t>
                      </a: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2915909810"/>
                  </a:ext>
                </a:extLst>
              </a:tr>
              <a:tr h="190500">
                <a:tc>
                  <a:txBody>
                    <a:bodyPr/>
                    <a:lstStyle/>
                    <a:p>
                      <a:pPr algn="l" fontAlgn="b"/>
                      <a:r>
                        <a:rPr lang="de-AT" sz="1100" b="0" i="0" u="none" strike="noStrike">
                          <a:solidFill>
                            <a:srgbClr val="FFFFFF"/>
                          </a:solidFill>
                          <a:effectLst/>
                          <a:latin typeface="Calibri" panose="020F0502020204030204" pitchFamily="34" charset="0"/>
                        </a:rPr>
                        <a:t>RANGES</a:t>
                      </a: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1789729880"/>
                  </a:ext>
                </a:extLst>
              </a:tr>
              <a:tr h="190500">
                <a:tc>
                  <a:txBody>
                    <a:bodyPr/>
                    <a:lstStyle/>
                    <a:p>
                      <a:pPr algn="l" fontAlgn="b"/>
                      <a:r>
                        <a:rPr lang="de-DE" sz="1100" b="0" i="0" u="none" strike="noStrike">
                          <a:solidFill>
                            <a:srgbClr val="FFFFFF"/>
                          </a:solidFill>
                          <a:effectLst/>
                          <a:latin typeface="Calibri" panose="020F0502020204030204" pitchFamily="34" charset="0"/>
                        </a:rPr>
                        <a:t>Bauteile</a:t>
                      </a: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592061002"/>
                  </a:ext>
                </a:extLst>
              </a:tr>
              <a:tr h="190500">
                <a:tc>
                  <a:txBody>
                    <a:bodyPr/>
                    <a:lstStyle/>
                    <a:p>
                      <a:pPr algn="l" fontAlgn="b"/>
                      <a:r>
                        <a:rPr lang="de-DE" sz="1100" b="0" i="0" u="none" strike="noStrike">
                          <a:solidFill>
                            <a:srgbClr val="FFFFFF"/>
                          </a:solidFill>
                          <a:effectLst/>
                          <a:latin typeface="Calibri" panose="020F0502020204030204" pitchFamily="34" charset="0"/>
                        </a:rPr>
                        <a:t>Mobilität</a:t>
                      </a:r>
                      <a:endParaRPr lang="de-AT" sz="1100" b="0" i="0" u="none" strike="noStrike">
                        <a:solidFill>
                          <a:srgbClr val="FFFFFF"/>
                        </a:solidFill>
                        <a:effectLst/>
                        <a:latin typeface="Calibri" panose="020F0502020204030204" pitchFamily="34" charset="0"/>
                      </a:endParaRP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1053178947"/>
                  </a:ext>
                </a:extLst>
              </a:tr>
            </a:tbl>
          </a:graphicData>
        </a:graphic>
      </p:graphicFrame>
      <p:graphicFrame>
        <p:nvGraphicFramePr>
          <p:cNvPr id="62" name="Tabelle 61">
            <a:extLst>
              <a:ext uri="{FF2B5EF4-FFF2-40B4-BE49-F238E27FC236}">
                <a16:creationId xmlns:a16="http://schemas.microsoft.com/office/drawing/2014/main" id="{AB5863FB-9DAA-E1C4-FE8A-6E8A4FF5D60F}"/>
              </a:ext>
            </a:extLst>
          </p:cNvPr>
          <p:cNvGraphicFramePr>
            <a:graphicFrameLocks noGrp="1"/>
          </p:cNvGraphicFramePr>
          <p:nvPr>
            <p:extLst>
              <p:ext uri="{D42A27DB-BD31-4B8C-83A1-F6EECF244321}">
                <p14:modId xmlns:p14="http://schemas.microsoft.com/office/powerpoint/2010/main" val="2832301819"/>
              </p:ext>
            </p:extLst>
          </p:nvPr>
        </p:nvGraphicFramePr>
        <p:xfrm>
          <a:off x="2305031" y="5599655"/>
          <a:ext cx="1833951" cy="502920"/>
        </p:xfrm>
        <a:graphic>
          <a:graphicData uri="http://schemas.openxmlformats.org/drawingml/2006/table">
            <a:tbl>
              <a:tblPr/>
              <a:tblGrid>
                <a:gridCol w="1833951">
                  <a:extLst>
                    <a:ext uri="{9D8B030D-6E8A-4147-A177-3AD203B41FA5}">
                      <a16:colId xmlns:a16="http://schemas.microsoft.com/office/drawing/2014/main" val="1172969578"/>
                    </a:ext>
                  </a:extLst>
                </a:gridCol>
              </a:tblGrid>
              <a:tr h="209550">
                <a:tc>
                  <a:txBody>
                    <a:bodyPr/>
                    <a:lstStyle/>
                    <a:p>
                      <a:pPr algn="ctr" fontAlgn="b"/>
                      <a:r>
                        <a:rPr lang="de-AT" sz="1100" b="0" i="0" u="none" strike="noStrike">
                          <a:solidFill>
                            <a:srgbClr val="FFFFFF"/>
                          </a:solidFill>
                          <a:effectLst/>
                          <a:latin typeface="Calibri" panose="020F0502020204030204" pitchFamily="34" charset="0"/>
                        </a:rPr>
                        <a:t>IN</a:t>
                      </a:r>
                    </a:p>
                    <a:p>
                      <a:pPr algn="ctr" fontAlgn="b"/>
                      <a:r>
                        <a:rPr lang="de-AT" sz="1100" b="0" i="0" u="none" strike="noStrike">
                          <a:solidFill>
                            <a:srgbClr val="FFFFFF"/>
                          </a:solidFill>
                          <a:effectLst/>
                          <a:latin typeface="Calibri" panose="020F0502020204030204" pitchFamily="34" charset="0"/>
                        </a:rPr>
                        <a:t>~700 Variablen</a:t>
                      </a:r>
                    </a:p>
                    <a:p>
                      <a:pPr algn="ctr" fontAlgn="b"/>
                      <a:r>
                        <a:rPr lang="de-AT" sz="1100" b="0" i="0" u="none" strike="noStrike">
                          <a:solidFill>
                            <a:srgbClr val="FFFFFF"/>
                          </a:solidFill>
                          <a:effectLst/>
                          <a:latin typeface="Calibri" panose="020F0502020204030204" pitchFamily="34" charset="0"/>
                        </a:rPr>
                        <a:t>je Variante / Szenario</a:t>
                      </a:r>
                    </a:p>
                  </a:txBody>
                  <a:tcPr marL="0" marR="0" marT="0" marB="0" anchor="b">
                    <a:lnL>
                      <a:noFill/>
                    </a:lnL>
                    <a:lnR>
                      <a:noFill/>
                    </a:lnR>
                    <a:lnT>
                      <a:noFill/>
                    </a:lnT>
                    <a:lnB>
                      <a:noFill/>
                    </a:lnB>
                    <a:solidFill>
                      <a:srgbClr val="000000"/>
                    </a:solidFill>
                  </a:tcPr>
                </a:tc>
                <a:extLst>
                  <a:ext uri="{0D108BD9-81ED-4DB2-BD59-A6C34878D82A}">
                    <a16:rowId xmlns:a16="http://schemas.microsoft.com/office/drawing/2014/main" val="486057827"/>
                  </a:ext>
                </a:extLst>
              </a:tr>
            </a:tbl>
          </a:graphicData>
        </a:graphic>
      </p:graphicFrame>
      <p:graphicFrame>
        <p:nvGraphicFramePr>
          <p:cNvPr id="63" name="Tabelle 62">
            <a:extLst>
              <a:ext uri="{FF2B5EF4-FFF2-40B4-BE49-F238E27FC236}">
                <a16:creationId xmlns:a16="http://schemas.microsoft.com/office/drawing/2014/main" id="{9237D796-4C41-AC62-E4CE-C12436E233D0}"/>
              </a:ext>
            </a:extLst>
          </p:cNvPr>
          <p:cNvGraphicFramePr>
            <a:graphicFrameLocks noGrp="1"/>
          </p:cNvGraphicFramePr>
          <p:nvPr>
            <p:extLst>
              <p:ext uri="{D42A27DB-BD31-4B8C-83A1-F6EECF244321}">
                <p14:modId xmlns:p14="http://schemas.microsoft.com/office/powerpoint/2010/main" val="2802293157"/>
              </p:ext>
            </p:extLst>
          </p:nvPr>
        </p:nvGraphicFramePr>
        <p:xfrm>
          <a:off x="5021467" y="5667026"/>
          <a:ext cx="1833951" cy="502920"/>
        </p:xfrm>
        <a:graphic>
          <a:graphicData uri="http://schemas.openxmlformats.org/drawingml/2006/table">
            <a:tbl>
              <a:tblPr/>
              <a:tblGrid>
                <a:gridCol w="1833951">
                  <a:extLst>
                    <a:ext uri="{9D8B030D-6E8A-4147-A177-3AD203B41FA5}">
                      <a16:colId xmlns:a16="http://schemas.microsoft.com/office/drawing/2014/main" val="1172969578"/>
                    </a:ext>
                  </a:extLst>
                </a:gridCol>
              </a:tblGrid>
              <a:tr h="209550">
                <a:tc>
                  <a:txBody>
                    <a:bodyPr/>
                    <a:lstStyle/>
                    <a:p>
                      <a:pPr algn="ctr" fontAlgn="b"/>
                      <a:r>
                        <a:rPr lang="de-AT" sz="1100" b="0" i="0" u="none" strike="noStrike">
                          <a:solidFill>
                            <a:srgbClr val="FFFFFF"/>
                          </a:solidFill>
                          <a:effectLst/>
                          <a:latin typeface="Calibri" panose="020F0502020204030204" pitchFamily="34" charset="0"/>
                        </a:rPr>
                        <a:t>SIM2</a:t>
                      </a:r>
                    </a:p>
                    <a:p>
                      <a:pPr algn="ctr" fontAlgn="b"/>
                      <a:r>
                        <a:rPr lang="de-AT" sz="1100" b="0" i="0" u="none" strike="noStrike">
                          <a:solidFill>
                            <a:srgbClr val="FFFFFF"/>
                          </a:solidFill>
                          <a:effectLst/>
                          <a:latin typeface="Calibri" panose="020F0502020204030204" pitchFamily="34" charset="0"/>
                        </a:rPr>
                        <a:t>330 Zeitreihen</a:t>
                      </a:r>
                    </a:p>
                    <a:p>
                      <a:pPr algn="ctr" fontAlgn="b"/>
                      <a:r>
                        <a:rPr lang="de-AT" sz="1100" b="0" i="0" u="none" strike="noStrike">
                          <a:solidFill>
                            <a:srgbClr val="FFFFFF"/>
                          </a:solidFill>
                          <a:effectLst/>
                          <a:latin typeface="Calibri" panose="020F0502020204030204" pitchFamily="34" charset="0"/>
                        </a:rPr>
                        <a:t>2-Zonen Modell</a:t>
                      </a:r>
                    </a:p>
                  </a:txBody>
                  <a:tcPr marL="0" marR="0" marT="0" marB="0" anchor="b">
                    <a:lnL>
                      <a:noFill/>
                    </a:lnL>
                    <a:lnR>
                      <a:noFill/>
                    </a:lnR>
                    <a:lnT>
                      <a:noFill/>
                    </a:lnT>
                    <a:lnB>
                      <a:noFill/>
                    </a:lnB>
                    <a:solidFill>
                      <a:srgbClr val="00B050"/>
                    </a:solidFill>
                  </a:tcPr>
                </a:tc>
                <a:extLst>
                  <a:ext uri="{0D108BD9-81ED-4DB2-BD59-A6C34878D82A}">
                    <a16:rowId xmlns:a16="http://schemas.microsoft.com/office/drawing/2014/main" val="486057827"/>
                  </a:ext>
                </a:extLst>
              </a:tr>
            </a:tbl>
          </a:graphicData>
        </a:graphic>
      </p:graphicFrame>
      <p:grpSp>
        <p:nvGrpSpPr>
          <p:cNvPr id="102" name="Gruppieren 101">
            <a:extLst>
              <a:ext uri="{FF2B5EF4-FFF2-40B4-BE49-F238E27FC236}">
                <a16:creationId xmlns:a16="http://schemas.microsoft.com/office/drawing/2014/main" id="{F8D48187-DE3D-7B5A-5E2C-18C254709563}"/>
              </a:ext>
            </a:extLst>
          </p:cNvPr>
          <p:cNvGrpSpPr/>
          <p:nvPr/>
        </p:nvGrpSpPr>
        <p:grpSpPr>
          <a:xfrm>
            <a:off x="1786509" y="1383941"/>
            <a:ext cx="1435497" cy="4215714"/>
            <a:chOff x="1786509" y="1383941"/>
            <a:chExt cx="1435497" cy="4215714"/>
          </a:xfrm>
        </p:grpSpPr>
        <p:cxnSp>
          <p:nvCxnSpPr>
            <p:cNvPr id="65" name="Verbinder: gekrümmt 64">
              <a:extLst>
                <a:ext uri="{FF2B5EF4-FFF2-40B4-BE49-F238E27FC236}">
                  <a16:creationId xmlns:a16="http://schemas.microsoft.com/office/drawing/2014/main" id="{C03561F0-66EB-CCB8-577A-2AAA3F5E6801}"/>
                </a:ext>
              </a:extLst>
            </p:cNvPr>
            <p:cNvCxnSpPr>
              <a:cxnSpLocks/>
              <a:stCxn id="10" idx="3"/>
              <a:endCxn id="62" idx="0"/>
            </p:cNvCxnSpPr>
            <p:nvPr/>
          </p:nvCxnSpPr>
          <p:spPr>
            <a:xfrm>
              <a:off x="1786509" y="1383941"/>
              <a:ext cx="1435497" cy="4215714"/>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Verbinder: gekrümmt 68">
              <a:extLst>
                <a:ext uri="{FF2B5EF4-FFF2-40B4-BE49-F238E27FC236}">
                  <a16:creationId xmlns:a16="http://schemas.microsoft.com/office/drawing/2014/main" id="{3B1277D1-E8CB-A424-F8DB-9A1845F30D33}"/>
                </a:ext>
              </a:extLst>
            </p:cNvPr>
            <p:cNvCxnSpPr>
              <a:cxnSpLocks/>
              <a:stCxn id="12" idx="3"/>
              <a:endCxn id="62" idx="0"/>
            </p:cNvCxnSpPr>
            <p:nvPr/>
          </p:nvCxnSpPr>
          <p:spPr>
            <a:xfrm>
              <a:off x="1786509" y="1598999"/>
              <a:ext cx="1435497" cy="4000656"/>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Verbinder: gekrümmt 70">
              <a:extLst>
                <a:ext uri="{FF2B5EF4-FFF2-40B4-BE49-F238E27FC236}">
                  <a16:creationId xmlns:a16="http://schemas.microsoft.com/office/drawing/2014/main" id="{6D2DEF38-EE50-8D9B-84E8-2589AF85EF2D}"/>
                </a:ext>
              </a:extLst>
            </p:cNvPr>
            <p:cNvCxnSpPr>
              <a:cxnSpLocks/>
              <a:stCxn id="14" idx="3"/>
              <a:endCxn id="62" idx="0"/>
            </p:cNvCxnSpPr>
            <p:nvPr/>
          </p:nvCxnSpPr>
          <p:spPr>
            <a:xfrm>
              <a:off x="1786509" y="1814057"/>
              <a:ext cx="1435497" cy="3785598"/>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Verbinder: gekrümmt 72">
              <a:extLst>
                <a:ext uri="{FF2B5EF4-FFF2-40B4-BE49-F238E27FC236}">
                  <a16:creationId xmlns:a16="http://schemas.microsoft.com/office/drawing/2014/main" id="{79F16DAC-EB4F-3764-D31C-0BA44A21AFB0}"/>
                </a:ext>
              </a:extLst>
            </p:cNvPr>
            <p:cNvCxnSpPr>
              <a:cxnSpLocks/>
              <a:stCxn id="18" idx="3"/>
              <a:endCxn id="62" idx="0"/>
            </p:cNvCxnSpPr>
            <p:nvPr/>
          </p:nvCxnSpPr>
          <p:spPr>
            <a:xfrm>
              <a:off x="1786509" y="2029115"/>
              <a:ext cx="1435497" cy="3570540"/>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Verbinder: gekrümmt 74">
              <a:extLst>
                <a:ext uri="{FF2B5EF4-FFF2-40B4-BE49-F238E27FC236}">
                  <a16:creationId xmlns:a16="http://schemas.microsoft.com/office/drawing/2014/main" id="{8ED67F49-5419-015D-4F42-80312E9612DE}"/>
                </a:ext>
              </a:extLst>
            </p:cNvPr>
            <p:cNvCxnSpPr>
              <a:cxnSpLocks/>
              <a:stCxn id="20" idx="3"/>
              <a:endCxn id="62" idx="0"/>
            </p:cNvCxnSpPr>
            <p:nvPr/>
          </p:nvCxnSpPr>
          <p:spPr>
            <a:xfrm>
              <a:off x="1786509" y="2244173"/>
              <a:ext cx="1435497" cy="3355482"/>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Verbinder: gekrümmt 76">
              <a:extLst>
                <a:ext uri="{FF2B5EF4-FFF2-40B4-BE49-F238E27FC236}">
                  <a16:creationId xmlns:a16="http://schemas.microsoft.com/office/drawing/2014/main" id="{54A74FA8-CEA9-F265-1A09-3542FEE4A505}"/>
                </a:ext>
              </a:extLst>
            </p:cNvPr>
            <p:cNvCxnSpPr>
              <a:cxnSpLocks/>
              <a:stCxn id="22" idx="3"/>
              <a:endCxn id="62" idx="0"/>
            </p:cNvCxnSpPr>
            <p:nvPr/>
          </p:nvCxnSpPr>
          <p:spPr>
            <a:xfrm>
              <a:off x="1786509" y="2459231"/>
              <a:ext cx="1435497" cy="3140424"/>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Verbinder: gekrümmt 78">
              <a:extLst>
                <a:ext uri="{FF2B5EF4-FFF2-40B4-BE49-F238E27FC236}">
                  <a16:creationId xmlns:a16="http://schemas.microsoft.com/office/drawing/2014/main" id="{D31BFD14-59B8-E8A4-98D3-AEF4BA17B5FA}"/>
                </a:ext>
              </a:extLst>
            </p:cNvPr>
            <p:cNvCxnSpPr>
              <a:cxnSpLocks/>
              <a:stCxn id="28" idx="3"/>
              <a:endCxn id="62" idx="0"/>
            </p:cNvCxnSpPr>
            <p:nvPr/>
          </p:nvCxnSpPr>
          <p:spPr>
            <a:xfrm>
              <a:off x="1786509" y="2674289"/>
              <a:ext cx="1435497" cy="2925366"/>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Verbinder: gekrümmt 80">
              <a:extLst>
                <a:ext uri="{FF2B5EF4-FFF2-40B4-BE49-F238E27FC236}">
                  <a16:creationId xmlns:a16="http://schemas.microsoft.com/office/drawing/2014/main" id="{EA8874E7-AA06-39B0-9AF1-EFD9588C8F49}"/>
                </a:ext>
              </a:extLst>
            </p:cNvPr>
            <p:cNvCxnSpPr>
              <a:cxnSpLocks/>
              <a:stCxn id="32" idx="3"/>
              <a:endCxn id="62" idx="0"/>
            </p:cNvCxnSpPr>
            <p:nvPr/>
          </p:nvCxnSpPr>
          <p:spPr>
            <a:xfrm>
              <a:off x="1786509" y="2889347"/>
              <a:ext cx="1435497" cy="2710308"/>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Verbinder: gekrümmt 82">
              <a:extLst>
                <a:ext uri="{FF2B5EF4-FFF2-40B4-BE49-F238E27FC236}">
                  <a16:creationId xmlns:a16="http://schemas.microsoft.com/office/drawing/2014/main" id="{40549A23-5A2E-69E7-9CC6-B78F57D1FB0A}"/>
                </a:ext>
              </a:extLst>
            </p:cNvPr>
            <p:cNvCxnSpPr>
              <a:cxnSpLocks/>
              <a:stCxn id="34" idx="3"/>
              <a:endCxn id="62" idx="0"/>
            </p:cNvCxnSpPr>
            <p:nvPr/>
          </p:nvCxnSpPr>
          <p:spPr>
            <a:xfrm>
              <a:off x="1786509" y="3104405"/>
              <a:ext cx="1435497" cy="2495250"/>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Verbinder: gekrümmt 84">
              <a:extLst>
                <a:ext uri="{FF2B5EF4-FFF2-40B4-BE49-F238E27FC236}">
                  <a16:creationId xmlns:a16="http://schemas.microsoft.com/office/drawing/2014/main" id="{79B28181-94BA-23B7-85B3-12F803ED86C5}"/>
                </a:ext>
              </a:extLst>
            </p:cNvPr>
            <p:cNvCxnSpPr>
              <a:cxnSpLocks/>
              <a:stCxn id="36" idx="3"/>
              <a:endCxn id="62" idx="0"/>
            </p:cNvCxnSpPr>
            <p:nvPr/>
          </p:nvCxnSpPr>
          <p:spPr>
            <a:xfrm>
              <a:off x="1786509" y="3319463"/>
              <a:ext cx="1435497" cy="2280192"/>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Verbinder: gekrümmt 86">
              <a:extLst>
                <a:ext uri="{FF2B5EF4-FFF2-40B4-BE49-F238E27FC236}">
                  <a16:creationId xmlns:a16="http://schemas.microsoft.com/office/drawing/2014/main" id="{AC153E16-FAFD-8E2A-730D-6421D8709C35}"/>
                </a:ext>
              </a:extLst>
            </p:cNvPr>
            <p:cNvCxnSpPr>
              <a:cxnSpLocks/>
              <a:stCxn id="38" idx="3"/>
              <a:endCxn id="62" idx="0"/>
            </p:cNvCxnSpPr>
            <p:nvPr/>
          </p:nvCxnSpPr>
          <p:spPr>
            <a:xfrm>
              <a:off x="1786509" y="3534521"/>
              <a:ext cx="1435497" cy="2065134"/>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Verbinder: gekrümmt 88">
              <a:extLst>
                <a:ext uri="{FF2B5EF4-FFF2-40B4-BE49-F238E27FC236}">
                  <a16:creationId xmlns:a16="http://schemas.microsoft.com/office/drawing/2014/main" id="{7316AEC3-BD8D-A6FA-6638-D267A297B578}"/>
                </a:ext>
              </a:extLst>
            </p:cNvPr>
            <p:cNvCxnSpPr>
              <a:cxnSpLocks/>
              <a:stCxn id="42" idx="3"/>
              <a:endCxn id="62" idx="0"/>
            </p:cNvCxnSpPr>
            <p:nvPr/>
          </p:nvCxnSpPr>
          <p:spPr>
            <a:xfrm>
              <a:off x="1786509" y="3749576"/>
              <a:ext cx="1435497" cy="1850079"/>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9" name="Verbinder: gekrümmt 138">
            <a:extLst>
              <a:ext uri="{FF2B5EF4-FFF2-40B4-BE49-F238E27FC236}">
                <a16:creationId xmlns:a16="http://schemas.microsoft.com/office/drawing/2014/main" id="{47B3692D-FC3B-9F7A-D94B-524B7FC64606}"/>
              </a:ext>
            </a:extLst>
          </p:cNvPr>
          <p:cNvCxnSpPr>
            <a:cxnSpLocks/>
            <a:stCxn id="59" idx="3"/>
            <a:endCxn id="62" idx="0"/>
          </p:cNvCxnSpPr>
          <p:nvPr/>
        </p:nvCxnSpPr>
        <p:spPr>
          <a:xfrm>
            <a:off x="1786890" y="4837655"/>
            <a:ext cx="1435116" cy="762000"/>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Verbinder: gekrümmt 168">
            <a:extLst>
              <a:ext uri="{FF2B5EF4-FFF2-40B4-BE49-F238E27FC236}">
                <a16:creationId xmlns:a16="http://schemas.microsoft.com/office/drawing/2014/main" id="{1750D1C7-9207-5C46-71A0-279C98BF86D0}"/>
              </a:ext>
            </a:extLst>
          </p:cNvPr>
          <p:cNvCxnSpPr>
            <a:cxnSpLocks/>
            <a:stCxn id="62" idx="3"/>
            <a:endCxn id="63" idx="1"/>
          </p:cNvCxnSpPr>
          <p:nvPr/>
        </p:nvCxnSpPr>
        <p:spPr>
          <a:xfrm>
            <a:off x="4138982" y="5851115"/>
            <a:ext cx="882485" cy="67371"/>
          </a:xfrm>
          <a:prstGeom prst="curved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3" name="Tabelle 202">
            <a:extLst>
              <a:ext uri="{FF2B5EF4-FFF2-40B4-BE49-F238E27FC236}">
                <a16:creationId xmlns:a16="http://schemas.microsoft.com/office/drawing/2014/main" id="{C1C3439D-537F-4AD4-2A57-8F057F21ECF7}"/>
              </a:ext>
            </a:extLst>
          </p:cNvPr>
          <p:cNvGraphicFramePr>
            <a:graphicFrameLocks noGrp="1"/>
          </p:cNvGraphicFramePr>
          <p:nvPr>
            <p:extLst>
              <p:ext uri="{D42A27DB-BD31-4B8C-83A1-F6EECF244321}">
                <p14:modId xmlns:p14="http://schemas.microsoft.com/office/powerpoint/2010/main" val="283479079"/>
              </p:ext>
            </p:extLst>
          </p:nvPr>
        </p:nvGraphicFramePr>
        <p:xfrm>
          <a:off x="7700193" y="5633340"/>
          <a:ext cx="1833951" cy="502920"/>
        </p:xfrm>
        <a:graphic>
          <a:graphicData uri="http://schemas.openxmlformats.org/drawingml/2006/table">
            <a:tbl>
              <a:tblPr/>
              <a:tblGrid>
                <a:gridCol w="1833951">
                  <a:extLst>
                    <a:ext uri="{9D8B030D-6E8A-4147-A177-3AD203B41FA5}">
                      <a16:colId xmlns:a16="http://schemas.microsoft.com/office/drawing/2014/main" val="1172969578"/>
                    </a:ext>
                  </a:extLst>
                </a:gridCol>
              </a:tblGrid>
              <a:tr h="209550">
                <a:tc>
                  <a:txBody>
                    <a:bodyPr/>
                    <a:lstStyle/>
                    <a:p>
                      <a:pPr algn="ctr" fontAlgn="b"/>
                      <a:r>
                        <a:rPr lang="de-AT" sz="1100" b="0" i="0" u="none" strike="noStrike">
                          <a:solidFill>
                            <a:srgbClr val="FFFFFF"/>
                          </a:solidFill>
                          <a:effectLst/>
                          <a:latin typeface="Calibri" panose="020F0502020204030204" pitchFamily="34" charset="0"/>
                        </a:rPr>
                        <a:t>OUT</a:t>
                      </a:r>
                    </a:p>
                    <a:p>
                      <a:pPr algn="ctr" fontAlgn="b"/>
                      <a:r>
                        <a:rPr lang="de-AT" sz="1100" b="0" i="0" u="none" strike="noStrike">
                          <a:solidFill>
                            <a:srgbClr val="FFFFFF"/>
                          </a:solidFill>
                          <a:effectLst/>
                          <a:latin typeface="Calibri" panose="020F0502020204030204" pitchFamily="34" charset="0"/>
                        </a:rPr>
                        <a:t>~300 Ergebnisse</a:t>
                      </a:r>
                    </a:p>
                    <a:p>
                      <a:pPr marL="0" marR="0" lvl="0" indent="0" algn="ctr" defTabSz="914400" eaLnBrk="1" fontAlgn="b" latinLnBrk="0" hangingPunct="1">
                        <a:lnSpc>
                          <a:spcPct val="100000"/>
                        </a:lnSpc>
                        <a:spcBef>
                          <a:spcPts val="0"/>
                        </a:spcBef>
                        <a:spcAft>
                          <a:spcPts val="0"/>
                        </a:spcAft>
                        <a:buClrTx/>
                        <a:buSzTx/>
                        <a:buFontTx/>
                        <a:buNone/>
                        <a:tabLst/>
                        <a:defRPr/>
                      </a:pPr>
                      <a:r>
                        <a:rPr lang="de-AT" sz="1100" b="0" i="0" u="none" strike="noStrike">
                          <a:solidFill>
                            <a:srgbClr val="FFFFFF"/>
                          </a:solidFill>
                          <a:effectLst/>
                          <a:latin typeface="Calibri" panose="020F0502020204030204" pitchFamily="34" charset="0"/>
                        </a:rPr>
                        <a:t>je Variante / Szenario</a:t>
                      </a:r>
                    </a:p>
                  </a:txBody>
                  <a:tcPr marL="0" marR="0" marT="0" marB="0" anchor="b">
                    <a:lnL>
                      <a:noFill/>
                    </a:lnL>
                    <a:lnR>
                      <a:noFill/>
                    </a:lnR>
                    <a:lnT>
                      <a:noFill/>
                    </a:lnT>
                    <a:lnB>
                      <a:noFill/>
                    </a:lnB>
                    <a:solidFill>
                      <a:srgbClr val="000000"/>
                    </a:solidFill>
                  </a:tcPr>
                </a:tc>
                <a:extLst>
                  <a:ext uri="{0D108BD9-81ED-4DB2-BD59-A6C34878D82A}">
                    <a16:rowId xmlns:a16="http://schemas.microsoft.com/office/drawing/2014/main" val="486057827"/>
                  </a:ext>
                </a:extLst>
              </a:tr>
            </a:tbl>
          </a:graphicData>
        </a:graphic>
      </p:graphicFrame>
      <p:sp>
        <p:nvSpPr>
          <p:cNvPr id="235" name="Textfeld 234">
            <a:extLst>
              <a:ext uri="{FF2B5EF4-FFF2-40B4-BE49-F238E27FC236}">
                <a16:creationId xmlns:a16="http://schemas.microsoft.com/office/drawing/2014/main" id="{37315911-E442-1F1A-8740-B870C193FFF7}"/>
              </a:ext>
            </a:extLst>
          </p:cNvPr>
          <p:cNvSpPr txBox="1"/>
          <p:nvPr/>
        </p:nvSpPr>
        <p:spPr>
          <a:xfrm>
            <a:off x="2305031" y="922534"/>
            <a:ext cx="7540752" cy="369332"/>
          </a:xfrm>
          <a:prstGeom prst="rect">
            <a:avLst/>
          </a:prstGeom>
          <a:noFill/>
        </p:spPr>
        <p:txBody>
          <a:bodyPr wrap="square">
            <a:spAutoFit/>
          </a:bodyPr>
          <a:lstStyle/>
          <a:p>
            <a:r>
              <a:rPr lang="de-AT" b="1">
                <a:solidFill>
                  <a:srgbClr val="E1320F"/>
                </a:solidFill>
                <a:latin typeface="Calibri" panose="020F0502020204030204" pitchFamily="34" charset="0"/>
              </a:rPr>
              <a:t>Parametrisierung</a:t>
            </a:r>
            <a:r>
              <a:rPr lang="de-AT"/>
              <a:t> </a:t>
            </a:r>
          </a:p>
        </p:txBody>
      </p:sp>
      <p:sp>
        <p:nvSpPr>
          <p:cNvPr id="236" name="Textfeld 235">
            <a:extLst>
              <a:ext uri="{FF2B5EF4-FFF2-40B4-BE49-F238E27FC236}">
                <a16:creationId xmlns:a16="http://schemas.microsoft.com/office/drawing/2014/main" id="{521FF63C-37D2-815A-F70B-F8C6D232D063}"/>
              </a:ext>
            </a:extLst>
          </p:cNvPr>
          <p:cNvSpPr txBox="1"/>
          <p:nvPr/>
        </p:nvSpPr>
        <p:spPr>
          <a:xfrm>
            <a:off x="4846792" y="888142"/>
            <a:ext cx="2051674" cy="369332"/>
          </a:xfrm>
          <a:prstGeom prst="rect">
            <a:avLst/>
          </a:prstGeom>
          <a:noFill/>
        </p:spPr>
        <p:txBody>
          <a:bodyPr wrap="square">
            <a:spAutoFit/>
          </a:bodyPr>
          <a:lstStyle/>
          <a:p>
            <a:r>
              <a:rPr lang="de-AT" b="1">
                <a:solidFill>
                  <a:srgbClr val="E1320F"/>
                </a:solidFill>
                <a:latin typeface="Calibri" panose="020F0502020204030204" pitchFamily="34" charset="0"/>
              </a:rPr>
              <a:t>Simulation 8760 h</a:t>
            </a:r>
            <a:r>
              <a:rPr lang="de-AT"/>
              <a:t> </a:t>
            </a:r>
          </a:p>
        </p:txBody>
      </p:sp>
      <p:sp>
        <p:nvSpPr>
          <p:cNvPr id="237" name="Textfeld 236">
            <a:extLst>
              <a:ext uri="{FF2B5EF4-FFF2-40B4-BE49-F238E27FC236}">
                <a16:creationId xmlns:a16="http://schemas.microsoft.com/office/drawing/2014/main" id="{95823C09-ECF7-4FE2-EE23-01B20140E08D}"/>
              </a:ext>
            </a:extLst>
          </p:cNvPr>
          <p:cNvSpPr txBox="1"/>
          <p:nvPr/>
        </p:nvSpPr>
        <p:spPr>
          <a:xfrm>
            <a:off x="7482470" y="873714"/>
            <a:ext cx="2051674" cy="369332"/>
          </a:xfrm>
          <a:prstGeom prst="rect">
            <a:avLst/>
          </a:prstGeom>
          <a:noFill/>
        </p:spPr>
        <p:txBody>
          <a:bodyPr wrap="square">
            <a:spAutoFit/>
          </a:bodyPr>
          <a:lstStyle/>
          <a:p>
            <a:r>
              <a:rPr lang="de-AT" b="1">
                <a:solidFill>
                  <a:srgbClr val="E1320F"/>
                </a:solidFill>
                <a:latin typeface="Calibri" panose="020F0502020204030204" pitchFamily="34" charset="0"/>
              </a:rPr>
              <a:t>Ergebnisablage</a:t>
            </a:r>
            <a:endParaRPr lang="de-AT"/>
          </a:p>
        </p:txBody>
      </p:sp>
      <p:cxnSp>
        <p:nvCxnSpPr>
          <p:cNvPr id="238" name="Verbinder: gekrümmt 237">
            <a:extLst>
              <a:ext uri="{FF2B5EF4-FFF2-40B4-BE49-F238E27FC236}">
                <a16:creationId xmlns:a16="http://schemas.microsoft.com/office/drawing/2014/main" id="{D070F3E1-40F0-078D-A1EA-E8AE4B006E0F}"/>
              </a:ext>
            </a:extLst>
          </p:cNvPr>
          <p:cNvCxnSpPr>
            <a:cxnSpLocks/>
            <a:stCxn id="63" idx="3"/>
            <a:endCxn id="203" idx="1"/>
          </p:cNvCxnSpPr>
          <p:nvPr/>
        </p:nvCxnSpPr>
        <p:spPr>
          <a:xfrm flipV="1">
            <a:off x="6855418" y="5884800"/>
            <a:ext cx="844775" cy="33686"/>
          </a:xfrm>
          <a:prstGeom prst="curved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Verbinder: gekrümmt 300">
            <a:extLst>
              <a:ext uri="{FF2B5EF4-FFF2-40B4-BE49-F238E27FC236}">
                <a16:creationId xmlns:a16="http://schemas.microsoft.com/office/drawing/2014/main" id="{9410D72C-6522-5F0A-DF25-3DE4CFF61D38}"/>
              </a:ext>
            </a:extLst>
          </p:cNvPr>
          <p:cNvCxnSpPr>
            <a:cxnSpLocks/>
            <a:stCxn id="203" idx="3"/>
            <a:endCxn id="52" idx="1"/>
          </p:cNvCxnSpPr>
          <p:nvPr/>
        </p:nvCxnSpPr>
        <p:spPr>
          <a:xfrm flipV="1">
            <a:off x="9534144" y="2070276"/>
            <a:ext cx="625180" cy="3814524"/>
          </a:xfrm>
          <a:prstGeom prst="curved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Verbinder: gekrümmt 303">
            <a:extLst>
              <a:ext uri="{FF2B5EF4-FFF2-40B4-BE49-F238E27FC236}">
                <a16:creationId xmlns:a16="http://schemas.microsoft.com/office/drawing/2014/main" id="{A12CFDDE-5C48-F85C-8C0F-CFCCFE59020D}"/>
              </a:ext>
            </a:extLst>
          </p:cNvPr>
          <p:cNvCxnSpPr>
            <a:cxnSpLocks/>
            <a:stCxn id="203" idx="3"/>
            <a:endCxn id="48" idx="1"/>
          </p:cNvCxnSpPr>
          <p:nvPr/>
        </p:nvCxnSpPr>
        <p:spPr>
          <a:xfrm flipV="1">
            <a:off x="9534144" y="1428520"/>
            <a:ext cx="625180" cy="4456280"/>
          </a:xfrm>
          <a:prstGeom prst="curved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Verbinder: gekrümmt 306">
            <a:extLst>
              <a:ext uri="{FF2B5EF4-FFF2-40B4-BE49-F238E27FC236}">
                <a16:creationId xmlns:a16="http://schemas.microsoft.com/office/drawing/2014/main" id="{ECF9BC17-6ADB-8D44-D46C-B7BA1BE33214}"/>
              </a:ext>
            </a:extLst>
          </p:cNvPr>
          <p:cNvCxnSpPr>
            <a:cxnSpLocks/>
            <a:stCxn id="203" idx="3"/>
            <a:endCxn id="53" idx="1"/>
          </p:cNvCxnSpPr>
          <p:nvPr/>
        </p:nvCxnSpPr>
        <p:spPr>
          <a:xfrm flipV="1">
            <a:off x="9534144" y="2909887"/>
            <a:ext cx="644230" cy="2974913"/>
          </a:xfrm>
          <a:prstGeom prst="curved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458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5A2534-C0F2-14FB-5AB2-8A429D96F5C1}"/>
              </a:ext>
            </a:extLst>
          </p:cNvPr>
          <p:cNvSpPr>
            <a:spLocks noGrp="1"/>
          </p:cNvSpPr>
          <p:nvPr>
            <p:ph type="title"/>
          </p:nvPr>
        </p:nvSpPr>
        <p:spPr/>
        <p:txBody>
          <a:bodyPr>
            <a:normAutofit fontScale="90000"/>
          </a:bodyPr>
          <a:lstStyle/>
          <a:p>
            <a:r>
              <a:rPr lang="de-DE" b="1"/>
              <a:t>📊 Benutzerdefiniertes Excel-Ribbon</a:t>
            </a:r>
            <a:endParaRPr lang="de-AT"/>
          </a:p>
        </p:txBody>
      </p:sp>
      <p:sp>
        <p:nvSpPr>
          <p:cNvPr id="3" name="Inhaltsplatzhalter 2">
            <a:extLst>
              <a:ext uri="{FF2B5EF4-FFF2-40B4-BE49-F238E27FC236}">
                <a16:creationId xmlns:a16="http://schemas.microsoft.com/office/drawing/2014/main" id="{4178EAE0-59B7-DB49-D219-F0C896A309E7}"/>
              </a:ext>
            </a:extLst>
          </p:cNvPr>
          <p:cNvSpPr>
            <a:spLocks noGrp="1"/>
          </p:cNvSpPr>
          <p:nvPr>
            <p:ph idx="1"/>
          </p:nvPr>
        </p:nvSpPr>
        <p:spPr>
          <a:xfrm>
            <a:off x="216110" y="3253339"/>
            <a:ext cx="6463824" cy="3503595"/>
          </a:xfrm>
        </p:spPr>
        <p:txBody>
          <a:bodyPr numCol="2">
            <a:normAutofit fontScale="47500" lnSpcReduction="20000"/>
          </a:bodyPr>
          <a:lstStyle/>
          <a:p>
            <a:pPr>
              <a:buNone/>
            </a:pPr>
            <a:r>
              <a:rPr lang="de-DE" b="1"/>
              <a:t>📂 Laden von Varianten und Eingaben</a:t>
            </a:r>
          </a:p>
          <a:p>
            <a:pPr>
              <a:buFont typeface="Arial" panose="020B0604020202020204" pitchFamily="34" charset="0"/>
              <a:buChar char="•"/>
            </a:pPr>
            <a:r>
              <a:rPr lang="de-DE" b="1"/>
              <a:t>Schaltfläche „Laden“</a:t>
            </a:r>
            <a:r>
              <a:rPr lang="de-DE"/>
              <a:t> (in der Gruppe </a:t>
            </a:r>
            <a:r>
              <a:rPr lang="de-DE" i="1"/>
              <a:t>Varianten</a:t>
            </a:r>
            <a:r>
              <a:rPr lang="de-DE"/>
              <a:t>):</a:t>
            </a:r>
          </a:p>
          <a:p>
            <a:pPr marL="742950" lvl="1" indent="-285750">
              <a:buFont typeface="Arial" panose="020B0604020202020204" pitchFamily="34" charset="0"/>
              <a:buChar char="•"/>
            </a:pPr>
            <a:r>
              <a:rPr lang="de-DE"/>
              <a:t>Erlaubt das einfache Umschalten zwischen verschiedenen </a:t>
            </a:r>
            <a:r>
              <a:rPr lang="de-DE" b="1"/>
              <a:t>Eingabekonfigurationen</a:t>
            </a:r>
            <a:r>
              <a:rPr lang="de-DE"/>
              <a:t> oder </a:t>
            </a:r>
            <a:r>
              <a:rPr lang="de-DE" b="1"/>
              <a:t>Szenarien</a:t>
            </a:r>
            <a:r>
              <a:rPr lang="de-DE"/>
              <a:t>.</a:t>
            </a:r>
          </a:p>
          <a:p>
            <a:pPr marL="742950" lvl="1" indent="-285750">
              <a:buFont typeface="Arial" panose="020B0604020202020204" pitchFamily="34" charset="0"/>
              <a:buChar char="•"/>
            </a:pPr>
            <a:r>
              <a:rPr lang="de-DE"/>
              <a:t>Keine manuelle Auswahl im Tabellenblatt erforderlich – alles direkt im Ribbon.</a:t>
            </a:r>
          </a:p>
          <a:p>
            <a:pPr marL="742950" lvl="1" indent="-285750">
              <a:buFont typeface="Arial" panose="020B0604020202020204" pitchFamily="34" charset="0"/>
              <a:buChar char="•"/>
            </a:pPr>
            <a:endParaRPr lang="de-DE"/>
          </a:p>
          <a:p>
            <a:pPr marL="742950" lvl="1" indent="-285750">
              <a:buFont typeface="Arial" panose="020B0604020202020204" pitchFamily="34" charset="0"/>
              <a:buChar char="•"/>
            </a:pPr>
            <a:endParaRPr lang="de-DE"/>
          </a:p>
          <a:p>
            <a:pPr>
              <a:buNone/>
            </a:pPr>
            <a:r>
              <a:rPr lang="de-DE" b="1"/>
              <a:t>💾 Speichern &amp; Projektstruktur</a:t>
            </a:r>
          </a:p>
          <a:p>
            <a:pPr>
              <a:buFont typeface="Arial" panose="020B0604020202020204" pitchFamily="34" charset="0"/>
              <a:buChar char="•"/>
            </a:pPr>
            <a:r>
              <a:rPr lang="de-DE" b="1"/>
              <a:t>Trennung von Projekt und Szenario</a:t>
            </a:r>
            <a:r>
              <a:rPr lang="de-DE"/>
              <a:t>:</a:t>
            </a:r>
          </a:p>
          <a:p>
            <a:pPr marL="742950" lvl="1" indent="-285750">
              <a:buFont typeface="Arial" panose="020B0604020202020204" pitchFamily="34" charset="0"/>
              <a:buChar char="•"/>
            </a:pPr>
            <a:r>
              <a:rPr lang="de-DE"/>
              <a:t>Projekte enthalten mehrere Szenarien.</a:t>
            </a:r>
          </a:p>
          <a:p>
            <a:pPr marL="742950" lvl="1" indent="-285750">
              <a:buFont typeface="Arial" panose="020B0604020202020204" pitchFamily="34" charset="0"/>
              <a:buChar char="•"/>
            </a:pPr>
            <a:r>
              <a:rPr lang="de-DE"/>
              <a:t>Szenarien können einzeln </a:t>
            </a:r>
            <a:r>
              <a:rPr lang="de-DE" b="1"/>
              <a:t>geladen</a:t>
            </a:r>
            <a:r>
              <a:rPr lang="de-DE"/>
              <a:t>, </a:t>
            </a:r>
            <a:r>
              <a:rPr lang="de-DE" b="1"/>
              <a:t>gespeichert</a:t>
            </a:r>
            <a:r>
              <a:rPr lang="de-DE"/>
              <a:t> oder </a:t>
            </a:r>
            <a:r>
              <a:rPr lang="de-DE" b="1"/>
              <a:t>dupliziert</a:t>
            </a:r>
            <a:r>
              <a:rPr lang="de-DE"/>
              <a:t> werden.</a:t>
            </a:r>
          </a:p>
          <a:p>
            <a:pPr>
              <a:buFont typeface="Arial" panose="020B0604020202020204" pitchFamily="34" charset="0"/>
              <a:buChar char="•"/>
            </a:pPr>
            <a:r>
              <a:rPr lang="de-DE" b="1"/>
              <a:t>Speicherfunktionen im Ribbon</a:t>
            </a:r>
            <a:r>
              <a:rPr lang="de-DE"/>
              <a:t>:</a:t>
            </a:r>
          </a:p>
          <a:p>
            <a:pPr marL="742950" lvl="1" indent="-285750">
              <a:buFont typeface="Arial" panose="020B0604020202020204" pitchFamily="34" charset="0"/>
              <a:buChar char="•"/>
            </a:pPr>
            <a:r>
              <a:rPr lang="de-DE"/>
              <a:t>Speichern von Szenarien unter neuem Namen.</a:t>
            </a:r>
          </a:p>
          <a:p>
            <a:pPr marL="742950" lvl="1" indent="-285750">
              <a:buFont typeface="Arial" panose="020B0604020202020204" pitchFamily="34" charset="0"/>
              <a:buChar char="•"/>
            </a:pPr>
            <a:r>
              <a:rPr lang="de-DE"/>
              <a:t>Export-/Importfunktionen (z. B. als separate Datei oder JSON/XML je nach Implementierung).</a:t>
            </a:r>
          </a:p>
        </p:txBody>
      </p:sp>
      <p:pic>
        <p:nvPicPr>
          <p:cNvPr id="5" name="Grafik 4">
            <a:extLst>
              <a:ext uri="{FF2B5EF4-FFF2-40B4-BE49-F238E27FC236}">
                <a16:creationId xmlns:a16="http://schemas.microsoft.com/office/drawing/2014/main" id="{9EB3B5CD-9211-EC1A-5BCF-EDA882BBD435}"/>
              </a:ext>
            </a:extLst>
          </p:cNvPr>
          <p:cNvPicPr>
            <a:picLocks noChangeAspect="1"/>
          </p:cNvPicPr>
          <p:nvPr/>
        </p:nvPicPr>
        <p:blipFill>
          <a:blip r:embed="rId2"/>
          <a:stretch>
            <a:fillRect/>
          </a:stretch>
        </p:blipFill>
        <p:spPr>
          <a:xfrm>
            <a:off x="96253" y="1181964"/>
            <a:ext cx="12192000" cy="1211855"/>
          </a:xfrm>
          <a:prstGeom prst="rect">
            <a:avLst/>
          </a:prstGeom>
        </p:spPr>
      </p:pic>
      <p:sp>
        <p:nvSpPr>
          <p:cNvPr id="6" name="Rechteck: abgerundete Ecken 5">
            <a:extLst>
              <a:ext uri="{FF2B5EF4-FFF2-40B4-BE49-F238E27FC236}">
                <a16:creationId xmlns:a16="http://schemas.microsoft.com/office/drawing/2014/main" id="{0C8BB39A-538B-E2D2-DD2C-4254A12D16A2}"/>
              </a:ext>
            </a:extLst>
          </p:cNvPr>
          <p:cNvSpPr/>
          <p:nvPr/>
        </p:nvSpPr>
        <p:spPr>
          <a:xfrm>
            <a:off x="96253" y="1424540"/>
            <a:ext cx="3397718" cy="1732546"/>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buNone/>
            </a:pPr>
            <a:r>
              <a:rPr lang="de-DE" b="1">
                <a:solidFill>
                  <a:schemeClr val="tx1"/>
                </a:solidFill>
              </a:rPr>
              <a:t>Eingabe Navigation &amp; Bedienung</a:t>
            </a:r>
          </a:p>
        </p:txBody>
      </p:sp>
      <p:sp>
        <p:nvSpPr>
          <p:cNvPr id="7" name="Rechteck: abgerundete Ecken 6">
            <a:extLst>
              <a:ext uri="{FF2B5EF4-FFF2-40B4-BE49-F238E27FC236}">
                <a16:creationId xmlns:a16="http://schemas.microsoft.com/office/drawing/2014/main" id="{BE3FAE25-2457-A4AA-BF71-5EB42FD18BEE}"/>
              </a:ext>
            </a:extLst>
          </p:cNvPr>
          <p:cNvSpPr/>
          <p:nvPr/>
        </p:nvSpPr>
        <p:spPr>
          <a:xfrm>
            <a:off x="3583806" y="1447712"/>
            <a:ext cx="2297230" cy="2152135"/>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buNone/>
            </a:pPr>
            <a:r>
              <a:rPr lang="de-DE" b="1">
                <a:solidFill>
                  <a:schemeClr val="tx1"/>
                </a:solidFill>
              </a:rPr>
              <a:t>📂 Laden</a:t>
            </a:r>
          </a:p>
          <a:p>
            <a:pPr>
              <a:buNone/>
            </a:pPr>
            <a:r>
              <a:rPr lang="de-DE" b="1">
                <a:solidFill>
                  <a:schemeClr val="tx1"/>
                </a:solidFill>
              </a:rPr>
              <a:t>💾 Speichern</a:t>
            </a:r>
          </a:p>
          <a:p>
            <a:pPr>
              <a:buNone/>
            </a:pPr>
            <a:endParaRPr lang="de-DE" b="1">
              <a:solidFill>
                <a:schemeClr val="tx1"/>
              </a:solidFill>
            </a:endParaRPr>
          </a:p>
        </p:txBody>
      </p:sp>
      <p:sp>
        <p:nvSpPr>
          <p:cNvPr id="8" name="Rechteck: abgerundete Ecken 7">
            <a:extLst>
              <a:ext uri="{FF2B5EF4-FFF2-40B4-BE49-F238E27FC236}">
                <a16:creationId xmlns:a16="http://schemas.microsoft.com/office/drawing/2014/main" id="{C87CC474-74AC-842F-0280-3DE9BB3A9843}"/>
              </a:ext>
            </a:extLst>
          </p:cNvPr>
          <p:cNvSpPr/>
          <p:nvPr/>
        </p:nvSpPr>
        <p:spPr>
          <a:xfrm>
            <a:off x="6192253" y="1369106"/>
            <a:ext cx="2071035" cy="2152135"/>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buNone/>
            </a:pPr>
            <a:r>
              <a:rPr lang="de-DE" b="1">
                <a:solidFill>
                  <a:schemeClr val="tx1"/>
                </a:solidFill>
              </a:rPr>
              <a:t>Analyse und Ergebnisse</a:t>
            </a:r>
          </a:p>
        </p:txBody>
      </p:sp>
      <p:sp>
        <p:nvSpPr>
          <p:cNvPr id="9" name="Rechteck: abgerundete Ecken 8">
            <a:extLst>
              <a:ext uri="{FF2B5EF4-FFF2-40B4-BE49-F238E27FC236}">
                <a16:creationId xmlns:a16="http://schemas.microsoft.com/office/drawing/2014/main" id="{029D193E-C46C-838B-B2E9-59CDB31DA6A0}"/>
              </a:ext>
            </a:extLst>
          </p:cNvPr>
          <p:cNvSpPr/>
          <p:nvPr/>
        </p:nvSpPr>
        <p:spPr>
          <a:xfrm>
            <a:off x="8491087" y="1369106"/>
            <a:ext cx="1172677" cy="2152135"/>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buNone/>
            </a:pPr>
            <a:r>
              <a:rPr lang="de-DE" b="1">
                <a:solidFill>
                  <a:schemeClr val="tx1"/>
                </a:solidFill>
              </a:rPr>
              <a:t>Deklarations-nachweise</a:t>
            </a:r>
          </a:p>
        </p:txBody>
      </p:sp>
      <p:sp>
        <p:nvSpPr>
          <p:cNvPr id="10" name="Rechteck: abgerundete Ecken 9">
            <a:extLst>
              <a:ext uri="{FF2B5EF4-FFF2-40B4-BE49-F238E27FC236}">
                <a16:creationId xmlns:a16="http://schemas.microsoft.com/office/drawing/2014/main" id="{05491433-876F-CBA2-8737-94DA90818C20}"/>
              </a:ext>
            </a:extLst>
          </p:cNvPr>
          <p:cNvSpPr/>
          <p:nvPr/>
        </p:nvSpPr>
        <p:spPr>
          <a:xfrm>
            <a:off x="9817769" y="1424540"/>
            <a:ext cx="2374231" cy="2152135"/>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buNone/>
            </a:pPr>
            <a:r>
              <a:rPr lang="de-DE" b="1">
                <a:solidFill>
                  <a:schemeClr val="tx1"/>
                </a:solidFill>
              </a:rPr>
              <a:t>Implementierungs-Details</a:t>
            </a:r>
          </a:p>
        </p:txBody>
      </p:sp>
    </p:spTree>
    <p:extLst>
      <p:ext uri="{BB962C8B-B14F-4D97-AF65-F5344CB8AC3E}">
        <p14:creationId xmlns:p14="http://schemas.microsoft.com/office/powerpoint/2010/main" val="848642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F07083-9CC2-BE82-81BD-1DA93F511536}"/>
              </a:ext>
            </a:extLst>
          </p:cNvPr>
          <p:cNvSpPr>
            <a:spLocks noGrp="1"/>
          </p:cNvSpPr>
          <p:nvPr>
            <p:ph type="title"/>
          </p:nvPr>
        </p:nvSpPr>
        <p:spPr/>
        <p:txBody>
          <a:bodyPr>
            <a:normAutofit fontScale="90000"/>
          </a:bodyPr>
          <a:lstStyle/>
          <a:p>
            <a:r>
              <a:rPr lang="de-AT"/>
              <a:t>Why?? Simple Energy flexibility and DSM model</a:t>
            </a:r>
          </a:p>
        </p:txBody>
      </p:sp>
      <p:sp>
        <p:nvSpPr>
          <p:cNvPr id="3" name="Foliennummernplatzhalter 2">
            <a:extLst>
              <a:ext uri="{FF2B5EF4-FFF2-40B4-BE49-F238E27FC236}">
                <a16:creationId xmlns:a16="http://schemas.microsoft.com/office/drawing/2014/main" id="{AE354ADA-DA76-322E-C2EE-302A60E5AC0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A8C91FB8-F580-37A1-4EA5-FA9C789791E9}"/>
              </a:ext>
            </a:extLst>
          </p:cNvPr>
          <p:cNvSpPr>
            <a:spLocks noGrp="1"/>
          </p:cNvSpPr>
          <p:nvPr>
            <p:ph idx="1"/>
          </p:nvPr>
        </p:nvSpPr>
        <p:spPr/>
        <p:txBody>
          <a:bodyPr/>
          <a:lstStyle/>
          <a:p>
            <a:endParaRPr lang="de-AT"/>
          </a:p>
        </p:txBody>
      </p:sp>
      <p:pic>
        <p:nvPicPr>
          <p:cNvPr id="5" name="Grafik 4" descr="Ein Bild, das Text, Screenshot, Schrift, Diagramm enthält.&#10;&#10;Automatisch generierte Beschreibung">
            <a:extLst>
              <a:ext uri="{FF2B5EF4-FFF2-40B4-BE49-F238E27FC236}">
                <a16:creationId xmlns:a16="http://schemas.microsoft.com/office/drawing/2014/main" id="{69545587-7375-D45B-73F0-0F8EC8597988}"/>
              </a:ext>
            </a:extLst>
          </p:cNvPr>
          <p:cNvPicPr>
            <a:picLocks noChangeAspect="1"/>
          </p:cNvPicPr>
          <p:nvPr/>
        </p:nvPicPr>
        <p:blipFill>
          <a:blip r:embed="rId3"/>
          <a:stretch>
            <a:fillRect/>
          </a:stretch>
        </p:blipFill>
        <p:spPr>
          <a:xfrm>
            <a:off x="578312" y="1485900"/>
            <a:ext cx="11619576" cy="4445000"/>
          </a:xfrm>
          <a:prstGeom prst="rect">
            <a:avLst/>
          </a:prstGeom>
        </p:spPr>
      </p:pic>
    </p:spTree>
    <p:extLst>
      <p:ext uri="{BB962C8B-B14F-4D97-AF65-F5344CB8AC3E}">
        <p14:creationId xmlns:p14="http://schemas.microsoft.com/office/powerpoint/2010/main" val="1087123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2434ED-9547-BAFE-7C8C-F534438C8AFB}"/>
              </a:ext>
            </a:extLst>
          </p:cNvPr>
          <p:cNvSpPr>
            <a:spLocks noGrp="1"/>
          </p:cNvSpPr>
          <p:nvPr>
            <p:ph type="title"/>
          </p:nvPr>
        </p:nvSpPr>
        <p:spPr/>
        <p:txBody>
          <a:bodyPr>
            <a:normAutofit fontScale="90000"/>
          </a:bodyPr>
          <a:lstStyle/>
          <a:p>
            <a:r>
              <a:rPr lang="de-DE"/>
              <a:t>VBA Troubleshoot</a:t>
            </a:r>
            <a:endParaRPr lang="de-AT"/>
          </a:p>
        </p:txBody>
      </p:sp>
      <p:sp>
        <p:nvSpPr>
          <p:cNvPr id="3" name="Inhaltsplatzhalter 2">
            <a:extLst>
              <a:ext uri="{FF2B5EF4-FFF2-40B4-BE49-F238E27FC236}">
                <a16:creationId xmlns:a16="http://schemas.microsoft.com/office/drawing/2014/main" id="{D1C16524-951E-2627-5A84-DBDEFC7267C9}"/>
              </a:ext>
            </a:extLst>
          </p:cNvPr>
          <p:cNvSpPr>
            <a:spLocks noGrp="1"/>
          </p:cNvSpPr>
          <p:nvPr>
            <p:ph idx="1"/>
          </p:nvPr>
        </p:nvSpPr>
        <p:spPr/>
        <p:txBody>
          <a:bodyPr/>
          <a:lstStyle/>
          <a:p>
            <a:endParaRPr lang="de-AT"/>
          </a:p>
        </p:txBody>
      </p:sp>
      <p:pic>
        <p:nvPicPr>
          <p:cNvPr id="5" name="Grafik 4">
            <a:extLst>
              <a:ext uri="{FF2B5EF4-FFF2-40B4-BE49-F238E27FC236}">
                <a16:creationId xmlns:a16="http://schemas.microsoft.com/office/drawing/2014/main" id="{BBF713D0-46AA-6056-3E4A-5C95F5974CC5}"/>
              </a:ext>
            </a:extLst>
          </p:cNvPr>
          <p:cNvPicPr>
            <a:picLocks noChangeAspect="1"/>
          </p:cNvPicPr>
          <p:nvPr/>
        </p:nvPicPr>
        <p:blipFill>
          <a:blip r:embed="rId2"/>
          <a:stretch>
            <a:fillRect/>
          </a:stretch>
        </p:blipFill>
        <p:spPr>
          <a:xfrm>
            <a:off x="239711" y="1057891"/>
            <a:ext cx="7211431" cy="1705213"/>
          </a:xfrm>
          <a:prstGeom prst="rect">
            <a:avLst/>
          </a:prstGeom>
        </p:spPr>
      </p:pic>
      <p:pic>
        <p:nvPicPr>
          <p:cNvPr id="7" name="Grafik 6">
            <a:extLst>
              <a:ext uri="{FF2B5EF4-FFF2-40B4-BE49-F238E27FC236}">
                <a16:creationId xmlns:a16="http://schemas.microsoft.com/office/drawing/2014/main" id="{04F2A750-EABA-6749-960B-B8ACAC934B96}"/>
              </a:ext>
            </a:extLst>
          </p:cNvPr>
          <p:cNvPicPr>
            <a:picLocks noChangeAspect="1"/>
          </p:cNvPicPr>
          <p:nvPr/>
        </p:nvPicPr>
        <p:blipFill>
          <a:blip r:embed="rId3"/>
          <a:stretch>
            <a:fillRect/>
          </a:stretch>
        </p:blipFill>
        <p:spPr>
          <a:xfrm>
            <a:off x="276186" y="2898224"/>
            <a:ext cx="7279645" cy="2090962"/>
          </a:xfrm>
          <a:prstGeom prst="rect">
            <a:avLst/>
          </a:prstGeom>
        </p:spPr>
      </p:pic>
      <p:pic>
        <p:nvPicPr>
          <p:cNvPr id="9" name="Grafik 8">
            <a:extLst>
              <a:ext uri="{FF2B5EF4-FFF2-40B4-BE49-F238E27FC236}">
                <a16:creationId xmlns:a16="http://schemas.microsoft.com/office/drawing/2014/main" id="{6A4389D3-BB22-F5BF-9B5A-AE4C03E53AC6}"/>
              </a:ext>
            </a:extLst>
          </p:cNvPr>
          <p:cNvPicPr>
            <a:picLocks noChangeAspect="1"/>
          </p:cNvPicPr>
          <p:nvPr/>
        </p:nvPicPr>
        <p:blipFill>
          <a:blip r:embed="rId4"/>
          <a:stretch>
            <a:fillRect/>
          </a:stretch>
        </p:blipFill>
        <p:spPr>
          <a:xfrm>
            <a:off x="7333355" y="2809401"/>
            <a:ext cx="5136174" cy="3899688"/>
          </a:xfrm>
          <a:prstGeom prst="rect">
            <a:avLst/>
          </a:prstGeom>
        </p:spPr>
      </p:pic>
      <mc:AlternateContent xmlns:mc="http://schemas.openxmlformats.org/markup-compatibility/2006">
        <mc:Choice xmlns:p14="http://schemas.microsoft.com/office/powerpoint/2010/main" Requires="p14">
          <p:contentPart p14:bwMode="auto" r:id="rId5">
            <p14:nvContentPartPr>
              <p14:cNvPr id="10" name="Freihand 9">
                <a:extLst>
                  <a:ext uri="{FF2B5EF4-FFF2-40B4-BE49-F238E27FC236}">
                    <a16:creationId xmlns:a16="http://schemas.microsoft.com/office/drawing/2014/main" id="{06EE599A-DBB1-CB45-7447-F2B814B7DC1E}"/>
                  </a:ext>
                </a:extLst>
              </p14:cNvPr>
              <p14:cNvContentPartPr/>
              <p14:nvPr/>
            </p14:nvContentPartPr>
            <p14:xfrm>
              <a:off x="6444531" y="834916"/>
              <a:ext cx="1220040" cy="564480"/>
            </p14:xfrm>
          </p:contentPart>
        </mc:Choice>
        <mc:Fallback>
          <p:pic>
            <p:nvPicPr>
              <p:cNvPr id="10" name="Freihand 9">
                <a:extLst>
                  <a:ext uri="{FF2B5EF4-FFF2-40B4-BE49-F238E27FC236}">
                    <a16:creationId xmlns:a16="http://schemas.microsoft.com/office/drawing/2014/main" id="{06EE599A-DBB1-CB45-7447-F2B814B7DC1E}"/>
                  </a:ext>
                </a:extLst>
              </p:cNvPr>
              <p:cNvPicPr/>
              <p:nvPr/>
            </p:nvPicPr>
            <p:blipFill>
              <a:blip r:embed="rId6"/>
              <a:stretch>
                <a:fillRect/>
              </a:stretch>
            </p:blipFill>
            <p:spPr>
              <a:xfrm>
                <a:off x="6438411" y="828796"/>
                <a:ext cx="1232280" cy="576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Freihand 10">
                <a:extLst>
                  <a:ext uri="{FF2B5EF4-FFF2-40B4-BE49-F238E27FC236}">
                    <a16:creationId xmlns:a16="http://schemas.microsoft.com/office/drawing/2014/main" id="{F96F0629-4B61-F0F5-F0C0-AF5A9B5A12F4}"/>
                  </a:ext>
                </a:extLst>
              </p14:cNvPr>
              <p14:cNvContentPartPr/>
              <p14:nvPr/>
            </p14:nvContentPartPr>
            <p14:xfrm>
              <a:off x="310131" y="1366276"/>
              <a:ext cx="455400" cy="849240"/>
            </p14:xfrm>
          </p:contentPart>
        </mc:Choice>
        <mc:Fallback>
          <p:pic>
            <p:nvPicPr>
              <p:cNvPr id="11" name="Freihand 10">
                <a:extLst>
                  <a:ext uri="{FF2B5EF4-FFF2-40B4-BE49-F238E27FC236}">
                    <a16:creationId xmlns:a16="http://schemas.microsoft.com/office/drawing/2014/main" id="{F96F0629-4B61-F0F5-F0C0-AF5A9B5A12F4}"/>
                  </a:ext>
                </a:extLst>
              </p:cNvPr>
              <p:cNvPicPr/>
              <p:nvPr/>
            </p:nvPicPr>
            <p:blipFill>
              <a:blip r:embed="rId8"/>
              <a:stretch>
                <a:fillRect/>
              </a:stretch>
            </p:blipFill>
            <p:spPr>
              <a:xfrm>
                <a:off x="304011" y="1360156"/>
                <a:ext cx="467640" cy="861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Freihand 11">
                <a:extLst>
                  <a:ext uri="{FF2B5EF4-FFF2-40B4-BE49-F238E27FC236}">
                    <a16:creationId xmlns:a16="http://schemas.microsoft.com/office/drawing/2014/main" id="{D1E6A806-39F3-3B61-07FC-D63AA1163A01}"/>
                  </a:ext>
                </a:extLst>
              </p14:cNvPr>
              <p14:cNvContentPartPr/>
              <p14:nvPr/>
            </p14:nvContentPartPr>
            <p14:xfrm>
              <a:off x="716931" y="2107516"/>
              <a:ext cx="4164840" cy="1320120"/>
            </p14:xfrm>
          </p:contentPart>
        </mc:Choice>
        <mc:Fallback>
          <p:pic>
            <p:nvPicPr>
              <p:cNvPr id="12" name="Freihand 11">
                <a:extLst>
                  <a:ext uri="{FF2B5EF4-FFF2-40B4-BE49-F238E27FC236}">
                    <a16:creationId xmlns:a16="http://schemas.microsoft.com/office/drawing/2014/main" id="{D1E6A806-39F3-3B61-07FC-D63AA1163A01}"/>
                  </a:ext>
                </a:extLst>
              </p:cNvPr>
              <p:cNvPicPr/>
              <p:nvPr/>
            </p:nvPicPr>
            <p:blipFill>
              <a:blip r:embed="rId10"/>
              <a:stretch>
                <a:fillRect/>
              </a:stretch>
            </p:blipFill>
            <p:spPr>
              <a:xfrm>
                <a:off x="710811" y="2101396"/>
                <a:ext cx="4177080" cy="13323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Freihand 12">
                <a:extLst>
                  <a:ext uri="{FF2B5EF4-FFF2-40B4-BE49-F238E27FC236}">
                    <a16:creationId xmlns:a16="http://schemas.microsoft.com/office/drawing/2014/main" id="{8AB48E5D-4AAC-27F6-37D8-7994234B58A1}"/>
                  </a:ext>
                </a:extLst>
              </p14:cNvPr>
              <p14:cNvContentPartPr/>
              <p14:nvPr/>
            </p14:nvContentPartPr>
            <p14:xfrm>
              <a:off x="7454331" y="4590796"/>
              <a:ext cx="2149920" cy="10440"/>
            </p14:xfrm>
          </p:contentPart>
        </mc:Choice>
        <mc:Fallback>
          <p:pic>
            <p:nvPicPr>
              <p:cNvPr id="13" name="Freihand 12">
                <a:extLst>
                  <a:ext uri="{FF2B5EF4-FFF2-40B4-BE49-F238E27FC236}">
                    <a16:creationId xmlns:a16="http://schemas.microsoft.com/office/drawing/2014/main" id="{8AB48E5D-4AAC-27F6-37D8-7994234B58A1}"/>
                  </a:ext>
                </a:extLst>
              </p:cNvPr>
              <p:cNvPicPr/>
              <p:nvPr/>
            </p:nvPicPr>
            <p:blipFill>
              <a:blip r:embed="rId12"/>
              <a:stretch>
                <a:fillRect/>
              </a:stretch>
            </p:blipFill>
            <p:spPr>
              <a:xfrm>
                <a:off x="7448211" y="4584676"/>
                <a:ext cx="2162160" cy="22680"/>
              </a:xfrm>
              <a:prstGeom prst="rect">
                <a:avLst/>
              </a:prstGeom>
            </p:spPr>
          </p:pic>
        </mc:Fallback>
      </mc:AlternateContent>
      <p:sp>
        <p:nvSpPr>
          <p:cNvPr id="14" name="Textfeld 13">
            <a:extLst>
              <a:ext uri="{FF2B5EF4-FFF2-40B4-BE49-F238E27FC236}">
                <a16:creationId xmlns:a16="http://schemas.microsoft.com/office/drawing/2014/main" id="{F6D2E7DB-94EA-C20A-BFE3-1609BF8C093C}"/>
              </a:ext>
            </a:extLst>
          </p:cNvPr>
          <p:cNvSpPr txBox="1"/>
          <p:nvPr/>
        </p:nvSpPr>
        <p:spPr>
          <a:xfrm>
            <a:off x="7592305" y="2528892"/>
            <a:ext cx="4115037" cy="369332"/>
          </a:xfrm>
          <a:prstGeom prst="rect">
            <a:avLst/>
          </a:prstGeom>
          <a:noFill/>
        </p:spPr>
        <p:txBody>
          <a:bodyPr wrap="none" rtlCol="0">
            <a:spAutoFit/>
          </a:bodyPr>
          <a:lstStyle/>
          <a:p>
            <a:r>
              <a:rPr lang="de-DE">
                <a:solidFill>
                  <a:schemeClr val="accent1"/>
                </a:solidFill>
              </a:rPr>
              <a:t>Fehlende Verweise abhaken /dekativieren</a:t>
            </a:r>
            <a:endParaRPr lang="de-AT">
              <a:solidFill>
                <a:schemeClr val="accent1"/>
              </a:solidFill>
            </a:endParaRPr>
          </a:p>
        </p:txBody>
      </p:sp>
    </p:spTree>
    <p:extLst>
      <p:ext uri="{BB962C8B-B14F-4D97-AF65-F5344CB8AC3E}">
        <p14:creationId xmlns:p14="http://schemas.microsoft.com/office/powerpoint/2010/main" val="1105940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0BAA25-42B2-D67D-9C29-9997BD6ADAA4}"/>
              </a:ext>
            </a:extLst>
          </p:cNvPr>
          <p:cNvSpPr>
            <a:spLocks noGrp="1"/>
          </p:cNvSpPr>
          <p:nvPr>
            <p:ph type="title"/>
          </p:nvPr>
        </p:nvSpPr>
        <p:spPr>
          <a:xfrm>
            <a:off x="207961" y="292830"/>
            <a:ext cx="11671393" cy="622300"/>
          </a:xfrm>
        </p:spPr>
        <p:txBody>
          <a:bodyPr>
            <a:normAutofit fontScale="90000"/>
          </a:bodyPr>
          <a:lstStyle/>
          <a:p>
            <a:r>
              <a:rPr lang="de-DE"/>
              <a:t>User-Inputs</a:t>
            </a:r>
            <a:endParaRPr lang="de-AT"/>
          </a:p>
        </p:txBody>
      </p:sp>
      <p:sp>
        <p:nvSpPr>
          <p:cNvPr id="3" name="Foliennummernplatzhalter 2">
            <a:extLst>
              <a:ext uri="{FF2B5EF4-FFF2-40B4-BE49-F238E27FC236}">
                <a16:creationId xmlns:a16="http://schemas.microsoft.com/office/drawing/2014/main" id="{2000733F-6CE6-42FB-6AE0-EB8BEF3D2C2C}"/>
              </a:ext>
            </a:extLst>
          </p:cNvPr>
          <p:cNvSpPr>
            <a:spLocks noGrp="1"/>
          </p:cNvSpPr>
          <p:nvPr>
            <p:ph type="sldNum" sz="quarter" idx="10"/>
          </p:nvPr>
        </p:nvSpPr>
        <p:spPr>
          <a:xfrm>
            <a:off x="8078332" y="6302854"/>
            <a:ext cx="1237031"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graphicFrame>
        <p:nvGraphicFramePr>
          <p:cNvPr id="7" name="Inhaltsplatzhalter 6">
            <a:extLst>
              <a:ext uri="{FF2B5EF4-FFF2-40B4-BE49-F238E27FC236}">
                <a16:creationId xmlns:a16="http://schemas.microsoft.com/office/drawing/2014/main" id="{E49415E2-E478-666D-235E-092F8A6377ED}"/>
              </a:ext>
            </a:extLst>
          </p:cNvPr>
          <p:cNvGraphicFramePr>
            <a:graphicFrameLocks noGrp="1"/>
          </p:cNvGraphicFramePr>
          <p:nvPr>
            <p:ph idx="1"/>
            <p:extLst>
              <p:ext uri="{D42A27DB-BD31-4B8C-83A1-F6EECF244321}">
                <p14:modId xmlns:p14="http://schemas.microsoft.com/office/powerpoint/2010/main" val="4166301099"/>
              </p:ext>
            </p:extLst>
          </p:nvPr>
        </p:nvGraphicFramePr>
        <p:xfrm>
          <a:off x="297146" y="1952372"/>
          <a:ext cx="4403140" cy="1097280"/>
        </p:xfrm>
        <a:graphic>
          <a:graphicData uri="http://schemas.openxmlformats.org/drawingml/2006/table">
            <a:tbl>
              <a:tblPr/>
              <a:tblGrid>
                <a:gridCol w="235240">
                  <a:extLst>
                    <a:ext uri="{9D8B030D-6E8A-4147-A177-3AD203B41FA5}">
                      <a16:colId xmlns:a16="http://schemas.microsoft.com/office/drawing/2014/main" val="1208528156"/>
                    </a:ext>
                  </a:extLst>
                </a:gridCol>
                <a:gridCol w="1571205">
                  <a:extLst>
                    <a:ext uri="{9D8B030D-6E8A-4147-A177-3AD203B41FA5}">
                      <a16:colId xmlns:a16="http://schemas.microsoft.com/office/drawing/2014/main" val="2981215142"/>
                    </a:ext>
                  </a:extLst>
                </a:gridCol>
                <a:gridCol w="674433">
                  <a:extLst>
                    <a:ext uri="{9D8B030D-6E8A-4147-A177-3AD203B41FA5}">
                      <a16:colId xmlns:a16="http://schemas.microsoft.com/office/drawing/2014/main" val="2248714988"/>
                    </a:ext>
                  </a:extLst>
                </a:gridCol>
                <a:gridCol w="650655">
                  <a:extLst>
                    <a:ext uri="{9D8B030D-6E8A-4147-A177-3AD203B41FA5}">
                      <a16:colId xmlns:a16="http://schemas.microsoft.com/office/drawing/2014/main" val="1649871175"/>
                    </a:ext>
                  </a:extLst>
                </a:gridCol>
                <a:gridCol w="1271607">
                  <a:extLst>
                    <a:ext uri="{9D8B030D-6E8A-4147-A177-3AD203B41FA5}">
                      <a16:colId xmlns:a16="http://schemas.microsoft.com/office/drawing/2014/main" val="3560083039"/>
                    </a:ext>
                  </a:extLst>
                </a:gridCol>
              </a:tblGrid>
              <a:tr h="80841">
                <a:tc>
                  <a:txBody>
                    <a:bodyPr/>
                    <a:lstStyle/>
                    <a:p>
                      <a:pPr algn="ctr" fontAlgn="b"/>
                      <a:endParaRPr lang="de-AT" sz="800" b="1" i="0" u="none" strike="noStrike">
                        <a:solidFill>
                          <a:srgbClr val="FFFFFF"/>
                        </a:solidFill>
                        <a:effectLst/>
                        <a:latin typeface="Calibri" panose="020F0502020204030204" pitchFamily="34" charset="0"/>
                      </a:endParaRPr>
                    </a:p>
                  </a:txBody>
                  <a:tcPr marL="0" marR="0" marT="0" marB="0" anchor="b">
                    <a:lnL w="6350" cap="flat" cmpd="sng" algn="ctr">
                      <a:solidFill>
                        <a:srgbClr val="BCCF00"/>
                      </a:solidFill>
                      <a:prstDash val="solid"/>
                      <a:round/>
                      <a:headEnd type="none" w="med" len="med"/>
                      <a:tailEnd type="none" w="med" len="med"/>
                    </a:lnL>
                    <a:lnR>
                      <a:noFill/>
                    </a:lnR>
                    <a:lnT w="6350" cap="flat" cmpd="sng" algn="ctr">
                      <a:solidFill>
                        <a:srgbClr val="BCCF00"/>
                      </a:solidFill>
                      <a:prstDash val="solid"/>
                      <a:round/>
                      <a:headEnd type="none" w="med" len="med"/>
                      <a:tailEnd type="none" w="med" len="med"/>
                    </a:lnT>
                    <a:lnB>
                      <a:noFill/>
                    </a:lnB>
                    <a:solidFill>
                      <a:schemeClr val="accent1">
                        <a:lumMod val="20000"/>
                        <a:lumOff val="80000"/>
                      </a:schemeClr>
                    </a:solidFill>
                  </a:tcPr>
                </a:tc>
                <a:tc>
                  <a:txBody>
                    <a:bodyPr/>
                    <a:lstStyle/>
                    <a:p>
                      <a:pPr algn="l" fontAlgn="b"/>
                      <a:r>
                        <a:rPr lang="de-AT" sz="800" b="1" i="0" u="none" strike="noStrike">
                          <a:solidFill>
                            <a:srgbClr val="FFFFFF"/>
                          </a:solidFill>
                          <a:effectLst/>
                          <a:latin typeface="Calibri" panose="020F0502020204030204" pitchFamily="34" charset="0"/>
                        </a:rPr>
                        <a:t>Name</a:t>
                      </a:r>
                    </a:p>
                  </a:txBody>
                  <a:tcPr marL="0" marR="0" marT="0" marB="0" anchor="b">
                    <a:lnL>
                      <a:noFill/>
                    </a:lnL>
                    <a:lnR>
                      <a:noFill/>
                    </a:lnR>
                    <a:lnT w="6350" cap="flat" cmpd="sng" algn="ctr">
                      <a:solidFill>
                        <a:srgbClr val="BCCF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
                      <a:r>
                        <a:rPr lang="de-DE" sz="800" b="1" i="0" u="none" strike="noStrike">
                          <a:solidFill>
                            <a:srgbClr val="FFFFFF"/>
                          </a:solidFill>
                          <a:effectLst/>
                          <a:latin typeface="Calibri" panose="020F0502020204030204" pitchFamily="34" charset="0"/>
                        </a:rPr>
                        <a:t>m² BGF</a:t>
                      </a:r>
                      <a:endParaRPr lang="de-AT" sz="800" b="1" i="0" u="none" strike="noStrike">
                        <a:solidFill>
                          <a:srgbClr val="FFFFFF"/>
                        </a:solidFill>
                        <a:effectLst/>
                        <a:latin typeface="Calibri" panose="020F0502020204030204" pitchFamily="34" charset="0"/>
                      </a:endParaRPr>
                    </a:p>
                  </a:txBody>
                  <a:tcPr marL="0" marR="0" marT="0" marB="0" anchor="b">
                    <a:lnL>
                      <a:noFill/>
                    </a:lnL>
                    <a:lnR>
                      <a:noFill/>
                    </a:lnR>
                    <a:lnT w="6350" cap="flat" cmpd="sng" algn="ctr">
                      <a:solidFill>
                        <a:srgbClr val="BCCF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
                      <a:r>
                        <a:rPr lang="de-DE" sz="800" b="1" i="0" u="none" strike="noStrike">
                          <a:solidFill>
                            <a:srgbClr val="FFFFFF"/>
                          </a:solidFill>
                          <a:effectLst/>
                          <a:latin typeface="Calibri" panose="020F0502020204030204" pitchFamily="34" charset="0"/>
                        </a:rPr>
                        <a:t>NGF/BGF</a:t>
                      </a:r>
                      <a:endParaRPr lang="de-AT" sz="800" b="1" i="0" u="none" strike="noStrike">
                        <a:solidFill>
                          <a:srgbClr val="FFFFFF"/>
                        </a:solidFill>
                        <a:effectLst/>
                        <a:latin typeface="Calibri" panose="020F0502020204030204" pitchFamily="34" charset="0"/>
                      </a:endParaRPr>
                    </a:p>
                  </a:txBody>
                  <a:tcPr marL="0" marR="0" marT="0" marB="0" anchor="b">
                    <a:lnL>
                      <a:noFill/>
                    </a:lnL>
                    <a:lnR>
                      <a:noFill/>
                    </a:lnR>
                    <a:lnT w="6350" cap="flat" cmpd="sng" algn="ctr">
                      <a:solidFill>
                        <a:srgbClr val="BCCF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
                      <a:r>
                        <a:rPr lang="de-DE" sz="800" b="1" i="0" u="none" strike="noStrike">
                          <a:solidFill>
                            <a:srgbClr val="FFFFFF"/>
                          </a:solidFill>
                          <a:effectLst/>
                          <a:latin typeface="Calibri" panose="020F0502020204030204" pitchFamily="34" charset="0"/>
                        </a:rPr>
                        <a:t>Sanierungsanteil</a:t>
                      </a:r>
                      <a:endParaRPr lang="de-AT" sz="800" b="1" i="0" u="none" strike="noStrike">
                        <a:solidFill>
                          <a:srgbClr val="FFFFFF"/>
                        </a:solidFill>
                        <a:effectLst/>
                        <a:latin typeface="Calibri" panose="020F0502020204030204" pitchFamily="34" charset="0"/>
                      </a:endParaRPr>
                    </a:p>
                  </a:txBody>
                  <a:tcPr marL="0" marR="0" marT="0" marB="0" anchor="b">
                    <a:lnL>
                      <a:noFill/>
                    </a:lnL>
                    <a:lnR>
                      <a:noFill/>
                    </a:lnR>
                    <a:lnT w="6350" cap="flat" cmpd="sng" algn="ctr">
                      <a:solidFill>
                        <a:srgbClr val="BCCF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83811763"/>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b"/>
                      <a:r>
                        <a:rPr lang="de-AT" sz="800" b="0" i="0" u="none" strike="noStrike">
                          <a:solidFill>
                            <a:srgbClr val="000000"/>
                          </a:solidFill>
                          <a:effectLst/>
                          <a:latin typeface="Calibri" panose="020F0502020204030204" pitchFamily="34" charset="0"/>
                        </a:rPr>
                        <a:t>Wohnen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
                      <a:endParaRPr lang="de-AT" sz="8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
                      <a:endParaRPr lang="de-AT" sz="8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43126219"/>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l" fontAlgn="t"/>
                      <a:r>
                        <a:rPr lang="de-AT" sz="800" b="0" i="0" u="none" strike="noStrike">
                          <a:solidFill>
                            <a:srgbClr val="000000"/>
                          </a:solidFill>
                          <a:effectLst/>
                          <a:latin typeface="Calibri" panose="020F0502020204030204" pitchFamily="34" charset="0"/>
                        </a:rPr>
                        <a:t>Büro</a:t>
                      </a:r>
                    </a:p>
                  </a:txBody>
                  <a:tcPr marL="0" marR="0" marT="0"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10446352"/>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l" fontAlgn="t"/>
                      <a:r>
                        <a:rPr lang="de-AT" sz="800" b="0" i="0" u="none" strike="noStrike">
                          <a:solidFill>
                            <a:srgbClr val="000000"/>
                          </a:solidFill>
                          <a:effectLst/>
                          <a:latin typeface="Calibri" panose="020F0502020204030204" pitchFamily="34" charset="0"/>
                        </a:rPr>
                        <a:t>Bildung sekundär</a:t>
                      </a:r>
                    </a:p>
                  </a:txBody>
                  <a:tcPr marL="0" marR="0" marT="0" marB="0">
                    <a:lnL>
                      <a:noFill/>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9389390"/>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l" fontAlgn="t"/>
                      <a:r>
                        <a:rPr lang="de-AT" sz="800" b="0" i="0" u="none" strike="noStrike">
                          <a:solidFill>
                            <a:srgbClr val="000000"/>
                          </a:solidFill>
                          <a:effectLst/>
                          <a:latin typeface="Calibri" panose="020F0502020204030204" pitchFamily="34" charset="0"/>
                        </a:rPr>
                        <a:t>Bildung primär</a:t>
                      </a:r>
                    </a:p>
                  </a:txBody>
                  <a:tcPr marL="0" marR="0" marT="0" marB="0">
                    <a:lnL>
                      <a:noFill/>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3140065"/>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l" fontAlgn="t"/>
                      <a:r>
                        <a:rPr lang="de-AT" sz="800" b="0" i="0" u="none" strike="noStrike">
                          <a:solidFill>
                            <a:srgbClr val="000000"/>
                          </a:solidFill>
                          <a:effectLst/>
                          <a:latin typeface="Calibri" panose="020F0502020204030204" pitchFamily="34" charset="0"/>
                        </a:rPr>
                        <a:t>Lebensmittelhandel</a:t>
                      </a:r>
                    </a:p>
                  </a:txBody>
                  <a:tcPr marL="0" marR="0" marT="0" marB="0">
                    <a:lnL>
                      <a:noFill/>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53818541"/>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l" fontAlgn="t"/>
                      <a:r>
                        <a:rPr lang="de-AT" sz="800" b="0" i="0" u="none" strike="noStrike">
                          <a:solidFill>
                            <a:srgbClr val="000000"/>
                          </a:solidFill>
                          <a:effectLst/>
                          <a:latin typeface="Calibri" panose="020F0502020204030204" pitchFamily="34" charset="0"/>
                        </a:rPr>
                        <a:t>Handel sonstiger</a:t>
                      </a:r>
                    </a:p>
                  </a:txBody>
                  <a:tcPr marL="0" marR="0" marT="0" marB="0">
                    <a:lnL>
                      <a:noFill/>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2412071"/>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l" fontAlgn="t"/>
                      <a:r>
                        <a:rPr lang="de-AT" sz="800" b="0" i="0" u="none" strike="noStrike">
                          <a:solidFill>
                            <a:srgbClr val="000000"/>
                          </a:solidFill>
                          <a:effectLst/>
                          <a:latin typeface="Calibri" panose="020F0502020204030204" pitchFamily="34" charset="0"/>
                        </a:rPr>
                        <a:t>Sonstige</a:t>
                      </a:r>
                    </a:p>
                  </a:txBody>
                  <a:tcPr marL="0" marR="0" marT="0" marB="0">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8380903"/>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l" fontAlgn="t"/>
                      <a:r>
                        <a:rPr lang="de-AT" sz="800" b="0" i="0" u="none" strike="noStrike">
                          <a:solidFill>
                            <a:srgbClr val="000000"/>
                          </a:solidFill>
                          <a:effectLst/>
                          <a:latin typeface="Calibri" panose="020F0502020204030204" pitchFamily="34" charset="0"/>
                        </a:rPr>
                        <a:t>Bebaubare Grundstücksfläche</a:t>
                      </a:r>
                    </a:p>
                  </a:txBody>
                  <a:tcPr marL="0" marR="0" marT="0" marB="0">
                    <a:lnL>
                      <a:noFill/>
                    </a:lnL>
                    <a:lnR>
                      <a:noFill/>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extLst>
                  <a:ext uri="{0D108BD9-81ED-4DB2-BD59-A6C34878D82A}">
                    <a16:rowId xmlns:a16="http://schemas.microsoft.com/office/drawing/2014/main" val="444998052"/>
                  </a:ext>
                </a:extLst>
              </a:tr>
            </a:tbl>
          </a:graphicData>
        </a:graphic>
      </p:graphicFrame>
      <p:pic>
        <p:nvPicPr>
          <p:cNvPr id="17" name="Grafik 16">
            <a:extLst>
              <a:ext uri="{FF2B5EF4-FFF2-40B4-BE49-F238E27FC236}">
                <a16:creationId xmlns:a16="http://schemas.microsoft.com/office/drawing/2014/main" id="{6F69D8FB-82BD-1B98-F963-1BAAF68530B2}"/>
              </a:ext>
            </a:extLst>
          </p:cNvPr>
          <p:cNvPicPr>
            <a:picLocks noChangeAspect="1"/>
          </p:cNvPicPr>
          <p:nvPr/>
        </p:nvPicPr>
        <p:blipFill>
          <a:blip r:embed="rId2"/>
          <a:stretch>
            <a:fillRect/>
          </a:stretch>
        </p:blipFill>
        <p:spPr>
          <a:xfrm>
            <a:off x="259486" y="3196600"/>
            <a:ext cx="2371725" cy="228600"/>
          </a:xfrm>
          <a:prstGeom prst="rect">
            <a:avLst/>
          </a:prstGeom>
        </p:spPr>
      </p:pic>
      <p:graphicFrame>
        <p:nvGraphicFramePr>
          <p:cNvPr id="18" name="Tabelle 17">
            <a:extLst>
              <a:ext uri="{FF2B5EF4-FFF2-40B4-BE49-F238E27FC236}">
                <a16:creationId xmlns:a16="http://schemas.microsoft.com/office/drawing/2014/main" id="{BB68958D-746A-6D55-7AEA-1F8B7C24A6F2}"/>
              </a:ext>
            </a:extLst>
          </p:cNvPr>
          <p:cNvGraphicFramePr>
            <a:graphicFrameLocks noGrp="1"/>
          </p:cNvGraphicFramePr>
          <p:nvPr>
            <p:extLst>
              <p:ext uri="{D42A27DB-BD31-4B8C-83A1-F6EECF244321}">
                <p14:modId xmlns:p14="http://schemas.microsoft.com/office/powerpoint/2010/main" val="2156227975"/>
              </p:ext>
            </p:extLst>
          </p:nvPr>
        </p:nvGraphicFramePr>
        <p:xfrm>
          <a:off x="297146" y="3472823"/>
          <a:ext cx="1633494" cy="822960"/>
        </p:xfrm>
        <a:graphic>
          <a:graphicData uri="http://schemas.openxmlformats.org/drawingml/2006/table">
            <a:tbl>
              <a:tblPr/>
              <a:tblGrid>
                <a:gridCol w="123971">
                  <a:extLst>
                    <a:ext uri="{9D8B030D-6E8A-4147-A177-3AD203B41FA5}">
                      <a16:colId xmlns:a16="http://schemas.microsoft.com/office/drawing/2014/main" val="496293441"/>
                    </a:ext>
                  </a:extLst>
                </a:gridCol>
                <a:gridCol w="1232412">
                  <a:extLst>
                    <a:ext uri="{9D8B030D-6E8A-4147-A177-3AD203B41FA5}">
                      <a16:colId xmlns:a16="http://schemas.microsoft.com/office/drawing/2014/main" val="1061464396"/>
                    </a:ext>
                  </a:extLst>
                </a:gridCol>
                <a:gridCol w="277111">
                  <a:extLst>
                    <a:ext uri="{9D8B030D-6E8A-4147-A177-3AD203B41FA5}">
                      <a16:colId xmlns:a16="http://schemas.microsoft.com/office/drawing/2014/main" val="2130638944"/>
                    </a:ext>
                  </a:extLst>
                </a:gridCol>
              </a:tblGrid>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Außenwände</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3336339885"/>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Dach</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127286212"/>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Kellerdecke / Fundament</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561206465"/>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Fenster Nord</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990029842"/>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Fenster Ost</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331490271"/>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Fenster Süd</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3951054988"/>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Fenster West</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051718985"/>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Fenster Horizontal</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831169"/>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Wärmebrückenzuschlag</a:t>
                      </a:r>
                    </a:p>
                  </a:txBody>
                  <a:tcPr marL="0" marR="0" marT="0" marB="0">
                    <a:lnL>
                      <a:noFill/>
                    </a:lnL>
                    <a:lnR>
                      <a:noFill/>
                    </a:lnR>
                    <a:lnT>
                      <a:noFill/>
                    </a:lnT>
                    <a:lnB>
                      <a:noFill/>
                    </a:lnB>
                    <a:solidFill>
                      <a:schemeClr val="accent4">
                        <a:lumMod val="20000"/>
                        <a:lumOff val="80000"/>
                      </a:schemeClr>
                    </a:solidFill>
                  </a:tcPr>
                </a:tc>
                <a:tc>
                  <a:txBody>
                    <a:bodyPr/>
                    <a:lstStyle/>
                    <a:p>
                      <a:pPr algn="l" fontAlgn="t"/>
                      <a:endParaRPr lang="de-AT" sz="3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431733815"/>
                  </a:ext>
                </a:extLst>
              </a:tr>
            </a:tbl>
          </a:graphicData>
        </a:graphic>
      </p:graphicFrame>
      <p:graphicFrame>
        <p:nvGraphicFramePr>
          <p:cNvPr id="19" name="Tabelle 18">
            <a:extLst>
              <a:ext uri="{FF2B5EF4-FFF2-40B4-BE49-F238E27FC236}">
                <a16:creationId xmlns:a16="http://schemas.microsoft.com/office/drawing/2014/main" id="{C76984ED-DC92-DC82-6620-E3ED1A7E0783}"/>
              </a:ext>
            </a:extLst>
          </p:cNvPr>
          <p:cNvGraphicFramePr>
            <a:graphicFrameLocks noGrp="1"/>
          </p:cNvGraphicFramePr>
          <p:nvPr>
            <p:extLst>
              <p:ext uri="{D42A27DB-BD31-4B8C-83A1-F6EECF244321}">
                <p14:modId xmlns:p14="http://schemas.microsoft.com/office/powerpoint/2010/main" val="83470358"/>
              </p:ext>
            </p:extLst>
          </p:nvPr>
        </p:nvGraphicFramePr>
        <p:xfrm>
          <a:off x="288254" y="5102130"/>
          <a:ext cx="1633494" cy="1463040"/>
        </p:xfrm>
        <a:graphic>
          <a:graphicData uri="http://schemas.openxmlformats.org/drawingml/2006/table">
            <a:tbl>
              <a:tblPr/>
              <a:tblGrid>
                <a:gridCol w="123970">
                  <a:extLst>
                    <a:ext uri="{9D8B030D-6E8A-4147-A177-3AD203B41FA5}">
                      <a16:colId xmlns:a16="http://schemas.microsoft.com/office/drawing/2014/main" val="1281356211"/>
                    </a:ext>
                  </a:extLst>
                </a:gridCol>
                <a:gridCol w="1232413">
                  <a:extLst>
                    <a:ext uri="{9D8B030D-6E8A-4147-A177-3AD203B41FA5}">
                      <a16:colId xmlns:a16="http://schemas.microsoft.com/office/drawing/2014/main" val="2163472601"/>
                    </a:ext>
                  </a:extLst>
                </a:gridCol>
                <a:gridCol w="277111">
                  <a:extLst>
                    <a:ext uri="{9D8B030D-6E8A-4147-A177-3AD203B41FA5}">
                      <a16:colId xmlns:a16="http://schemas.microsoft.com/office/drawing/2014/main" val="214556046"/>
                    </a:ext>
                  </a:extLst>
                </a:gridCol>
              </a:tblGrid>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g-Wert Fenster Nord</a:t>
                      </a:r>
                    </a:p>
                  </a:txBody>
                  <a:tcPr marL="0" marR="0" marT="0" marB="0">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359424869"/>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g-Wert Fenster Ost</a:t>
                      </a:r>
                    </a:p>
                  </a:txBody>
                  <a:tcPr marL="0" marR="0" marT="0" marB="0">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578098411"/>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g-Wert Fenster Süd</a:t>
                      </a:r>
                    </a:p>
                  </a:txBody>
                  <a:tcPr marL="0" marR="0" marT="0" marB="0">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401197598"/>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g-Wert Fenster West</a:t>
                      </a:r>
                    </a:p>
                  </a:txBody>
                  <a:tcPr marL="0" marR="0" marT="0" marB="0">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848683383"/>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g-Wert Fenster Horizontal</a:t>
                      </a:r>
                    </a:p>
                  </a:txBody>
                  <a:tcPr marL="0" marR="0" marT="0" marB="0">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709584316"/>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Einstrahlungsfaktor Fenster Nord</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623886929"/>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Einstrahlungsfaktor Fenster Ost</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850981569"/>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Einstrahlungsfaktor Fenster Süd</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201521984"/>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Einstrahlungsfaktor Fenster West</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729757001"/>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gridSpan="2">
                  <a:txBody>
                    <a:bodyPr/>
                    <a:lstStyle/>
                    <a:p>
                      <a:pPr algn="l" fontAlgn="b"/>
                      <a:r>
                        <a:rPr lang="de-AT" sz="600" b="0" i="0" u="none" strike="noStrike">
                          <a:solidFill>
                            <a:srgbClr val="000000"/>
                          </a:solidFill>
                          <a:effectLst/>
                          <a:latin typeface="Calibri" panose="020F0502020204030204" pitchFamily="34" charset="0"/>
                        </a:rPr>
                        <a:t>Einstrahlungsfaktor Fenster Horizontal</a:t>
                      </a:r>
                    </a:p>
                  </a:txBody>
                  <a:tcPr marL="0" marR="0" marT="0" marB="0" anchor="b">
                    <a:lnL>
                      <a:noFill/>
                    </a:lnL>
                    <a:lnR>
                      <a:noFill/>
                    </a:lnR>
                    <a:lnT>
                      <a:noFill/>
                    </a:lnT>
                    <a:lnB>
                      <a:noFill/>
                    </a:lnB>
                    <a:solidFill>
                      <a:schemeClr val="accent5">
                        <a:lumMod val="20000"/>
                        <a:lumOff val="80000"/>
                      </a:schemeClr>
                    </a:solidFill>
                  </a:tcPr>
                </a:tc>
                <a:tc hMerge="1">
                  <a:txBody>
                    <a:bodyPr/>
                    <a:lstStyle/>
                    <a:p>
                      <a:endParaRPr lang="de-AT"/>
                    </a:p>
                  </a:txBody>
                  <a:tcPr/>
                </a:tc>
                <a:extLst>
                  <a:ext uri="{0D108BD9-81ED-4DB2-BD59-A6C34878D82A}">
                    <a16:rowId xmlns:a16="http://schemas.microsoft.com/office/drawing/2014/main" val="1790564534"/>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Faktor Sommer Nord</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4047626924"/>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Faktor Sommer Ost</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972879175"/>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Faktor Sommer Süd</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172190621"/>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Faktor Sommer  West</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398216166"/>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Faktor Sommer  Horizontal</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092482565"/>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Mobiler Sonnenschutz Fc-Wert</a:t>
                      </a:r>
                    </a:p>
                  </a:txBody>
                  <a:tcPr marL="0" marR="0" marT="0" marB="0">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848761926"/>
                  </a:ext>
                </a:extLst>
              </a:tr>
            </a:tbl>
          </a:graphicData>
        </a:graphic>
      </p:graphicFrame>
      <p:graphicFrame>
        <p:nvGraphicFramePr>
          <p:cNvPr id="20" name="Tabelle 19">
            <a:extLst>
              <a:ext uri="{FF2B5EF4-FFF2-40B4-BE49-F238E27FC236}">
                <a16:creationId xmlns:a16="http://schemas.microsoft.com/office/drawing/2014/main" id="{59F07EE9-5EFD-32C5-B4F7-DBE14EE09EBE}"/>
              </a:ext>
            </a:extLst>
          </p:cNvPr>
          <p:cNvGraphicFramePr>
            <a:graphicFrameLocks noGrp="1"/>
          </p:cNvGraphicFramePr>
          <p:nvPr>
            <p:extLst>
              <p:ext uri="{D42A27DB-BD31-4B8C-83A1-F6EECF244321}">
                <p14:modId xmlns:p14="http://schemas.microsoft.com/office/powerpoint/2010/main" val="3535707583"/>
              </p:ext>
            </p:extLst>
          </p:nvPr>
        </p:nvGraphicFramePr>
        <p:xfrm>
          <a:off x="2224021" y="3489870"/>
          <a:ext cx="1638164" cy="3200400"/>
        </p:xfrm>
        <a:graphic>
          <a:graphicData uri="http://schemas.openxmlformats.org/drawingml/2006/table">
            <a:tbl>
              <a:tblPr/>
              <a:tblGrid>
                <a:gridCol w="124325">
                  <a:extLst>
                    <a:ext uri="{9D8B030D-6E8A-4147-A177-3AD203B41FA5}">
                      <a16:colId xmlns:a16="http://schemas.microsoft.com/office/drawing/2014/main" val="667948108"/>
                    </a:ext>
                  </a:extLst>
                </a:gridCol>
                <a:gridCol w="1235936">
                  <a:extLst>
                    <a:ext uri="{9D8B030D-6E8A-4147-A177-3AD203B41FA5}">
                      <a16:colId xmlns:a16="http://schemas.microsoft.com/office/drawing/2014/main" val="3620532238"/>
                    </a:ext>
                  </a:extLst>
                </a:gridCol>
                <a:gridCol w="277903">
                  <a:extLst>
                    <a:ext uri="{9D8B030D-6E8A-4147-A177-3AD203B41FA5}">
                      <a16:colId xmlns:a16="http://schemas.microsoft.com/office/drawing/2014/main" val="1754243830"/>
                    </a:ext>
                  </a:extLst>
                </a:gridCol>
              </a:tblGrid>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Jänner</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4162157956"/>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Februar</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689583180"/>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März</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140165488"/>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April</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412771577"/>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Mai</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838048166"/>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Juni</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979392304"/>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Juli</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747887737"/>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August</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026215539"/>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September</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174613814"/>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Oktober</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490814922"/>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November</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523967398"/>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Dezember</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618797894"/>
                  </a:ext>
                </a:extLst>
              </a:tr>
              <a:tr h="123553">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spez. thermische Leistung Abgabesystem</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503479513"/>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Thermische Leistung HZEL1</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773161480"/>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Thermische Leistung HZTH2</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426272382"/>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Thermische Leistung HZEL3</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816124830"/>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Thermische Leistung HZTH4</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4133460957"/>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Verteilverluste HZEL1</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146897740"/>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Verteilverluste HZTH2</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986489084"/>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Verteilverluste HZEL3</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469708968"/>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Verteilverluste HZTH4</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575071405"/>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Wirkungsgrad Erzeugung HZEL1</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171839993"/>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Wirkungsgrad Erzeugung HZTH2</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112315656"/>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Wirkungsgrad Erzeugung HZEL3</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576282866"/>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Wirkungsgrad Erzeugung HZTH4</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597394924"/>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Hilfsstromanteil HZEL1</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516594274"/>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Hilfsstromanteil HZTH2</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829292113"/>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Hilfsstromanteil HZEL3</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682917543"/>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Hilfsstromanteil HZTH4</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022017844"/>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Energieträger HZTH2</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574399484"/>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Energieträger HZTH4</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255252887"/>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Heizen Raumtemperatur Minimum</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°C</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33717968"/>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gridSpan="2">
                  <a:txBody>
                    <a:bodyPr/>
                    <a:lstStyle/>
                    <a:p>
                      <a:pPr algn="l" fontAlgn="t"/>
                      <a:r>
                        <a:rPr lang="de-AT" sz="600" b="0" i="0" u="none" strike="noStrike">
                          <a:solidFill>
                            <a:srgbClr val="000000"/>
                          </a:solidFill>
                          <a:effectLst/>
                          <a:latin typeface="Calibri" panose="020F0502020204030204" pitchFamily="34" charset="0"/>
                        </a:rPr>
                        <a:t>Flexibles Heizen über Solltemperatur</a:t>
                      </a:r>
                    </a:p>
                  </a:txBody>
                  <a:tcPr marL="0" marR="0" marT="0" marB="0">
                    <a:lnL>
                      <a:noFill/>
                    </a:lnL>
                    <a:lnR>
                      <a:noFill/>
                    </a:lnR>
                    <a:lnT>
                      <a:noFill/>
                    </a:lnT>
                    <a:lnB>
                      <a:noFill/>
                    </a:lnB>
                    <a:solidFill>
                      <a:schemeClr val="tx2">
                        <a:lumMod val="20000"/>
                        <a:lumOff val="80000"/>
                      </a:schemeClr>
                    </a:solidFill>
                  </a:tcPr>
                </a:tc>
                <a:tc hMerge="1">
                  <a:txBody>
                    <a:bodyPr/>
                    <a:lstStyle/>
                    <a:p>
                      <a:endParaRPr lang="de-AT"/>
                    </a:p>
                  </a:txBody>
                  <a:tcPr/>
                </a:tc>
                <a:extLst>
                  <a:ext uri="{0D108BD9-81ED-4DB2-BD59-A6C34878D82A}">
                    <a16:rowId xmlns:a16="http://schemas.microsoft.com/office/drawing/2014/main" val="1519862149"/>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Flexibles Heizsystem</a:t>
                      </a:r>
                    </a:p>
                  </a:txBody>
                  <a:tcPr marL="0" marR="0" marT="0" marB="0">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Text</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050260812"/>
                  </a:ext>
                </a:extLst>
              </a:tr>
            </a:tbl>
          </a:graphicData>
        </a:graphic>
      </p:graphicFrame>
      <p:graphicFrame>
        <p:nvGraphicFramePr>
          <p:cNvPr id="21" name="Tabelle 20">
            <a:extLst>
              <a:ext uri="{FF2B5EF4-FFF2-40B4-BE49-F238E27FC236}">
                <a16:creationId xmlns:a16="http://schemas.microsoft.com/office/drawing/2014/main" id="{6E62502C-D897-E114-CA73-3F8CD8125898}"/>
              </a:ext>
            </a:extLst>
          </p:cNvPr>
          <p:cNvGraphicFramePr>
            <a:graphicFrameLocks noGrp="1"/>
          </p:cNvGraphicFramePr>
          <p:nvPr>
            <p:extLst>
              <p:ext uri="{D42A27DB-BD31-4B8C-83A1-F6EECF244321}">
                <p14:modId xmlns:p14="http://schemas.microsoft.com/office/powerpoint/2010/main" val="2179372221"/>
              </p:ext>
            </p:extLst>
          </p:nvPr>
        </p:nvGraphicFramePr>
        <p:xfrm>
          <a:off x="3804787" y="3211750"/>
          <a:ext cx="1507459" cy="3474720"/>
        </p:xfrm>
        <a:graphic>
          <a:graphicData uri="http://schemas.openxmlformats.org/drawingml/2006/table">
            <a:tbl>
              <a:tblPr/>
              <a:tblGrid>
                <a:gridCol w="114405">
                  <a:extLst>
                    <a:ext uri="{9D8B030D-6E8A-4147-A177-3AD203B41FA5}">
                      <a16:colId xmlns:a16="http://schemas.microsoft.com/office/drawing/2014/main" val="9831887"/>
                    </a:ext>
                  </a:extLst>
                </a:gridCol>
                <a:gridCol w="1137324">
                  <a:extLst>
                    <a:ext uri="{9D8B030D-6E8A-4147-A177-3AD203B41FA5}">
                      <a16:colId xmlns:a16="http://schemas.microsoft.com/office/drawing/2014/main" val="2289514060"/>
                    </a:ext>
                  </a:extLst>
                </a:gridCol>
                <a:gridCol w="255730">
                  <a:extLst>
                    <a:ext uri="{9D8B030D-6E8A-4147-A177-3AD203B41FA5}">
                      <a16:colId xmlns:a16="http://schemas.microsoft.com/office/drawing/2014/main" val="3254682636"/>
                    </a:ext>
                  </a:extLst>
                </a:gridCol>
              </a:tblGrid>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Jänner</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65063233"/>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Februar</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2075328045"/>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März</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77749270"/>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April</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930221829"/>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Mai</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564540757"/>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Juni</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883595000"/>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Juli</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664212472"/>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August</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682777434"/>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September</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383389197"/>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Oktober</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449578207"/>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November</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332846448"/>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Dezember</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231211503"/>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Aktive Kühlung Anteil Wohnen</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717301723"/>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Aktive Kühlung Anteil Büro</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592974808"/>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gridSpan="2">
                  <a:txBody>
                    <a:bodyPr/>
                    <a:lstStyle/>
                    <a:p>
                      <a:pPr algn="l" fontAlgn="t"/>
                      <a:r>
                        <a:rPr lang="de-DE" sz="600" b="0" i="0" u="none" strike="noStrike">
                          <a:solidFill>
                            <a:srgbClr val="000000"/>
                          </a:solidFill>
                          <a:effectLst/>
                          <a:latin typeface="Calibri" panose="020F0502020204030204" pitchFamily="34" charset="0"/>
                        </a:rPr>
                        <a:t>Aktive Kühlung Anteil Schule sekundär</a:t>
                      </a:r>
                    </a:p>
                  </a:txBody>
                  <a:tcPr marL="0" marR="0" marT="0" marB="0">
                    <a:lnL>
                      <a:noFill/>
                    </a:lnL>
                    <a:lnR>
                      <a:noFill/>
                    </a:lnR>
                    <a:lnT>
                      <a:noFill/>
                    </a:lnT>
                    <a:lnB>
                      <a:noFill/>
                    </a:lnB>
                    <a:solidFill>
                      <a:srgbClr val="00B0F0"/>
                    </a:solidFill>
                  </a:tcPr>
                </a:tc>
                <a:tc hMerge="1">
                  <a:txBody>
                    <a:bodyPr/>
                    <a:lstStyle/>
                    <a:p>
                      <a:endParaRPr lang="de-AT"/>
                    </a:p>
                  </a:txBody>
                  <a:tcPr/>
                </a:tc>
                <a:extLst>
                  <a:ext uri="{0D108BD9-81ED-4DB2-BD59-A6C34878D82A}">
                    <a16:rowId xmlns:a16="http://schemas.microsoft.com/office/drawing/2014/main" val="3929097191"/>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gridSpan="2">
                  <a:txBody>
                    <a:bodyPr/>
                    <a:lstStyle/>
                    <a:p>
                      <a:pPr algn="l" fontAlgn="t"/>
                      <a:r>
                        <a:rPr lang="de-DE" sz="600" b="0" i="0" u="none" strike="noStrike">
                          <a:solidFill>
                            <a:srgbClr val="000000"/>
                          </a:solidFill>
                          <a:effectLst/>
                          <a:latin typeface="Calibri" panose="020F0502020204030204" pitchFamily="34" charset="0"/>
                        </a:rPr>
                        <a:t>Aktive Kühlung Anteil Schule primär</a:t>
                      </a:r>
                    </a:p>
                  </a:txBody>
                  <a:tcPr marL="0" marR="0" marT="0" marB="0">
                    <a:lnL>
                      <a:noFill/>
                    </a:lnL>
                    <a:lnR>
                      <a:noFill/>
                    </a:lnR>
                    <a:lnT>
                      <a:noFill/>
                    </a:lnT>
                    <a:lnB>
                      <a:noFill/>
                    </a:lnB>
                    <a:solidFill>
                      <a:srgbClr val="00B0F0"/>
                    </a:solidFill>
                  </a:tcPr>
                </a:tc>
                <a:tc hMerge="1">
                  <a:txBody>
                    <a:bodyPr/>
                    <a:lstStyle/>
                    <a:p>
                      <a:endParaRPr lang="de-AT"/>
                    </a:p>
                  </a:txBody>
                  <a:tcPr/>
                </a:tc>
                <a:extLst>
                  <a:ext uri="{0D108BD9-81ED-4DB2-BD59-A6C34878D82A}">
                    <a16:rowId xmlns:a16="http://schemas.microsoft.com/office/drawing/2014/main" val="3162357268"/>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gridSpan="2">
                  <a:txBody>
                    <a:bodyPr/>
                    <a:lstStyle/>
                    <a:p>
                      <a:pPr algn="l" fontAlgn="t"/>
                      <a:r>
                        <a:rPr lang="de-DE" sz="600" b="0" i="0" u="none" strike="noStrike">
                          <a:solidFill>
                            <a:srgbClr val="000000"/>
                          </a:solidFill>
                          <a:effectLst/>
                          <a:latin typeface="Calibri" panose="020F0502020204030204" pitchFamily="34" charset="0"/>
                        </a:rPr>
                        <a:t>Aktive Kühlung Anteil Handel Lebensmittel</a:t>
                      </a:r>
                    </a:p>
                  </a:txBody>
                  <a:tcPr marL="0" marR="0" marT="0" marB="0">
                    <a:lnL>
                      <a:noFill/>
                    </a:lnL>
                    <a:lnR>
                      <a:noFill/>
                    </a:lnR>
                    <a:lnT>
                      <a:noFill/>
                    </a:lnT>
                    <a:lnB>
                      <a:noFill/>
                    </a:lnB>
                    <a:solidFill>
                      <a:srgbClr val="00B0F0"/>
                    </a:solidFill>
                  </a:tcPr>
                </a:tc>
                <a:tc hMerge="1">
                  <a:txBody>
                    <a:bodyPr/>
                    <a:lstStyle/>
                    <a:p>
                      <a:endParaRPr lang="de-AT"/>
                    </a:p>
                  </a:txBody>
                  <a:tcPr/>
                </a:tc>
                <a:extLst>
                  <a:ext uri="{0D108BD9-81ED-4DB2-BD59-A6C34878D82A}">
                    <a16:rowId xmlns:a16="http://schemas.microsoft.com/office/drawing/2014/main" val="207052330"/>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gridSpan="2">
                  <a:txBody>
                    <a:bodyPr/>
                    <a:lstStyle/>
                    <a:p>
                      <a:pPr algn="l" fontAlgn="t"/>
                      <a:r>
                        <a:rPr lang="de-DE" sz="600" b="0" i="0" u="none" strike="noStrike">
                          <a:solidFill>
                            <a:srgbClr val="000000"/>
                          </a:solidFill>
                          <a:effectLst/>
                          <a:latin typeface="Calibri" panose="020F0502020204030204" pitchFamily="34" charset="0"/>
                        </a:rPr>
                        <a:t>Aktive Kühlung Anteil Handel Sonstige</a:t>
                      </a:r>
                    </a:p>
                  </a:txBody>
                  <a:tcPr marL="0" marR="0" marT="0" marB="0">
                    <a:lnL>
                      <a:noFill/>
                    </a:lnL>
                    <a:lnR>
                      <a:noFill/>
                    </a:lnR>
                    <a:lnT>
                      <a:noFill/>
                    </a:lnT>
                    <a:lnB>
                      <a:noFill/>
                    </a:lnB>
                    <a:solidFill>
                      <a:srgbClr val="00B0F0"/>
                    </a:solidFill>
                  </a:tcPr>
                </a:tc>
                <a:tc hMerge="1">
                  <a:txBody>
                    <a:bodyPr/>
                    <a:lstStyle/>
                    <a:p>
                      <a:endParaRPr lang="de-AT"/>
                    </a:p>
                  </a:txBody>
                  <a:tcPr/>
                </a:tc>
                <a:extLst>
                  <a:ext uri="{0D108BD9-81ED-4DB2-BD59-A6C34878D82A}">
                    <a16:rowId xmlns:a16="http://schemas.microsoft.com/office/drawing/2014/main" val="3216857615"/>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gridSpan="2">
                  <a:txBody>
                    <a:bodyPr/>
                    <a:lstStyle/>
                    <a:p>
                      <a:pPr algn="l" fontAlgn="t"/>
                      <a:r>
                        <a:rPr lang="de-DE" sz="600" b="0" i="0" u="none" strike="noStrike">
                          <a:solidFill>
                            <a:srgbClr val="000000"/>
                          </a:solidFill>
                          <a:effectLst/>
                          <a:latin typeface="Calibri" panose="020F0502020204030204" pitchFamily="34" charset="0"/>
                        </a:rPr>
                        <a:t>Aktive Kühlung Anteil Sonstige Nutzung</a:t>
                      </a:r>
                    </a:p>
                  </a:txBody>
                  <a:tcPr marL="0" marR="0" marT="0" marB="0">
                    <a:lnL>
                      <a:noFill/>
                    </a:lnL>
                    <a:lnR>
                      <a:noFill/>
                    </a:lnR>
                    <a:lnT>
                      <a:noFill/>
                    </a:lnT>
                    <a:lnB>
                      <a:noFill/>
                    </a:lnB>
                    <a:solidFill>
                      <a:srgbClr val="00B0F0"/>
                    </a:solidFill>
                  </a:tcPr>
                </a:tc>
                <a:tc hMerge="1">
                  <a:txBody>
                    <a:bodyPr/>
                    <a:lstStyle/>
                    <a:p>
                      <a:endParaRPr lang="de-AT"/>
                    </a:p>
                  </a:txBody>
                  <a:tcPr/>
                </a:tc>
                <a:extLst>
                  <a:ext uri="{0D108BD9-81ED-4DB2-BD59-A6C34878D82A}">
                    <a16:rowId xmlns:a16="http://schemas.microsoft.com/office/drawing/2014/main" val="3075483740"/>
                  </a:ext>
                </a:extLst>
              </a:tr>
              <a:tr h="83174">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spez. thermische Leistung Aufnahmesystem</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779782882"/>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Thermische Leistung Freecooling</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229339644"/>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Thermische Leistung 1 EL</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2288830741"/>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Thermische Leistung 2 TH</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898089847"/>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Thermische Leistung 3 EL</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884096904"/>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Verteilverluste Freecooling</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325421584"/>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Verteilverluste 1 El</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306726842"/>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Verteilverluste 2th</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045524468"/>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Verteilverluste 3el</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842414444"/>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Wirkungsgrad Erzeugung 1 El</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187403861"/>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Wirkungsgrad Erzeugung 2 TH</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260429883"/>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Wirkungsgrad Erzeugung 3 EL</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630422568"/>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Hilfsstromanteil Freecooling</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667201381"/>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Hilfsstromanteil KLEL1</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967953917"/>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Hilfsstromanteil KLTh2</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392909277"/>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Hilfsstromanteil KLEL3</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761771222"/>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Energieträger System 2 Thermisch</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348944554"/>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Kühlen Solltemperatur Maximum</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°C</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999386884"/>
                  </a:ext>
                </a:extLst>
              </a:tr>
            </a:tbl>
          </a:graphicData>
        </a:graphic>
      </p:graphicFrame>
      <p:graphicFrame>
        <p:nvGraphicFramePr>
          <p:cNvPr id="22" name="Tabelle 21">
            <a:extLst>
              <a:ext uri="{FF2B5EF4-FFF2-40B4-BE49-F238E27FC236}">
                <a16:creationId xmlns:a16="http://schemas.microsoft.com/office/drawing/2014/main" id="{20920AB2-F792-A8BC-11CA-E5C4AA634C6A}"/>
              </a:ext>
            </a:extLst>
          </p:cNvPr>
          <p:cNvGraphicFramePr>
            <a:graphicFrameLocks noGrp="1"/>
          </p:cNvGraphicFramePr>
          <p:nvPr>
            <p:extLst>
              <p:ext uri="{D42A27DB-BD31-4B8C-83A1-F6EECF244321}">
                <p14:modId xmlns:p14="http://schemas.microsoft.com/office/powerpoint/2010/main" val="2879303675"/>
              </p:ext>
            </p:extLst>
          </p:nvPr>
        </p:nvGraphicFramePr>
        <p:xfrm>
          <a:off x="5280180" y="493476"/>
          <a:ext cx="2158947" cy="1681032"/>
        </p:xfrm>
        <a:graphic>
          <a:graphicData uri="http://schemas.openxmlformats.org/drawingml/2006/table">
            <a:tbl>
              <a:tblPr/>
              <a:tblGrid>
                <a:gridCol w="197323">
                  <a:extLst>
                    <a:ext uri="{9D8B030D-6E8A-4147-A177-3AD203B41FA5}">
                      <a16:colId xmlns:a16="http://schemas.microsoft.com/office/drawing/2014/main" val="3280960692"/>
                    </a:ext>
                  </a:extLst>
                </a:gridCol>
                <a:gridCol w="1961624">
                  <a:extLst>
                    <a:ext uri="{9D8B030D-6E8A-4147-A177-3AD203B41FA5}">
                      <a16:colId xmlns:a16="http://schemas.microsoft.com/office/drawing/2014/main" val="1139458086"/>
                    </a:ext>
                  </a:extLst>
                </a:gridCol>
              </a:tblGrid>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AT" sz="600" b="0" i="0" u="none" strike="noStrike">
                          <a:solidFill>
                            <a:srgbClr val="000000"/>
                          </a:solidFill>
                          <a:effectLst/>
                          <a:latin typeface="Calibri" panose="020F0502020204030204" pitchFamily="34" charset="0"/>
                        </a:rPr>
                        <a:t>Temperatur Minimum</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734036275"/>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b"/>
                      <a:r>
                        <a:rPr lang="de-AT" sz="600" b="0" i="0" u="none" strike="noStrike">
                          <a:solidFill>
                            <a:srgbClr val="000000"/>
                          </a:solidFill>
                          <a:effectLst/>
                          <a:latin typeface="Calibri" panose="020F0502020204030204" pitchFamily="34" charset="0"/>
                        </a:rPr>
                        <a:t>Temperatur Maximum Eingabe</a:t>
                      </a:r>
                    </a:p>
                  </a:txBody>
                  <a:tcPr marL="0" marR="0" marT="0" marB="0" anchor="b">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1966256999"/>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System 1 Anteil Wohnen</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2210396484"/>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System 1 Anteil Büro</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1167648646"/>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System 1 Anteil Schule sekundär</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434942932"/>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System 1 Anteil Schule primär</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729241859"/>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System 1 Anteil Handel Lebensmittel</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2281007532"/>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System 1 Anteil Handel Sonstige</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2251263696"/>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System 1 Anteil Sonstige Nutzung</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3053868115"/>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AT" sz="600" b="0" i="0" u="none" strike="noStrike">
                          <a:solidFill>
                            <a:srgbClr val="000000"/>
                          </a:solidFill>
                          <a:effectLst/>
                          <a:latin typeface="Calibri" panose="020F0502020204030204" pitchFamily="34" charset="0"/>
                        </a:rPr>
                        <a:t>Warmwasser Verluste: Speicher1</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1847646530"/>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AT" sz="600" b="0" i="0" u="none" strike="noStrike">
                          <a:solidFill>
                            <a:srgbClr val="000000"/>
                          </a:solidFill>
                          <a:effectLst/>
                          <a:latin typeface="Calibri" panose="020F0502020204030204" pitchFamily="34" charset="0"/>
                        </a:rPr>
                        <a:t>Warmwasser Verluste: Speicher2</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6506958"/>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Verluste: Wirkungsgrad Verteilsystem 1</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4038991378"/>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Verluste: Wirkungsgrad Verteilsystem 2</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896578076"/>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b"/>
                      <a:r>
                        <a:rPr lang="de-AT" sz="600" b="0" i="0" u="none" strike="noStrike">
                          <a:solidFill>
                            <a:srgbClr val="000000"/>
                          </a:solidFill>
                          <a:effectLst/>
                          <a:latin typeface="Calibri" panose="020F0502020204030204" pitchFamily="34" charset="0"/>
                        </a:rPr>
                        <a:t>Warmwasser System 1 Energieträger</a:t>
                      </a:r>
                    </a:p>
                  </a:txBody>
                  <a:tcPr marL="0" marR="0" marT="0" marB="0" anchor="b">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3503717072"/>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b"/>
                      <a:r>
                        <a:rPr lang="de-AT" sz="600" b="0" i="0" u="none" strike="noStrike">
                          <a:solidFill>
                            <a:srgbClr val="000000"/>
                          </a:solidFill>
                          <a:effectLst/>
                          <a:latin typeface="Calibri" panose="020F0502020204030204" pitchFamily="34" charset="0"/>
                        </a:rPr>
                        <a:t>Warmwasser System 2 Energieträger</a:t>
                      </a:r>
                    </a:p>
                  </a:txBody>
                  <a:tcPr marL="0" marR="0" marT="0" marB="0" anchor="b">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3520456403"/>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b"/>
                      <a:r>
                        <a:rPr lang="de-AT" sz="600" b="0" i="0" u="none" strike="noStrike">
                          <a:solidFill>
                            <a:srgbClr val="000000"/>
                          </a:solidFill>
                          <a:effectLst/>
                          <a:latin typeface="Calibri" panose="020F0502020204030204" pitchFamily="34" charset="0"/>
                        </a:rPr>
                        <a:t>Warmwasser System 1 Wirkungsgrad</a:t>
                      </a:r>
                    </a:p>
                  </a:txBody>
                  <a:tcPr marL="0" marR="0" marT="0" marB="0" anchor="b">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3511651931"/>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AT" sz="600" b="0" i="0" u="none" strike="noStrike">
                          <a:solidFill>
                            <a:srgbClr val="000000"/>
                          </a:solidFill>
                          <a:effectLst/>
                          <a:latin typeface="Calibri" panose="020F0502020204030204" pitchFamily="34" charset="0"/>
                        </a:rPr>
                        <a:t>Warmwasser System 2 Wirkungsgrad</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1019177775"/>
                  </a:ext>
                </a:extLst>
              </a:tr>
            </a:tbl>
          </a:graphicData>
        </a:graphic>
      </p:graphicFrame>
      <p:graphicFrame>
        <p:nvGraphicFramePr>
          <p:cNvPr id="23" name="Tabelle 22">
            <a:extLst>
              <a:ext uri="{FF2B5EF4-FFF2-40B4-BE49-F238E27FC236}">
                <a16:creationId xmlns:a16="http://schemas.microsoft.com/office/drawing/2014/main" id="{3461CE83-DEC1-8A23-2238-07AF5F21D054}"/>
              </a:ext>
            </a:extLst>
          </p:cNvPr>
          <p:cNvGraphicFramePr>
            <a:graphicFrameLocks noGrp="1"/>
          </p:cNvGraphicFramePr>
          <p:nvPr>
            <p:extLst>
              <p:ext uri="{D42A27DB-BD31-4B8C-83A1-F6EECF244321}">
                <p14:modId xmlns:p14="http://schemas.microsoft.com/office/powerpoint/2010/main" val="2647414522"/>
              </p:ext>
            </p:extLst>
          </p:nvPr>
        </p:nvGraphicFramePr>
        <p:xfrm>
          <a:off x="5280180" y="2250708"/>
          <a:ext cx="2076489" cy="4572000"/>
        </p:xfrm>
        <a:graphic>
          <a:graphicData uri="http://schemas.openxmlformats.org/drawingml/2006/table">
            <a:tbl>
              <a:tblPr/>
              <a:tblGrid>
                <a:gridCol w="189786">
                  <a:extLst>
                    <a:ext uri="{9D8B030D-6E8A-4147-A177-3AD203B41FA5}">
                      <a16:colId xmlns:a16="http://schemas.microsoft.com/office/drawing/2014/main" val="906090484"/>
                    </a:ext>
                  </a:extLst>
                </a:gridCol>
                <a:gridCol w="1886703">
                  <a:extLst>
                    <a:ext uri="{9D8B030D-6E8A-4147-A177-3AD203B41FA5}">
                      <a16:colId xmlns:a16="http://schemas.microsoft.com/office/drawing/2014/main" val="544705592"/>
                    </a:ext>
                  </a:extLst>
                </a:gridCol>
              </a:tblGrid>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Luftdichtheit n50</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4293201893"/>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Mechanische Lüftung Wohnen</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4118095201"/>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Mechanische Lüftung Büro</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883740570"/>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Mechanische Lüftung Bildung sekundär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977658772"/>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Mechanische Lüftung Bildung primär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583891879"/>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Mechanische Lüftung Handel Lebensmittel</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84454743"/>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Mechanische Lüftung Handel sonstiger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327385916"/>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Mechanische Lüftung Sonstige Nutzung</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800428357"/>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Nachtauskühlung Fensterstellung Wohnen</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273741183"/>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Nachtauskühlung Fensterstellung Büro</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711584848"/>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Nachtauskühlung Fensterstellung Bildung sekundär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490903408"/>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Nachtauskühlung Fensterstellung Bildung primär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732846315"/>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Nachtauskühlung Fensterstellung Handel Lebensmittel</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910679660"/>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Nachtauskühlung Fensterstellung Handel sonstiger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517640256"/>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Nachtauskühlung Fensterstellung Sonstige Nutzung</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235692116"/>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Luftwechsel Wohnen</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308121794"/>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Luftwechsel Büro</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904549498"/>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Luftwechsel Bildung sekundär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865941654"/>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Luftwechsel Bildung primär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162510953"/>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Luftwechsel Handel Lebensmittel</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326591526"/>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Luftwechsel Handel sonstiger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023732046"/>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Luftwechsel Sonstige Nutzung</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114520146"/>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Lüfterstrom mech. Wohnen</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618068835"/>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Lüfterstrom mech. Büro</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947961468"/>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Lüfterstrom mech.  Bildung sekundär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857564591"/>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Lüfterstrom mech.  Bildung primär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711824752"/>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Lüfterstrom mech.  Handel Lebensmittel</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097340413"/>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Lüfterstrom mech.  Handel sonstiger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699630272"/>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Lüfterstrom mech.  Sonstige Nutzung</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877434244"/>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Winter Wohnen</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285440235"/>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Winter Büro</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798686852"/>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Winter Bildung sekundär</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734458727"/>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Winter Bildung primär</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123383990"/>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Winter Handel Lebensmittel</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224584248"/>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Wärmerückgewinnung Winter Handel sonstiger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37717033"/>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Winter Sonstige Nutzung</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280757337"/>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Sommer Wohnen</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78151236"/>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Sommer Büro</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823960707"/>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Sommer Bildung sekundär</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223795274"/>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Sommer Bildung primär</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585580365"/>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Sommer Handel Lebensmittel</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209990423"/>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Wärmerückgewinnung Sommer Handel sonstiger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997364406"/>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Sommer Sonstige Nutzung</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613412196"/>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Übergangszeit Wohnen</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774758225"/>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Übergangszeit Büro</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314249072"/>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Übergangszeit Bildung sekundär</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4021092154"/>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Übergangszeit Bildung primär</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566996786"/>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Übergangszeit Handel Lebensmittel</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267621727"/>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Wärmerückgewinnung Übergangszeit Handel sonstiger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99527079"/>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Übergangszeit Sonstige Nutzung</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763202366"/>
                  </a:ext>
                </a:extLst>
              </a:tr>
            </a:tbl>
          </a:graphicData>
        </a:graphic>
      </p:graphicFrame>
      <p:graphicFrame>
        <p:nvGraphicFramePr>
          <p:cNvPr id="24" name="Tabelle 23">
            <a:extLst>
              <a:ext uri="{FF2B5EF4-FFF2-40B4-BE49-F238E27FC236}">
                <a16:creationId xmlns:a16="http://schemas.microsoft.com/office/drawing/2014/main" id="{69094062-FE9C-B31B-6D6D-3ADB869CDE2C}"/>
              </a:ext>
            </a:extLst>
          </p:cNvPr>
          <p:cNvGraphicFramePr>
            <a:graphicFrameLocks noGrp="1"/>
          </p:cNvGraphicFramePr>
          <p:nvPr>
            <p:extLst>
              <p:ext uri="{D42A27DB-BD31-4B8C-83A1-F6EECF244321}">
                <p14:modId xmlns:p14="http://schemas.microsoft.com/office/powerpoint/2010/main" val="1664597509"/>
              </p:ext>
            </p:extLst>
          </p:nvPr>
        </p:nvGraphicFramePr>
        <p:xfrm>
          <a:off x="7707215" y="2755832"/>
          <a:ext cx="1843087" cy="1280160"/>
        </p:xfrm>
        <a:graphic>
          <a:graphicData uri="http://schemas.openxmlformats.org/drawingml/2006/table">
            <a:tbl>
              <a:tblPr/>
              <a:tblGrid>
                <a:gridCol w="139877">
                  <a:extLst>
                    <a:ext uri="{9D8B030D-6E8A-4147-A177-3AD203B41FA5}">
                      <a16:colId xmlns:a16="http://schemas.microsoft.com/office/drawing/2014/main" val="4112666569"/>
                    </a:ext>
                  </a:extLst>
                </a:gridCol>
                <a:gridCol w="1390544">
                  <a:extLst>
                    <a:ext uri="{9D8B030D-6E8A-4147-A177-3AD203B41FA5}">
                      <a16:colId xmlns:a16="http://schemas.microsoft.com/office/drawing/2014/main" val="67463522"/>
                    </a:ext>
                  </a:extLst>
                </a:gridCol>
                <a:gridCol w="312666">
                  <a:extLst>
                    <a:ext uri="{9D8B030D-6E8A-4147-A177-3AD203B41FA5}">
                      <a16:colId xmlns:a16="http://schemas.microsoft.com/office/drawing/2014/main" val="2757680280"/>
                    </a:ext>
                  </a:extLst>
                </a:gridCol>
              </a:tblGrid>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Flex PV Nutzung</a:t>
                      </a:r>
                    </a:p>
                  </a:txBody>
                  <a:tcPr marL="0" marR="0" marT="0" marB="0">
                    <a:lnL>
                      <a:noFill/>
                    </a:lnL>
                    <a:lnR>
                      <a:noFill/>
                    </a:lnR>
                    <a:lnT>
                      <a:noFill/>
                    </a:lnT>
                    <a:lnB>
                      <a:noFill/>
                    </a:lnB>
                    <a:solidFill>
                      <a:schemeClr val="accent6">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2217117300"/>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Flex Signal Nutzung</a:t>
                      </a:r>
                    </a:p>
                  </a:txBody>
                  <a:tcPr marL="0" marR="0" marT="0" marB="0">
                    <a:lnL>
                      <a:noFill/>
                    </a:lnL>
                    <a:lnR>
                      <a:noFill/>
                    </a:lnR>
                    <a:lnT>
                      <a:noFill/>
                    </a:lnT>
                    <a:lnB w="6350" cap="flat" cmpd="sng" algn="ctr">
                      <a:solidFill>
                        <a:srgbClr val="BCCF00"/>
                      </a:solidFill>
                      <a:prstDash val="solid"/>
                      <a:round/>
                      <a:headEnd type="none" w="med" len="med"/>
                      <a:tailEnd type="none" w="med" len="med"/>
                    </a:lnB>
                    <a:solidFill>
                      <a:schemeClr val="accent6">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1155309798"/>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w="6350" cap="flat" cmpd="sng" algn="ctr">
                      <a:solidFill>
                        <a:srgbClr val="BCCF00"/>
                      </a:solidFill>
                      <a:prstDash val="solid"/>
                      <a:round/>
                      <a:headEnd type="none" w="med" len="med"/>
                      <a:tailEnd type="none" w="med" len="med"/>
                    </a:lnR>
                    <a:lnT>
                      <a:noFill/>
                    </a:lnT>
                    <a:lnB>
                      <a:noFill/>
                    </a:lnB>
                    <a:solidFill>
                      <a:schemeClr val="accent6">
                        <a:lumMod val="20000"/>
                        <a:lumOff val="80000"/>
                      </a:schemeClr>
                    </a:solidFill>
                  </a:tcPr>
                </a:tc>
                <a:tc>
                  <a:txBody>
                    <a:bodyPr/>
                    <a:lstStyle/>
                    <a:p>
                      <a:pPr algn="l" fontAlgn="t"/>
                      <a:r>
                        <a:rPr lang="de-AT" sz="600" b="1" i="0" u="none" strike="noStrike">
                          <a:solidFill>
                            <a:srgbClr val="8A9900"/>
                          </a:solidFill>
                          <a:effectLst/>
                          <a:latin typeface="Calibri" panose="020F0502020204030204" pitchFamily="34" charset="0"/>
                        </a:rPr>
                        <a:t>Flex Signal Name</a:t>
                      </a:r>
                    </a:p>
                  </a:txBody>
                  <a:tcPr marL="0" marR="0" marT="0" marB="0">
                    <a:lnL w="6350" cap="flat" cmpd="sng" algn="ctr">
                      <a:solidFill>
                        <a:srgbClr val="BCCF00"/>
                      </a:solidFill>
                      <a:prstDash val="solid"/>
                      <a:round/>
                      <a:headEnd type="none" w="med" len="med"/>
                      <a:tailEnd type="none" w="med" len="med"/>
                    </a:lnL>
                    <a:lnR w="6350" cap="flat" cmpd="sng" algn="ctr">
                      <a:solidFill>
                        <a:srgbClr val="BCCF00"/>
                      </a:solidFill>
                      <a:prstDash val="solid"/>
                      <a:round/>
                      <a:headEnd type="none" w="med" len="med"/>
                      <a:tailEnd type="none" w="med" len="med"/>
                    </a:lnR>
                    <a:lnT w="6350" cap="flat" cmpd="sng" algn="ctr">
                      <a:solidFill>
                        <a:srgbClr val="BCCF00"/>
                      </a:solidFill>
                      <a:prstDash val="solid"/>
                      <a:round/>
                      <a:headEnd type="none" w="med" len="med"/>
                      <a:tailEnd type="none" w="med" len="med"/>
                    </a:lnT>
                    <a:lnB w="6350" cap="flat" cmpd="sng" algn="ctr">
                      <a:solidFill>
                        <a:srgbClr val="BCCF00"/>
                      </a:solidFill>
                      <a:prstDash val="solid"/>
                      <a:round/>
                      <a:headEnd type="none" w="med" len="med"/>
                      <a:tailEnd type="none" w="med" len="med"/>
                    </a:lnB>
                    <a:solidFill>
                      <a:schemeClr val="accent6">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extLst>
                  <a:ext uri="{0D108BD9-81ED-4DB2-BD59-A6C34878D82A}">
                    <a16:rowId xmlns:a16="http://schemas.microsoft.com/office/drawing/2014/main" val="2386772611"/>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w="6350" cap="flat" cmpd="sng" algn="ctr">
                      <a:solidFill>
                        <a:srgbClr val="BCCF00"/>
                      </a:solidFill>
                      <a:prstDash val="solid"/>
                      <a:round/>
                      <a:headEnd type="none" w="med" len="med"/>
                      <a:tailEnd type="none" w="med" len="med"/>
                    </a:lnR>
                    <a:lnT>
                      <a:noFill/>
                    </a:lnT>
                    <a:lnB>
                      <a:noFill/>
                    </a:lnB>
                    <a:solidFill>
                      <a:schemeClr val="accent6">
                        <a:lumMod val="20000"/>
                        <a:lumOff val="80000"/>
                      </a:schemeClr>
                    </a:solidFill>
                  </a:tcPr>
                </a:tc>
                <a:tc>
                  <a:txBody>
                    <a:bodyPr/>
                    <a:lstStyle/>
                    <a:p>
                      <a:pPr algn="l" fontAlgn="t"/>
                      <a:r>
                        <a:rPr lang="de-AT" sz="600" b="1" i="0" u="none" strike="noStrike">
                          <a:solidFill>
                            <a:srgbClr val="8A9900"/>
                          </a:solidFill>
                          <a:effectLst/>
                          <a:latin typeface="Calibri" panose="020F0502020204030204" pitchFamily="34" charset="0"/>
                        </a:rPr>
                        <a:t>Flex Maximale Leistung</a:t>
                      </a:r>
                    </a:p>
                  </a:txBody>
                  <a:tcPr marL="0" marR="0" marT="0" marB="0">
                    <a:lnL w="6350" cap="flat" cmpd="sng" algn="ctr">
                      <a:solidFill>
                        <a:srgbClr val="BCCF00"/>
                      </a:solidFill>
                      <a:prstDash val="solid"/>
                      <a:round/>
                      <a:headEnd type="none" w="med" len="med"/>
                      <a:tailEnd type="none" w="med" len="med"/>
                    </a:lnL>
                    <a:lnR w="6350" cap="flat" cmpd="sng" algn="ctr">
                      <a:solidFill>
                        <a:srgbClr val="BCCF00"/>
                      </a:solidFill>
                      <a:prstDash val="solid"/>
                      <a:round/>
                      <a:headEnd type="none" w="med" len="med"/>
                      <a:tailEnd type="none" w="med" len="med"/>
                    </a:lnR>
                    <a:lnT w="6350" cap="flat" cmpd="sng" algn="ctr">
                      <a:solidFill>
                        <a:srgbClr val="BCCF00"/>
                      </a:solidFill>
                      <a:prstDash val="solid"/>
                      <a:round/>
                      <a:headEnd type="none" w="med" len="med"/>
                      <a:tailEnd type="none" w="med" len="med"/>
                    </a:lnT>
                    <a:lnB w="6350" cap="flat" cmpd="sng" algn="ctr">
                      <a:solidFill>
                        <a:srgbClr val="BCCF00"/>
                      </a:solidFill>
                      <a:prstDash val="solid"/>
                      <a:round/>
                      <a:headEnd type="none" w="med" len="med"/>
                      <a:tailEnd type="none" w="med" len="med"/>
                    </a:lnB>
                    <a:solidFill>
                      <a:schemeClr val="accent6">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extLst>
                  <a:ext uri="{0D108BD9-81ED-4DB2-BD59-A6C34878D82A}">
                    <a16:rowId xmlns:a16="http://schemas.microsoft.com/office/drawing/2014/main" val="3048645390"/>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Flex Netzbezug deckt Nutzerstrom</a:t>
                      </a:r>
                    </a:p>
                  </a:txBody>
                  <a:tcPr marL="0" marR="0" marT="0" marB="0">
                    <a:lnL>
                      <a:noFill/>
                    </a:lnL>
                    <a:lnR>
                      <a:noFill/>
                    </a:lnR>
                    <a:lnT w="6350" cap="flat" cmpd="sng" algn="ctr">
                      <a:solidFill>
                        <a:srgbClr val="BCCF00"/>
                      </a:solidFill>
                      <a:prstDash val="solid"/>
                      <a:round/>
                      <a:headEnd type="none" w="med" len="med"/>
                      <a:tailEnd type="none" w="med" len="med"/>
                    </a:lnT>
                    <a:lnB>
                      <a:noFill/>
                    </a:lnB>
                    <a:solidFill>
                      <a:schemeClr val="accent6">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1442994507"/>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DE" sz="600" b="0" i="0" u="none" strike="noStrike">
                          <a:solidFill>
                            <a:srgbClr val="000000"/>
                          </a:solidFill>
                          <a:effectLst/>
                          <a:latin typeface="Calibri" panose="020F0502020204030204" pitchFamily="34" charset="0"/>
                        </a:rPr>
                        <a:t>Flex Netzbezug deckt HVAC Minimum</a:t>
                      </a:r>
                    </a:p>
                  </a:txBody>
                  <a:tcPr marL="0" marR="0" marT="0" marB="0">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1901290948"/>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DE" sz="600" b="0" i="0" u="none" strike="noStrike">
                          <a:solidFill>
                            <a:srgbClr val="000000"/>
                          </a:solidFill>
                          <a:effectLst/>
                          <a:latin typeface="Calibri" panose="020F0502020204030204" pitchFamily="34" charset="0"/>
                        </a:rPr>
                        <a:t>Flex Netzbezug deckt EV Minimum</a:t>
                      </a:r>
                    </a:p>
                  </a:txBody>
                  <a:tcPr marL="0" marR="0" marT="0" marB="0">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3296442622"/>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Batterie Nutzung</a:t>
                      </a:r>
                    </a:p>
                  </a:txBody>
                  <a:tcPr marL="0" marR="0" marT="0" marB="0">
                    <a:lnL>
                      <a:noFill/>
                    </a:lnL>
                    <a:lnR>
                      <a:noFill/>
                    </a:lnR>
                    <a:lnT>
                      <a:noFill/>
                    </a:lnT>
                    <a:lnB>
                      <a:noFill/>
                    </a:lnB>
                    <a:solidFill>
                      <a:schemeClr val="accent6">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824095738"/>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Batterie Kapazität</a:t>
                      </a:r>
                    </a:p>
                  </a:txBody>
                  <a:tcPr marL="0" marR="0" marT="0" marB="0">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kWh</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1041284175"/>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Maximale Be/Entladeleistung </a:t>
                      </a:r>
                    </a:p>
                  </a:txBody>
                  <a:tcPr marL="0" marR="0" marT="0" marB="0" anchor="b">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FF0000"/>
                          </a:solidFill>
                          <a:effectLst/>
                          <a:latin typeface="Calibri" panose="020F0502020204030204" pitchFamily="34" charset="0"/>
                        </a:rPr>
                        <a:t>%</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619259699"/>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Wirkungsgrad Ladung</a:t>
                      </a:r>
                    </a:p>
                  </a:txBody>
                  <a:tcPr marL="0" marR="0" marT="0" marB="0">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FF0000"/>
                          </a:solidFill>
                          <a:effectLst/>
                          <a:latin typeface="Calibri" panose="020F0502020204030204" pitchFamily="34" charset="0"/>
                        </a:rPr>
                        <a:t>%</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3960806700"/>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Wirkungsgrad Entladung</a:t>
                      </a:r>
                    </a:p>
                  </a:txBody>
                  <a:tcPr marL="0" marR="0" marT="0" marB="0">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FF0000"/>
                          </a:solidFill>
                          <a:effectLst/>
                          <a:latin typeface="Calibri" panose="020F0502020204030204" pitchFamily="34" charset="0"/>
                        </a:rPr>
                        <a:t>%</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3307730661"/>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Batterie Selbstentladung</a:t>
                      </a:r>
                    </a:p>
                  </a:txBody>
                  <a:tcPr marL="0" marR="0" marT="0" marB="0">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%/h</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571368660"/>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DE" sz="600" b="0" i="0" u="none" strike="noStrike">
                          <a:solidFill>
                            <a:srgbClr val="000000"/>
                          </a:solidFill>
                          <a:effectLst/>
                          <a:latin typeface="Calibri" panose="020F0502020204030204" pitchFamily="34" charset="0"/>
                        </a:rPr>
                        <a:t>Batterie wird flexibel  durch Netz geladen?</a:t>
                      </a:r>
                    </a:p>
                  </a:txBody>
                  <a:tcPr marL="0" marR="0" marT="0" marB="0">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3332189780"/>
                  </a:ext>
                </a:extLst>
              </a:tr>
            </a:tbl>
          </a:graphicData>
        </a:graphic>
      </p:graphicFrame>
      <p:graphicFrame>
        <p:nvGraphicFramePr>
          <p:cNvPr id="25" name="Tabelle 24">
            <a:extLst>
              <a:ext uri="{FF2B5EF4-FFF2-40B4-BE49-F238E27FC236}">
                <a16:creationId xmlns:a16="http://schemas.microsoft.com/office/drawing/2014/main" id="{638EEC0B-E8C5-95E5-1645-8CC09579BC8E}"/>
              </a:ext>
            </a:extLst>
          </p:cNvPr>
          <p:cNvGraphicFramePr>
            <a:graphicFrameLocks noGrp="1"/>
          </p:cNvGraphicFramePr>
          <p:nvPr>
            <p:extLst>
              <p:ext uri="{D42A27DB-BD31-4B8C-83A1-F6EECF244321}">
                <p14:modId xmlns:p14="http://schemas.microsoft.com/office/powerpoint/2010/main" val="2535312444"/>
              </p:ext>
            </p:extLst>
          </p:nvPr>
        </p:nvGraphicFramePr>
        <p:xfrm>
          <a:off x="7713478" y="4102168"/>
          <a:ext cx="1744059" cy="914400"/>
        </p:xfrm>
        <a:graphic>
          <a:graphicData uri="http://schemas.openxmlformats.org/drawingml/2006/table">
            <a:tbl>
              <a:tblPr/>
              <a:tblGrid>
                <a:gridCol w="132362">
                  <a:extLst>
                    <a:ext uri="{9D8B030D-6E8A-4147-A177-3AD203B41FA5}">
                      <a16:colId xmlns:a16="http://schemas.microsoft.com/office/drawing/2014/main" val="3162785292"/>
                    </a:ext>
                  </a:extLst>
                </a:gridCol>
                <a:gridCol w="1315830">
                  <a:extLst>
                    <a:ext uri="{9D8B030D-6E8A-4147-A177-3AD203B41FA5}">
                      <a16:colId xmlns:a16="http://schemas.microsoft.com/office/drawing/2014/main" val="82331915"/>
                    </a:ext>
                  </a:extLst>
                </a:gridCol>
                <a:gridCol w="295867">
                  <a:extLst>
                    <a:ext uri="{9D8B030D-6E8A-4147-A177-3AD203B41FA5}">
                      <a16:colId xmlns:a16="http://schemas.microsoft.com/office/drawing/2014/main" val="211279357"/>
                    </a:ext>
                  </a:extLst>
                </a:gridCol>
              </a:tblGrid>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MIV simulieren</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4157643521"/>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Stellplätze</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Anzahl</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772249778"/>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Fahrzeuge</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Anzahl</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3879503942"/>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Anteil-Ecars</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222988773"/>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Ecar Energieverbrauch</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kWh/km</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345486962"/>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Ecar Speicher pro Fahrzeug</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kWh/EV</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172183057"/>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Ecar Selbstentladung wöchentlich</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%/Woche</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52643734"/>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Ecar Mindest-Speicherstand</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116498093"/>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Ecar Batterie-Effizienz Beladung</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559494485"/>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Ecar Batterie Maximale Beladungsleistung</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986580734"/>
                  </a:ext>
                </a:extLst>
              </a:tr>
            </a:tbl>
          </a:graphicData>
        </a:graphic>
      </p:graphicFrame>
      <p:graphicFrame>
        <p:nvGraphicFramePr>
          <p:cNvPr id="26" name="Tabelle 25">
            <a:extLst>
              <a:ext uri="{FF2B5EF4-FFF2-40B4-BE49-F238E27FC236}">
                <a16:creationId xmlns:a16="http://schemas.microsoft.com/office/drawing/2014/main" id="{92E1AEC7-2C0C-18B7-03D7-41B626143616}"/>
              </a:ext>
            </a:extLst>
          </p:cNvPr>
          <p:cNvGraphicFramePr>
            <a:graphicFrameLocks noGrp="1"/>
          </p:cNvGraphicFramePr>
          <p:nvPr>
            <p:extLst>
              <p:ext uri="{D42A27DB-BD31-4B8C-83A1-F6EECF244321}">
                <p14:modId xmlns:p14="http://schemas.microsoft.com/office/powerpoint/2010/main" val="3068163912"/>
              </p:ext>
            </p:extLst>
          </p:nvPr>
        </p:nvGraphicFramePr>
        <p:xfrm>
          <a:off x="297146" y="4320725"/>
          <a:ext cx="1633493" cy="731520"/>
        </p:xfrm>
        <a:graphic>
          <a:graphicData uri="http://schemas.openxmlformats.org/drawingml/2006/table">
            <a:tbl>
              <a:tblPr/>
              <a:tblGrid>
                <a:gridCol w="123971">
                  <a:extLst>
                    <a:ext uri="{9D8B030D-6E8A-4147-A177-3AD203B41FA5}">
                      <a16:colId xmlns:a16="http://schemas.microsoft.com/office/drawing/2014/main" val="1393317710"/>
                    </a:ext>
                  </a:extLst>
                </a:gridCol>
                <a:gridCol w="1232412">
                  <a:extLst>
                    <a:ext uri="{9D8B030D-6E8A-4147-A177-3AD203B41FA5}">
                      <a16:colId xmlns:a16="http://schemas.microsoft.com/office/drawing/2014/main" val="415572455"/>
                    </a:ext>
                  </a:extLst>
                </a:gridCol>
                <a:gridCol w="277110">
                  <a:extLst>
                    <a:ext uri="{9D8B030D-6E8A-4147-A177-3AD203B41FA5}">
                      <a16:colId xmlns:a16="http://schemas.microsoft.com/office/drawing/2014/main" val="1175794395"/>
                    </a:ext>
                  </a:extLst>
                </a:gridCol>
              </a:tblGrid>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Außenwand</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485486711"/>
                  </a:ext>
                </a:extLst>
              </a:tr>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Dach</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882195963"/>
                  </a:ext>
                </a:extLst>
              </a:tr>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Kellerdecke / Fundament</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983529558"/>
                  </a:ext>
                </a:extLst>
              </a:tr>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Fenster Nord</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998937283"/>
                  </a:ext>
                </a:extLst>
              </a:tr>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Fenster Ost</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262666467"/>
                  </a:ext>
                </a:extLst>
              </a:tr>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Fenster Süd</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59015449"/>
                  </a:ext>
                </a:extLst>
              </a:tr>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Fenster West</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231924156"/>
                  </a:ext>
                </a:extLst>
              </a:tr>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Fenster Horizontal</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074211339"/>
                  </a:ext>
                </a:extLst>
              </a:tr>
            </a:tbl>
          </a:graphicData>
        </a:graphic>
      </p:graphicFrame>
      <p:graphicFrame>
        <p:nvGraphicFramePr>
          <p:cNvPr id="27" name="Tabelle 26">
            <a:extLst>
              <a:ext uri="{FF2B5EF4-FFF2-40B4-BE49-F238E27FC236}">
                <a16:creationId xmlns:a16="http://schemas.microsoft.com/office/drawing/2014/main" id="{BC39209B-954C-D8A9-C556-4A7EE4D88E9F}"/>
              </a:ext>
            </a:extLst>
          </p:cNvPr>
          <p:cNvGraphicFramePr>
            <a:graphicFrameLocks noGrp="1"/>
          </p:cNvGraphicFramePr>
          <p:nvPr>
            <p:extLst>
              <p:ext uri="{D42A27DB-BD31-4B8C-83A1-F6EECF244321}">
                <p14:modId xmlns:p14="http://schemas.microsoft.com/office/powerpoint/2010/main" val="2061867151"/>
              </p:ext>
            </p:extLst>
          </p:nvPr>
        </p:nvGraphicFramePr>
        <p:xfrm>
          <a:off x="297146" y="998293"/>
          <a:ext cx="2362200" cy="807720"/>
        </p:xfrm>
        <a:graphic>
          <a:graphicData uri="http://schemas.openxmlformats.org/drawingml/2006/table">
            <a:tbl>
              <a:tblPr/>
              <a:tblGrid>
                <a:gridCol w="215900">
                  <a:extLst>
                    <a:ext uri="{9D8B030D-6E8A-4147-A177-3AD203B41FA5}">
                      <a16:colId xmlns:a16="http://schemas.microsoft.com/office/drawing/2014/main" val="2511945138"/>
                    </a:ext>
                  </a:extLst>
                </a:gridCol>
                <a:gridCol w="2146300">
                  <a:extLst>
                    <a:ext uri="{9D8B030D-6E8A-4147-A177-3AD203B41FA5}">
                      <a16:colId xmlns:a16="http://schemas.microsoft.com/office/drawing/2014/main" val="3877537871"/>
                    </a:ext>
                  </a:extLst>
                </a:gridCol>
              </a:tblGrid>
              <a:tr h="70766">
                <a:tc>
                  <a:txBody>
                    <a:bodyPr/>
                    <a:lstStyle/>
                    <a:p>
                      <a:pPr algn="l" fontAlgn="b"/>
                      <a:r>
                        <a:rPr lang="de-AT" sz="7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FEC2D2"/>
                    </a:solidFill>
                  </a:tcPr>
                </a:tc>
                <a:tc>
                  <a:txBody>
                    <a:bodyPr/>
                    <a:lstStyle/>
                    <a:p>
                      <a:pPr algn="l" fontAlgn="b"/>
                      <a:r>
                        <a:rPr lang="de-AT" sz="700" b="0" i="0" u="none" strike="noStrike">
                          <a:solidFill>
                            <a:srgbClr val="CA0237"/>
                          </a:solidFill>
                          <a:effectLst/>
                          <a:latin typeface="Calibri" panose="020F0502020204030204" pitchFamily="34" charset="0"/>
                        </a:rPr>
                        <a:t>Projektname</a:t>
                      </a:r>
                    </a:p>
                  </a:txBody>
                  <a:tcPr marL="0" marR="0" marT="0" marB="0" anchor="b">
                    <a:lnL>
                      <a:noFill/>
                    </a:lnL>
                    <a:lnR>
                      <a:noFill/>
                    </a:lnR>
                    <a:lnT>
                      <a:noFill/>
                    </a:lnT>
                    <a:lnB>
                      <a:noFill/>
                    </a:lnB>
                    <a:solidFill>
                      <a:srgbClr val="FEC2D2"/>
                    </a:solidFill>
                  </a:tcPr>
                </a:tc>
                <a:extLst>
                  <a:ext uri="{0D108BD9-81ED-4DB2-BD59-A6C34878D82A}">
                    <a16:rowId xmlns:a16="http://schemas.microsoft.com/office/drawing/2014/main" val="1699808814"/>
                  </a:ext>
                </a:extLst>
              </a:tr>
              <a:tr h="70766">
                <a:tc>
                  <a:txBody>
                    <a:bodyPr/>
                    <a:lstStyle/>
                    <a:p>
                      <a:pPr algn="l" fontAlgn="b"/>
                      <a:r>
                        <a:rPr lang="de-AT" sz="7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FEC2D2"/>
                    </a:solidFill>
                  </a:tcPr>
                </a:tc>
                <a:tc>
                  <a:txBody>
                    <a:bodyPr/>
                    <a:lstStyle/>
                    <a:p>
                      <a:pPr algn="l" fontAlgn="b"/>
                      <a:r>
                        <a:rPr lang="de-AT" sz="700" b="0" i="0" u="none" strike="noStrike">
                          <a:solidFill>
                            <a:srgbClr val="CA0237"/>
                          </a:solidFill>
                          <a:effectLst/>
                          <a:latin typeface="Calibri" panose="020F0502020204030204" pitchFamily="34" charset="0"/>
                        </a:rPr>
                        <a:t>ProjektURL</a:t>
                      </a:r>
                    </a:p>
                  </a:txBody>
                  <a:tcPr marL="0" marR="0" marT="0" marB="0" anchor="b">
                    <a:lnL>
                      <a:noFill/>
                    </a:lnL>
                    <a:lnR>
                      <a:noFill/>
                    </a:lnR>
                    <a:lnT>
                      <a:noFill/>
                    </a:lnT>
                    <a:lnB>
                      <a:noFill/>
                    </a:lnB>
                    <a:solidFill>
                      <a:srgbClr val="FEC2D2"/>
                    </a:solidFill>
                  </a:tcPr>
                </a:tc>
                <a:extLst>
                  <a:ext uri="{0D108BD9-81ED-4DB2-BD59-A6C34878D82A}">
                    <a16:rowId xmlns:a16="http://schemas.microsoft.com/office/drawing/2014/main" val="2643212719"/>
                  </a:ext>
                </a:extLst>
              </a:tr>
              <a:tr h="70766">
                <a:tc>
                  <a:txBody>
                    <a:bodyPr/>
                    <a:lstStyle/>
                    <a:p>
                      <a:pPr algn="ctr" fontAlgn="b"/>
                      <a:r>
                        <a:rPr lang="de-AT" sz="600" b="0" i="0" u="none" strike="noStrike">
                          <a:solidFill>
                            <a:srgbClr val="2C5F2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FF0E0"/>
                    </a:solidFill>
                  </a:tcPr>
                </a:tc>
                <a:tc>
                  <a:txBody>
                    <a:bodyPr/>
                    <a:lstStyle/>
                    <a:p>
                      <a:pPr algn="l" fontAlgn="t"/>
                      <a:r>
                        <a:rPr lang="de-AT" sz="600" b="0" i="0" u="none" strike="noStrike">
                          <a:solidFill>
                            <a:srgbClr val="2C5F2E"/>
                          </a:solidFill>
                          <a:effectLst/>
                          <a:latin typeface="Calibri" panose="020F0502020204030204" pitchFamily="34" charset="0"/>
                        </a:rPr>
                        <a:t>Adresse</a:t>
                      </a:r>
                    </a:p>
                  </a:txBody>
                  <a:tcPr marL="0" marR="0" marT="0" marB="0">
                    <a:lnL>
                      <a:noFill/>
                    </a:lnL>
                    <a:lnR>
                      <a:noFill/>
                    </a:lnR>
                    <a:lnT>
                      <a:noFill/>
                    </a:lnT>
                    <a:lnB>
                      <a:noFill/>
                    </a:lnB>
                    <a:solidFill>
                      <a:srgbClr val="DFF0E0"/>
                    </a:solidFill>
                  </a:tcPr>
                </a:tc>
                <a:extLst>
                  <a:ext uri="{0D108BD9-81ED-4DB2-BD59-A6C34878D82A}">
                    <a16:rowId xmlns:a16="http://schemas.microsoft.com/office/drawing/2014/main" val="4181387792"/>
                  </a:ext>
                </a:extLst>
              </a:tr>
              <a:tr h="70766">
                <a:tc>
                  <a:txBody>
                    <a:bodyPr/>
                    <a:lstStyle/>
                    <a:p>
                      <a:pPr algn="ctr" fontAlgn="b"/>
                      <a:r>
                        <a:rPr lang="de-AT" sz="600" b="0" i="0" u="none" strike="noStrike">
                          <a:solidFill>
                            <a:srgbClr val="2C5F2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FF0E0"/>
                    </a:solidFill>
                  </a:tcPr>
                </a:tc>
                <a:tc>
                  <a:txBody>
                    <a:bodyPr/>
                    <a:lstStyle/>
                    <a:p>
                      <a:pPr algn="l" fontAlgn="t"/>
                      <a:r>
                        <a:rPr lang="de-AT" sz="600" b="0" i="0" u="none" strike="noStrike">
                          <a:solidFill>
                            <a:srgbClr val="2C5F2E"/>
                          </a:solidFill>
                          <a:effectLst/>
                          <a:latin typeface="Calibri" panose="020F0502020204030204" pitchFamily="34" charset="0"/>
                        </a:rPr>
                        <a:t>Gemeinde</a:t>
                      </a:r>
                    </a:p>
                  </a:txBody>
                  <a:tcPr marL="0" marR="0" marT="0" marB="0">
                    <a:lnL>
                      <a:noFill/>
                    </a:lnL>
                    <a:lnR>
                      <a:noFill/>
                    </a:lnR>
                    <a:lnT>
                      <a:noFill/>
                    </a:lnT>
                    <a:lnB>
                      <a:noFill/>
                    </a:lnB>
                    <a:solidFill>
                      <a:srgbClr val="DFF0E0"/>
                    </a:solidFill>
                  </a:tcPr>
                </a:tc>
                <a:extLst>
                  <a:ext uri="{0D108BD9-81ED-4DB2-BD59-A6C34878D82A}">
                    <a16:rowId xmlns:a16="http://schemas.microsoft.com/office/drawing/2014/main" val="3203004349"/>
                  </a:ext>
                </a:extLst>
              </a:tr>
              <a:tr h="70766">
                <a:tc>
                  <a:txBody>
                    <a:bodyPr/>
                    <a:lstStyle/>
                    <a:p>
                      <a:pPr algn="l" fontAlgn="b"/>
                      <a:r>
                        <a:rPr lang="de-AT" sz="7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FEC2D2"/>
                    </a:solidFill>
                  </a:tcPr>
                </a:tc>
                <a:tc>
                  <a:txBody>
                    <a:bodyPr/>
                    <a:lstStyle/>
                    <a:p>
                      <a:pPr algn="l" fontAlgn="b"/>
                      <a:r>
                        <a:rPr lang="de-AT" sz="700" b="0" i="0" u="none" strike="noStrike">
                          <a:solidFill>
                            <a:srgbClr val="CA0237"/>
                          </a:solidFill>
                          <a:effectLst/>
                          <a:latin typeface="Calibri" panose="020F0502020204030204" pitchFamily="34" charset="0"/>
                        </a:rPr>
                        <a:t>Erstellungsdatum</a:t>
                      </a:r>
                    </a:p>
                  </a:txBody>
                  <a:tcPr marL="0" marR="0" marT="0" marB="0" anchor="b">
                    <a:lnL>
                      <a:noFill/>
                    </a:lnL>
                    <a:lnR>
                      <a:noFill/>
                    </a:lnR>
                    <a:lnT>
                      <a:noFill/>
                    </a:lnT>
                    <a:lnB>
                      <a:noFill/>
                    </a:lnB>
                    <a:solidFill>
                      <a:srgbClr val="FEC2D2"/>
                    </a:solidFill>
                  </a:tcPr>
                </a:tc>
                <a:extLst>
                  <a:ext uri="{0D108BD9-81ED-4DB2-BD59-A6C34878D82A}">
                    <a16:rowId xmlns:a16="http://schemas.microsoft.com/office/drawing/2014/main" val="3829094712"/>
                  </a:ext>
                </a:extLst>
              </a:tr>
              <a:tr h="70766">
                <a:tc>
                  <a:txBody>
                    <a:bodyPr/>
                    <a:lstStyle/>
                    <a:p>
                      <a:pPr algn="l" fontAlgn="b"/>
                      <a:r>
                        <a:rPr lang="de-AT" sz="7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FEC2D2"/>
                    </a:solidFill>
                  </a:tcPr>
                </a:tc>
                <a:tc>
                  <a:txBody>
                    <a:bodyPr/>
                    <a:lstStyle/>
                    <a:p>
                      <a:pPr algn="l" fontAlgn="b"/>
                      <a:r>
                        <a:rPr lang="de-AT" sz="700" b="0" i="0" u="none" strike="noStrike">
                          <a:solidFill>
                            <a:srgbClr val="CA0237"/>
                          </a:solidFill>
                          <a:effectLst/>
                          <a:latin typeface="Calibri" panose="020F0502020204030204" pitchFamily="34" charset="0"/>
                        </a:rPr>
                        <a:t>Projektbeschreibung</a:t>
                      </a:r>
                    </a:p>
                  </a:txBody>
                  <a:tcPr marL="0" marR="0" marT="0" marB="0" anchor="b">
                    <a:lnL>
                      <a:noFill/>
                    </a:lnL>
                    <a:lnR>
                      <a:noFill/>
                    </a:lnR>
                    <a:lnT>
                      <a:noFill/>
                    </a:lnT>
                    <a:lnB>
                      <a:noFill/>
                    </a:lnB>
                    <a:solidFill>
                      <a:srgbClr val="FEC2D2"/>
                    </a:solidFill>
                  </a:tcPr>
                </a:tc>
                <a:extLst>
                  <a:ext uri="{0D108BD9-81ED-4DB2-BD59-A6C34878D82A}">
                    <a16:rowId xmlns:a16="http://schemas.microsoft.com/office/drawing/2014/main" val="171158238"/>
                  </a:ext>
                </a:extLst>
              </a:tr>
              <a:tr h="70766">
                <a:tc>
                  <a:txBody>
                    <a:bodyPr/>
                    <a:lstStyle/>
                    <a:p>
                      <a:pPr algn="l" fontAlgn="b"/>
                      <a:r>
                        <a:rPr lang="de-AT" sz="7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FEC2D2"/>
                    </a:solidFill>
                  </a:tcPr>
                </a:tc>
                <a:tc>
                  <a:txBody>
                    <a:bodyPr/>
                    <a:lstStyle/>
                    <a:p>
                      <a:pPr algn="l" fontAlgn="b"/>
                      <a:r>
                        <a:rPr lang="de-AT" sz="700" b="0" i="0" u="none" strike="noStrike">
                          <a:solidFill>
                            <a:srgbClr val="CA0237"/>
                          </a:solidFill>
                          <a:effectLst/>
                          <a:latin typeface="Calibri" panose="020F0502020204030204" pitchFamily="34" charset="0"/>
                        </a:rPr>
                        <a:t>Variante / Scenario</a:t>
                      </a:r>
                    </a:p>
                  </a:txBody>
                  <a:tcPr marL="0" marR="0" marT="0" marB="0" anchor="b">
                    <a:lnL>
                      <a:noFill/>
                    </a:lnL>
                    <a:lnR>
                      <a:noFill/>
                    </a:lnR>
                    <a:lnT>
                      <a:noFill/>
                    </a:lnT>
                    <a:lnB>
                      <a:noFill/>
                    </a:lnB>
                    <a:solidFill>
                      <a:srgbClr val="FEC2D2"/>
                    </a:solidFill>
                  </a:tcPr>
                </a:tc>
                <a:extLst>
                  <a:ext uri="{0D108BD9-81ED-4DB2-BD59-A6C34878D82A}">
                    <a16:rowId xmlns:a16="http://schemas.microsoft.com/office/drawing/2014/main" val="954063460"/>
                  </a:ext>
                </a:extLst>
              </a:tr>
              <a:tr h="70766">
                <a:tc>
                  <a:txBody>
                    <a:bodyPr/>
                    <a:lstStyle/>
                    <a:p>
                      <a:pPr algn="ctr" fontAlgn="b"/>
                      <a:r>
                        <a:rPr lang="de-AT" sz="600" b="0" i="0" u="none" strike="noStrike">
                          <a:solidFill>
                            <a:srgbClr val="2C5F2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FF0E0"/>
                    </a:solidFill>
                  </a:tcPr>
                </a:tc>
                <a:tc>
                  <a:txBody>
                    <a:bodyPr/>
                    <a:lstStyle/>
                    <a:p>
                      <a:pPr algn="l" fontAlgn="t"/>
                      <a:r>
                        <a:rPr lang="de-AT" sz="600" b="0" i="0" u="none" strike="noStrike">
                          <a:solidFill>
                            <a:srgbClr val="2C5F2E"/>
                          </a:solidFill>
                          <a:effectLst/>
                          <a:latin typeface="Calibri" panose="020F0502020204030204" pitchFamily="34" charset="0"/>
                        </a:rPr>
                        <a:t>Postleitzahl</a:t>
                      </a:r>
                    </a:p>
                  </a:txBody>
                  <a:tcPr marL="0" marR="0" marT="0" marB="0">
                    <a:lnL>
                      <a:noFill/>
                    </a:lnL>
                    <a:lnR>
                      <a:noFill/>
                    </a:lnR>
                    <a:lnT>
                      <a:noFill/>
                    </a:lnT>
                    <a:lnB>
                      <a:noFill/>
                    </a:lnB>
                    <a:solidFill>
                      <a:srgbClr val="DFF0E0"/>
                    </a:solidFill>
                  </a:tcPr>
                </a:tc>
                <a:extLst>
                  <a:ext uri="{0D108BD9-81ED-4DB2-BD59-A6C34878D82A}">
                    <a16:rowId xmlns:a16="http://schemas.microsoft.com/office/drawing/2014/main" val="3042020105"/>
                  </a:ext>
                </a:extLst>
              </a:tr>
            </a:tbl>
          </a:graphicData>
        </a:graphic>
      </p:graphicFrame>
      <p:graphicFrame>
        <p:nvGraphicFramePr>
          <p:cNvPr id="28" name="Tabelle 27">
            <a:extLst>
              <a:ext uri="{FF2B5EF4-FFF2-40B4-BE49-F238E27FC236}">
                <a16:creationId xmlns:a16="http://schemas.microsoft.com/office/drawing/2014/main" id="{6A704292-C16A-CC31-B8E3-03CAA8A86430}"/>
              </a:ext>
            </a:extLst>
          </p:cNvPr>
          <p:cNvGraphicFramePr>
            <a:graphicFrameLocks noGrp="1"/>
          </p:cNvGraphicFramePr>
          <p:nvPr>
            <p:extLst>
              <p:ext uri="{D42A27DB-BD31-4B8C-83A1-F6EECF244321}">
                <p14:modId xmlns:p14="http://schemas.microsoft.com/office/powerpoint/2010/main" val="3197976697"/>
              </p:ext>
            </p:extLst>
          </p:nvPr>
        </p:nvGraphicFramePr>
        <p:xfrm>
          <a:off x="7707215" y="5102130"/>
          <a:ext cx="2503069" cy="1226904"/>
        </p:xfrm>
        <a:graphic>
          <a:graphicData uri="http://schemas.openxmlformats.org/drawingml/2006/table">
            <a:tbl>
              <a:tblPr/>
              <a:tblGrid>
                <a:gridCol w="189965">
                  <a:extLst>
                    <a:ext uri="{9D8B030D-6E8A-4147-A177-3AD203B41FA5}">
                      <a16:colId xmlns:a16="http://schemas.microsoft.com/office/drawing/2014/main" val="994141417"/>
                    </a:ext>
                  </a:extLst>
                </a:gridCol>
                <a:gridCol w="1496936">
                  <a:extLst>
                    <a:ext uri="{9D8B030D-6E8A-4147-A177-3AD203B41FA5}">
                      <a16:colId xmlns:a16="http://schemas.microsoft.com/office/drawing/2014/main" val="3980660457"/>
                    </a:ext>
                  </a:extLst>
                </a:gridCol>
                <a:gridCol w="816168">
                  <a:extLst>
                    <a:ext uri="{9D8B030D-6E8A-4147-A177-3AD203B41FA5}">
                      <a16:colId xmlns:a16="http://schemas.microsoft.com/office/drawing/2014/main" val="1153643995"/>
                    </a:ext>
                  </a:extLst>
                </a:gridCol>
              </a:tblGrid>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Baustoffe  Außenwand </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741081503"/>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Baustoffe  Fenster </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2192663610"/>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Baustoffe  Dachflächen</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3792306323"/>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DE" sz="600" b="0" i="0" u="none" strike="noStrike">
                          <a:solidFill>
                            <a:srgbClr val="2C828D"/>
                          </a:solidFill>
                          <a:effectLst/>
                          <a:latin typeface="Calibri" panose="020F0502020204030204" pitchFamily="34" charset="0"/>
                        </a:rPr>
                        <a:t>GWP Baustoffe  Decke gegen Erdreich / Keller</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981153639"/>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Baustoffe  Zwischengeschoßdecken</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1240520586"/>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Baustoffe  Baulich Allgemein</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3731867547"/>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TGA PV-Anlage</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1189450605"/>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TGA Erdwärmesonden</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2967024307"/>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TGA Komfortlüftung</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1684312464"/>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TGA Solarthermie</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128306373"/>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TGA  Allgemein</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4028689508"/>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Mobilität Verbrenner </a:t>
                      </a:r>
                    </a:p>
                  </a:txBody>
                  <a:tcPr marL="0" marR="0" marT="0" marB="0">
                    <a:lnL>
                      <a:noFill/>
                    </a:lnL>
                    <a:lnR>
                      <a:noFill/>
                    </a:lnR>
                    <a:lnT>
                      <a:noFill/>
                    </a:lnT>
                    <a:lnB>
                      <a:noFill/>
                    </a:lnB>
                    <a:solidFill>
                      <a:srgbClr val="D7EFF2"/>
                    </a:solidFill>
                  </a:tcPr>
                </a:tc>
                <a:tc>
                  <a:txBody>
                    <a:bodyPr/>
                    <a:lstStyle/>
                    <a:p>
                      <a:pPr algn="l" fontAlgn="t"/>
                      <a:r>
                        <a:rPr lang="de-AT" sz="500" b="0" i="0" u="none" strike="noStrike">
                          <a:solidFill>
                            <a:srgbClr val="2C828D"/>
                          </a:solidFill>
                          <a:effectLst/>
                          <a:latin typeface="Calibri" panose="020F0502020204030204" pitchFamily="34" charset="0"/>
                        </a:rPr>
                        <a:t>t CO2/Fahrzeug</a:t>
                      </a:r>
                    </a:p>
                  </a:txBody>
                  <a:tcPr marL="0" marR="0" marT="0" marB="0">
                    <a:lnL>
                      <a:noFill/>
                    </a:lnL>
                    <a:lnR>
                      <a:noFill/>
                    </a:lnR>
                    <a:lnT>
                      <a:noFill/>
                    </a:lnT>
                    <a:lnB>
                      <a:noFill/>
                    </a:lnB>
                    <a:solidFill>
                      <a:srgbClr val="D7EFF2"/>
                    </a:solidFill>
                  </a:tcPr>
                </a:tc>
                <a:extLst>
                  <a:ext uri="{0D108BD9-81ED-4DB2-BD59-A6C34878D82A}">
                    <a16:rowId xmlns:a16="http://schemas.microsoft.com/office/drawing/2014/main" val="631218345"/>
                  </a:ext>
                </a:extLst>
              </a:tr>
            </a:tbl>
          </a:graphicData>
        </a:graphic>
      </p:graphicFrame>
    </p:spTree>
    <p:extLst>
      <p:ext uri="{BB962C8B-B14F-4D97-AF65-F5344CB8AC3E}">
        <p14:creationId xmlns:p14="http://schemas.microsoft.com/office/powerpoint/2010/main" val="1714046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14A710-737B-0578-2401-65855EEE84E0}"/>
              </a:ext>
            </a:extLst>
          </p:cNvPr>
          <p:cNvSpPr>
            <a:spLocks noGrp="1"/>
          </p:cNvSpPr>
          <p:nvPr>
            <p:ph type="title"/>
          </p:nvPr>
        </p:nvSpPr>
        <p:spPr/>
        <p:txBody>
          <a:bodyPr>
            <a:normAutofit fontScale="90000"/>
          </a:bodyPr>
          <a:lstStyle/>
          <a:p>
            <a:r>
              <a:rPr lang="de-DE"/>
              <a:t>Simulation</a:t>
            </a:r>
            <a:endParaRPr lang="de-AT"/>
          </a:p>
        </p:txBody>
      </p:sp>
      <p:pic>
        <p:nvPicPr>
          <p:cNvPr id="15" name="Grafik 14">
            <a:extLst>
              <a:ext uri="{FF2B5EF4-FFF2-40B4-BE49-F238E27FC236}">
                <a16:creationId xmlns:a16="http://schemas.microsoft.com/office/drawing/2014/main" id="{E006F1F3-8723-1C6F-CD9B-B367AA72A6B5}"/>
              </a:ext>
            </a:extLst>
          </p:cNvPr>
          <p:cNvPicPr>
            <a:picLocks noChangeAspect="1"/>
          </p:cNvPicPr>
          <p:nvPr/>
        </p:nvPicPr>
        <p:blipFill>
          <a:blip r:embed="rId2"/>
          <a:stretch>
            <a:fillRect/>
          </a:stretch>
        </p:blipFill>
        <p:spPr>
          <a:xfrm>
            <a:off x="631118" y="1115534"/>
            <a:ext cx="1775035" cy="356215"/>
          </a:xfrm>
          <a:prstGeom prst="rect">
            <a:avLst/>
          </a:prstGeom>
        </p:spPr>
      </p:pic>
      <p:pic>
        <p:nvPicPr>
          <p:cNvPr id="17" name="Grafik 16">
            <a:extLst>
              <a:ext uri="{FF2B5EF4-FFF2-40B4-BE49-F238E27FC236}">
                <a16:creationId xmlns:a16="http://schemas.microsoft.com/office/drawing/2014/main" id="{2737E55F-50AC-3F32-3B1A-02EC784477E3}"/>
              </a:ext>
            </a:extLst>
          </p:cNvPr>
          <p:cNvPicPr>
            <a:picLocks noChangeAspect="1"/>
          </p:cNvPicPr>
          <p:nvPr/>
        </p:nvPicPr>
        <p:blipFill>
          <a:blip r:embed="rId3"/>
          <a:srcRect t="1" r="20088" b="5008"/>
          <a:stretch/>
        </p:blipFill>
        <p:spPr>
          <a:xfrm>
            <a:off x="2476621" y="1127430"/>
            <a:ext cx="1481179" cy="338372"/>
          </a:xfrm>
          <a:prstGeom prst="rect">
            <a:avLst/>
          </a:prstGeom>
        </p:spPr>
      </p:pic>
      <p:pic>
        <p:nvPicPr>
          <p:cNvPr id="19" name="Grafik 18">
            <a:extLst>
              <a:ext uri="{FF2B5EF4-FFF2-40B4-BE49-F238E27FC236}">
                <a16:creationId xmlns:a16="http://schemas.microsoft.com/office/drawing/2014/main" id="{0FA908F6-1E92-D88A-92DD-F8E98FCA3F42}"/>
              </a:ext>
            </a:extLst>
          </p:cNvPr>
          <p:cNvPicPr>
            <a:picLocks noChangeAspect="1"/>
          </p:cNvPicPr>
          <p:nvPr/>
        </p:nvPicPr>
        <p:blipFill>
          <a:blip r:embed="rId4"/>
          <a:stretch>
            <a:fillRect/>
          </a:stretch>
        </p:blipFill>
        <p:spPr>
          <a:xfrm>
            <a:off x="3997664" y="1115533"/>
            <a:ext cx="1485234" cy="356215"/>
          </a:xfrm>
          <a:prstGeom prst="rect">
            <a:avLst/>
          </a:prstGeom>
        </p:spPr>
      </p:pic>
      <p:pic>
        <p:nvPicPr>
          <p:cNvPr id="27" name="Grafik 26">
            <a:extLst>
              <a:ext uri="{FF2B5EF4-FFF2-40B4-BE49-F238E27FC236}">
                <a16:creationId xmlns:a16="http://schemas.microsoft.com/office/drawing/2014/main" id="{5663C9B3-2788-2D24-6731-7E62D856DF3E}"/>
              </a:ext>
            </a:extLst>
          </p:cNvPr>
          <p:cNvPicPr>
            <a:picLocks noChangeAspect="1"/>
          </p:cNvPicPr>
          <p:nvPr/>
        </p:nvPicPr>
        <p:blipFill>
          <a:blip r:embed="rId5"/>
          <a:stretch>
            <a:fillRect/>
          </a:stretch>
        </p:blipFill>
        <p:spPr>
          <a:xfrm>
            <a:off x="631118" y="1629780"/>
            <a:ext cx="4799840" cy="452815"/>
          </a:xfrm>
          <a:prstGeom prst="rect">
            <a:avLst/>
          </a:prstGeom>
        </p:spPr>
      </p:pic>
      <p:pic>
        <p:nvPicPr>
          <p:cNvPr id="45" name="Grafik 44">
            <a:extLst>
              <a:ext uri="{FF2B5EF4-FFF2-40B4-BE49-F238E27FC236}">
                <a16:creationId xmlns:a16="http://schemas.microsoft.com/office/drawing/2014/main" id="{563856E4-2ABB-31D9-F9D7-676BF67DB963}"/>
              </a:ext>
            </a:extLst>
          </p:cNvPr>
          <p:cNvPicPr>
            <a:picLocks noChangeAspect="1"/>
          </p:cNvPicPr>
          <p:nvPr/>
        </p:nvPicPr>
        <p:blipFill>
          <a:blip r:embed="rId6"/>
          <a:stretch>
            <a:fillRect/>
          </a:stretch>
        </p:blipFill>
        <p:spPr>
          <a:xfrm>
            <a:off x="631118" y="2234678"/>
            <a:ext cx="3694971" cy="452815"/>
          </a:xfrm>
          <a:prstGeom prst="rect">
            <a:avLst/>
          </a:prstGeom>
        </p:spPr>
      </p:pic>
      <p:pic>
        <p:nvPicPr>
          <p:cNvPr id="49" name="Grafik 48">
            <a:extLst>
              <a:ext uri="{FF2B5EF4-FFF2-40B4-BE49-F238E27FC236}">
                <a16:creationId xmlns:a16="http://schemas.microsoft.com/office/drawing/2014/main" id="{769D489D-D982-186D-2E94-FB9C78A7EEC7}"/>
              </a:ext>
            </a:extLst>
          </p:cNvPr>
          <p:cNvPicPr>
            <a:picLocks noChangeAspect="1"/>
          </p:cNvPicPr>
          <p:nvPr/>
        </p:nvPicPr>
        <p:blipFill>
          <a:blip r:embed="rId7"/>
          <a:stretch>
            <a:fillRect/>
          </a:stretch>
        </p:blipFill>
        <p:spPr>
          <a:xfrm>
            <a:off x="631118" y="2839576"/>
            <a:ext cx="4063261" cy="452815"/>
          </a:xfrm>
          <a:prstGeom prst="rect">
            <a:avLst/>
          </a:prstGeom>
        </p:spPr>
      </p:pic>
      <p:pic>
        <p:nvPicPr>
          <p:cNvPr id="53" name="Grafik 52">
            <a:extLst>
              <a:ext uri="{FF2B5EF4-FFF2-40B4-BE49-F238E27FC236}">
                <a16:creationId xmlns:a16="http://schemas.microsoft.com/office/drawing/2014/main" id="{66A949AB-511B-B780-3DAB-5F4FD3BA61C2}"/>
              </a:ext>
            </a:extLst>
          </p:cNvPr>
          <p:cNvPicPr>
            <a:picLocks noChangeAspect="1"/>
          </p:cNvPicPr>
          <p:nvPr/>
        </p:nvPicPr>
        <p:blipFill>
          <a:blip r:embed="rId8"/>
          <a:stretch>
            <a:fillRect/>
          </a:stretch>
        </p:blipFill>
        <p:spPr>
          <a:xfrm>
            <a:off x="631118" y="3444474"/>
            <a:ext cx="3326682" cy="452815"/>
          </a:xfrm>
          <a:prstGeom prst="rect">
            <a:avLst/>
          </a:prstGeom>
        </p:spPr>
      </p:pic>
      <p:pic>
        <p:nvPicPr>
          <p:cNvPr id="57" name="Grafik 56">
            <a:extLst>
              <a:ext uri="{FF2B5EF4-FFF2-40B4-BE49-F238E27FC236}">
                <a16:creationId xmlns:a16="http://schemas.microsoft.com/office/drawing/2014/main" id="{DD6ABBF7-D7DF-E907-EF78-71C6E912F9D4}"/>
              </a:ext>
            </a:extLst>
          </p:cNvPr>
          <p:cNvPicPr>
            <a:picLocks noChangeAspect="1"/>
          </p:cNvPicPr>
          <p:nvPr/>
        </p:nvPicPr>
        <p:blipFill>
          <a:blip r:embed="rId9"/>
          <a:stretch>
            <a:fillRect/>
          </a:stretch>
        </p:blipFill>
        <p:spPr>
          <a:xfrm>
            <a:off x="631118" y="4049372"/>
            <a:ext cx="2221813" cy="452815"/>
          </a:xfrm>
          <a:prstGeom prst="rect">
            <a:avLst/>
          </a:prstGeom>
        </p:spPr>
      </p:pic>
      <p:pic>
        <p:nvPicPr>
          <p:cNvPr id="61" name="Grafik 60">
            <a:extLst>
              <a:ext uri="{FF2B5EF4-FFF2-40B4-BE49-F238E27FC236}">
                <a16:creationId xmlns:a16="http://schemas.microsoft.com/office/drawing/2014/main" id="{65D6637A-C998-759A-A630-DD135C580F9A}"/>
              </a:ext>
            </a:extLst>
          </p:cNvPr>
          <p:cNvPicPr>
            <a:picLocks noChangeAspect="1"/>
          </p:cNvPicPr>
          <p:nvPr/>
        </p:nvPicPr>
        <p:blipFill>
          <a:blip r:embed="rId10"/>
          <a:stretch>
            <a:fillRect/>
          </a:stretch>
        </p:blipFill>
        <p:spPr>
          <a:xfrm>
            <a:off x="631118" y="4654270"/>
            <a:ext cx="2958392" cy="452815"/>
          </a:xfrm>
          <a:prstGeom prst="rect">
            <a:avLst/>
          </a:prstGeom>
        </p:spPr>
      </p:pic>
      <p:pic>
        <p:nvPicPr>
          <p:cNvPr id="63" name="Grafik 62">
            <a:extLst>
              <a:ext uri="{FF2B5EF4-FFF2-40B4-BE49-F238E27FC236}">
                <a16:creationId xmlns:a16="http://schemas.microsoft.com/office/drawing/2014/main" id="{71795B2F-F8A7-4F4A-40E4-CDFDD8821BB9}"/>
              </a:ext>
            </a:extLst>
          </p:cNvPr>
          <p:cNvPicPr>
            <a:picLocks noChangeAspect="1"/>
          </p:cNvPicPr>
          <p:nvPr/>
        </p:nvPicPr>
        <p:blipFill>
          <a:blip r:embed="rId11"/>
          <a:srcRect r="49909" b="-7845"/>
          <a:stretch/>
        </p:blipFill>
        <p:spPr>
          <a:xfrm>
            <a:off x="631119" y="5259168"/>
            <a:ext cx="3326682" cy="488337"/>
          </a:xfrm>
          <a:prstGeom prst="rect">
            <a:avLst/>
          </a:prstGeom>
        </p:spPr>
      </p:pic>
      <p:pic>
        <p:nvPicPr>
          <p:cNvPr id="65" name="Grafik 64">
            <a:extLst>
              <a:ext uri="{FF2B5EF4-FFF2-40B4-BE49-F238E27FC236}">
                <a16:creationId xmlns:a16="http://schemas.microsoft.com/office/drawing/2014/main" id="{FF96FB7A-CF82-C9C4-80B1-537437BA66E1}"/>
              </a:ext>
            </a:extLst>
          </p:cNvPr>
          <p:cNvPicPr>
            <a:picLocks noChangeAspect="1"/>
          </p:cNvPicPr>
          <p:nvPr/>
        </p:nvPicPr>
        <p:blipFill>
          <a:blip r:embed="rId12"/>
          <a:stretch>
            <a:fillRect/>
          </a:stretch>
        </p:blipFill>
        <p:spPr>
          <a:xfrm>
            <a:off x="631118" y="5899588"/>
            <a:ext cx="2221813" cy="452815"/>
          </a:xfrm>
          <a:prstGeom prst="rect">
            <a:avLst/>
          </a:prstGeom>
        </p:spPr>
      </p:pic>
      <p:pic>
        <p:nvPicPr>
          <p:cNvPr id="66" name="Grafik 65">
            <a:extLst>
              <a:ext uri="{FF2B5EF4-FFF2-40B4-BE49-F238E27FC236}">
                <a16:creationId xmlns:a16="http://schemas.microsoft.com/office/drawing/2014/main" id="{2544CD1E-342E-2937-018D-6D28E8E5969B}"/>
              </a:ext>
            </a:extLst>
          </p:cNvPr>
          <p:cNvPicPr>
            <a:picLocks noChangeAspect="1"/>
          </p:cNvPicPr>
          <p:nvPr/>
        </p:nvPicPr>
        <p:blipFill>
          <a:blip r:embed="rId13"/>
          <a:stretch>
            <a:fillRect/>
          </a:stretch>
        </p:blipFill>
        <p:spPr>
          <a:xfrm>
            <a:off x="5612388" y="5047240"/>
            <a:ext cx="2958392" cy="1388633"/>
          </a:xfrm>
          <a:prstGeom prst="rect">
            <a:avLst/>
          </a:prstGeom>
        </p:spPr>
      </p:pic>
      <p:pic>
        <p:nvPicPr>
          <p:cNvPr id="71" name="Grafik 70">
            <a:extLst>
              <a:ext uri="{FF2B5EF4-FFF2-40B4-BE49-F238E27FC236}">
                <a16:creationId xmlns:a16="http://schemas.microsoft.com/office/drawing/2014/main" id="{80218719-C5C9-A6E3-80F9-A652C5175C71}"/>
              </a:ext>
            </a:extLst>
          </p:cNvPr>
          <p:cNvPicPr>
            <a:picLocks noChangeAspect="1"/>
          </p:cNvPicPr>
          <p:nvPr/>
        </p:nvPicPr>
        <p:blipFill>
          <a:blip r:embed="rId14"/>
          <a:stretch>
            <a:fillRect/>
          </a:stretch>
        </p:blipFill>
        <p:spPr>
          <a:xfrm>
            <a:off x="5612388" y="3231945"/>
            <a:ext cx="2590103" cy="452815"/>
          </a:xfrm>
          <a:prstGeom prst="rect">
            <a:avLst/>
          </a:prstGeom>
        </p:spPr>
      </p:pic>
      <p:pic>
        <p:nvPicPr>
          <p:cNvPr id="73" name="Grafik 72">
            <a:extLst>
              <a:ext uri="{FF2B5EF4-FFF2-40B4-BE49-F238E27FC236}">
                <a16:creationId xmlns:a16="http://schemas.microsoft.com/office/drawing/2014/main" id="{99BC5F2B-4291-33D5-471D-8846AF1F356F}"/>
              </a:ext>
            </a:extLst>
          </p:cNvPr>
          <p:cNvPicPr>
            <a:picLocks noChangeAspect="1"/>
          </p:cNvPicPr>
          <p:nvPr/>
        </p:nvPicPr>
        <p:blipFill>
          <a:blip r:embed="rId15"/>
          <a:stretch>
            <a:fillRect/>
          </a:stretch>
        </p:blipFill>
        <p:spPr>
          <a:xfrm>
            <a:off x="5612388" y="3813509"/>
            <a:ext cx="3326682" cy="452815"/>
          </a:xfrm>
          <a:prstGeom prst="rect">
            <a:avLst/>
          </a:prstGeom>
        </p:spPr>
      </p:pic>
      <p:pic>
        <p:nvPicPr>
          <p:cNvPr id="75" name="Grafik 74">
            <a:extLst>
              <a:ext uri="{FF2B5EF4-FFF2-40B4-BE49-F238E27FC236}">
                <a16:creationId xmlns:a16="http://schemas.microsoft.com/office/drawing/2014/main" id="{AE8DFFA7-E106-A0CD-1F88-2C2FB8ACC84E}"/>
              </a:ext>
            </a:extLst>
          </p:cNvPr>
          <p:cNvPicPr>
            <a:picLocks noChangeAspect="1"/>
          </p:cNvPicPr>
          <p:nvPr/>
        </p:nvPicPr>
        <p:blipFill>
          <a:blip r:embed="rId16"/>
          <a:stretch>
            <a:fillRect/>
          </a:stretch>
        </p:blipFill>
        <p:spPr>
          <a:xfrm>
            <a:off x="5612388" y="4395073"/>
            <a:ext cx="1853523" cy="452815"/>
          </a:xfrm>
          <a:prstGeom prst="rect">
            <a:avLst/>
          </a:prstGeom>
        </p:spPr>
      </p:pic>
      <p:pic>
        <p:nvPicPr>
          <p:cNvPr id="76" name="Grafik 75">
            <a:extLst>
              <a:ext uri="{FF2B5EF4-FFF2-40B4-BE49-F238E27FC236}">
                <a16:creationId xmlns:a16="http://schemas.microsoft.com/office/drawing/2014/main" id="{E3E51072-646E-AAC1-1374-1F87BB26DF44}"/>
              </a:ext>
            </a:extLst>
          </p:cNvPr>
          <p:cNvPicPr>
            <a:picLocks noChangeAspect="1"/>
          </p:cNvPicPr>
          <p:nvPr/>
        </p:nvPicPr>
        <p:blipFill>
          <a:blip r:embed="rId17"/>
          <a:stretch>
            <a:fillRect/>
          </a:stretch>
        </p:blipFill>
        <p:spPr>
          <a:xfrm>
            <a:off x="5612388" y="1465801"/>
            <a:ext cx="2221813" cy="1388633"/>
          </a:xfrm>
          <a:prstGeom prst="rect">
            <a:avLst/>
          </a:prstGeom>
        </p:spPr>
      </p:pic>
      <p:pic>
        <p:nvPicPr>
          <p:cNvPr id="77" name="Grafik 76">
            <a:extLst>
              <a:ext uri="{FF2B5EF4-FFF2-40B4-BE49-F238E27FC236}">
                <a16:creationId xmlns:a16="http://schemas.microsoft.com/office/drawing/2014/main" id="{A7182FF3-05E2-E261-92E1-93EDFD9FD9E7}"/>
              </a:ext>
            </a:extLst>
          </p:cNvPr>
          <p:cNvPicPr>
            <a:picLocks noChangeAspect="1"/>
          </p:cNvPicPr>
          <p:nvPr/>
        </p:nvPicPr>
        <p:blipFill>
          <a:blip r:embed="rId18"/>
          <a:stretch>
            <a:fillRect/>
          </a:stretch>
        </p:blipFill>
        <p:spPr>
          <a:xfrm>
            <a:off x="9105530" y="1293641"/>
            <a:ext cx="2221813" cy="1388633"/>
          </a:xfrm>
          <a:prstGeom prst="rect">
            <a:avLst/>
          </a:prstGeom>
        </p:spPr>
      </p:pic>
      <p:pic>
        <p:nvPicPr>
          <p:cNvPr id="78" name="Grafik 77">
            <a:extLst>
              <a:ext uri="{FF2B5EF4-FFF2-40B4-BE49-F238E27FC236}">
                <a16:creationId xmlns:a16="http://schemas.microsoft.com/office/drawing/2014/main" id="{2B3B0CD7-3A2A-41F2-6095-123F3BA118EF}"/>
              </a:ext>
            </a:extLst>
          </p:cNvPr>
          <p:cNvPicPr>
            <a:picLocks noChangeAspect="1"/>
          </p:cNvPicPr>
          <p:nvPr/>
        </p:nvPicPr>
        <p:blipFill>
          <a:blip r:embed="rId19"/>
          <a:stretch>
            <a:fillRect/>
          </a:stretch>
        </p:blipFill>
        <p:spPr>
          <a:xfrm>
            <a:off x="9080164" y="3355055"/>
            <a:ext cx="2590103" cy="1388633"/>
          </a:xfrm>
          <a:prstGeom prst="rect">
            <a:avLst/>
          </a:prstGeom>
        </p:spPr>
      </p:pic>
      <p:sp>
        <p:nvSpPr>
          <p:cNvPr id="3" name="Pfeil: nach rechts 2">
            <a:extLst>
              <a:ext uri="{FF2B5EF4-FFF2-40B4-BE49-F238E27FC236}">
                <a16:creationId xmlns:a16="http://schemas.microsoft.com/office/drawing/2014/main" id="{ED6A7584-B6CE-E162-AC44-3E0E1D058AF6}"/>
              </a:ext>
            </a:extLst>
          </p:cNvPr>
          <p:cNvSpPr/>
          <p:nvPr/>
        </p:nvSpPr>
        <p:spPr>
          <a:xfrm rot="5400000">
            <a:off x="-858389" y="2221661"/>
            <a:ext cx="2423847"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4" name="Pfeil: nach rechts 3">
            <a:extLst>
              <a:ext uri="{FF2B5EF4-FFF2-40B4-BE49-F238E27FC236}">
                <a16:creationId xmlns:a16="http://schemas.microsoft.com/office/drawing/2014/main" id="{F01F4EE7-2566-F4A0-BD83-CC9CA40B72D0}"/>
              </a:ext>
            </a:extLst>
          </p:cNvPr>
          <p:cNvSpPr/>
          <p:nvPr/>
        </p:nvSpPr>
        <p:spPr>
          <a:xfrm rot="5400000">
            <a:off x="-686453" y="4920953"/>
            <a:ext cx="2079972"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7" name="Pfeil: nach rechts 6">
            <a:extLst>
              <a:ext uri="{FF2B5EF4-FFF2-40B4-BE49-F238E27FC236}">
                <a16:creationId xmlns:a16="http://schemas.microsoft.com/office/drawing/2014/main" id="{9E9D60F3-8214-58CD-0FAF-886518FB81FF}"/>
              </a:ext>
            </a:extLst>
          </p:cNvPr>
          <p:cNvSpPr/>
          <p:nvPr/>
        </p:nvSpPr>
        <p:spPr>
          <a:xfrm>
            <a:off x="3192673" y="5966613"/>
            <a:ext cx="2079972"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8" name="Pfeil: nach rechts 7">
            <a:extLst>
              <a:ext uri="{FF2B5EF4-FFF2-40B4-BE49-F238E27FC236}">
                <a16:creationId xmlns:a16="http://schemas.microsoft.com/office/drawing/2014/main" id="{51A17E99-7BD0-CB5A-876F-513C29E1C26B}"/>
              </a:ext>
            </a:extLst>
          </p:cNvPr>
          <p:cNvSpPr/>
          <p:nvPr/>
        </p:nvSpPr>
        <p:spPr>
          <a:xfrm rot="16200000">
            <a:off x="5785835" y="3646113"/>
            <a:ext cx="2514407"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9" name="Pfeil: nach rechts 8">
            <a:extLst>
              <a:ext uri="{FF2B5EF4-FFF2-40B4-BE49-F238E27FC236}">
                <a16:creationId xmlns:a16="http://schemas.microsoft.com/office/drawing/2014/main" id="{3FB58761-33EB-E134-3870-C15B5108D4DC}"/>
              </a:ext>
            </a:extLst>
          </p:cNvPr>
          <p:cNvSpPr/>
          <p:nvPr/>
        </p:nvSpPr>
        <p:spPr>
          <a:xfrm>
            <a:off x="7294215" y="1583378"/>
            <a:ext cx="1644856"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10" name="Pfeil: nach rechts 9">
            <a:extLst>
              <a:ext uri="{FF2B5EF4-FFF2-40B4-BE49-F238E27FC236}">
                <a16:creationId xmlns:a16="http://schemas.microsoft.com/office/drawing/2014/main" id="{CE74CA65-12F7-CC8D-B06E-D47500337506}"/>
              </a:ext>
            </a:extLst>
          </p:cNvPr>
          <p:cNvSpPr/>
          <p:nvPr/>
        </p:nvSpPr>
        <p:spPr>
          <a:xfrm rot="5400000">
            <a:off x="9930347" y="2752343"/>
            <a:ext cx="850967"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61566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up)">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up)">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up)">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up)">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up)">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wipe(up)">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up)">
                                      <p:cBhvr>
                                        <p:cTn id="42" dur="500"/>
                                        <p:tgtEl>
                                          <p:spTgt spid="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left)">
                                      <p:cBhvr>
                                        <p:cTn id="47" dur="500"/>
                                        <p:tgtEl>
                                          <p:spTgt spid="6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wipe(down)">
                                      <p:cBhvr>
                                        <p:cTn id="52" dur="500"/>
                                        <p:tgtEl>
                                          <p:spTgt spid="7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wipe(down)">
                                      <p:cBhvr>
                                        <p:cTn id="57" dur="500"/>
                                        <p:tgtEl>
                                          <p:spTgt spid="7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wipe(down)">
                                      <p:cBhvr>
                                        <p:cTn id="62" dur="500"/>
                                        <p:tgtEl>
                                          <p:spTgt spid="7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76"/>
                                        </p:tgtEl>
                                        <p:attrNameLst>
                                          <p:attrName>style.visibility</p:attrName>
                                        </p:attrNameLst>
                                      </p:cBhvr>
                                      <p:to>
                                        <p:strVal val="visible"/>
                                      </p:to>
                                    </p:set>
                                    <p:animEffect transition="in" filter="wipe(down)">
                                      <p:cBhvr>
                                        <p:cTn id="67" dur="500"/>
                                        <p:tgtEl>
                                          <p:spTgt spid="7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77"/>
                                        </p:tgtEl>
                                        <p:attrNameLst>
                                          <p:attrName>style.visibility</p:attrName>
                                        </p:attrNameLst>
                                      </p:cBhvr>
                                      <p:to>
                                        <p:strVal val="visible"/>
                                      </p:to>
                                    </p:set>
                                    <p:animEffect transition="in" filter="wipe(left)">
                                      <p:cBhvr>
                                        <p:cTn id="72" dur="500"/>
                                        <p:tgtEl>
                                          <p:spTgt spid="7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78"/>
                                        </p:tgtEl>
                                        <p:attrNameLst>
                                          <p:attrName>style.visibility</p:attrName>
                                        </p:attrNameLst>
                                      </p:cBhvr>
                                      <p:to>
                                        <p:strVal val="visible"/>
                                      </p:to>
                                    </p:set>
                                    <p:animEffect transition="in" filter="wipe(up)">
                                      <p:cBhvr>
                                        <p:cTn id="77" dur="500"/>
                                        <p:tgtEl>
                                          <p:spTgt spid="7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wipe(up)">
                                      <p:cBhvr>
                                        <p:cTn id="82" dur="500"/>
                                        <p:tgtEl>
                                          <p:spTgt spid="3"/>
                                        </p:tgtEl>
                                      </p:cBhvr>
                                    </p:animEffect>
                                  </p:childTnLst>
                                </p:cTn>
                              </p:par>
                            </p:childTnLst>
                          </p:cTn>
                        </p:par>
                        <p:par>
                          <p:cTn id="83" fill="hold">
                            <p:stCondLst>
                              <p:cond delay="500"/>
                            </p:stCondLst>
                            <p:childTnLst>
                              <p:par>
                                <p:cTn id="84" presetID="22" presetClass="entr" presetSubtype="1" fill="hold" grpId="0" nodeType="after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wipe(up)">
                                      <p:cBhvr>
                                        <p:cTn id="86" dur="500"/>
                                        <p:tgtEl>
                                          <p:spTgt spid="4"/>
                                        </p:tgtEl>
                                      </p:cBhvr>
                                    </p:animEffect>
                                  </p:childTnLst>
                                </p:cTn>
                              </p:par>
                            </p:childTnLst>
                          </p:cTn>
                        </p:par>
                        <p:par>
                          <p:cTn id="87" fill="hold">
                            <p:stCondLst>
                              <p:cond delay="1000"/>
                            </p:stCondLst>
                            <p:childTnLst>
                              <p:par>
                                <p:cTn id="88" presetID="22" presetClass="entr" presetSubtype="8" fill="hold" grpId="0" nodeType="afterEffect">
                                  <p:stCondLst>
                                    <p:cond delay="0"/>
                                  </p:stCondLst>
                                  <p:childTnLst>
                                    <p:set>
                                      <p:cBhvr>
                                        <p:cTn id="89" dur="1" fill="hold">
                                          <p:stCondLst>
                                            <p:cond delay="0"/>
                                          </p:stCondLst>
                                        </p:cTn>
                                        <p:tgtEl>
                                          <p:spTgt spid="7"/>
                                        </p:tgtEl>
                                        <p:attrNameLst>
                                          <p:attrName>style.visibility</p:attrName>
                                        </p:attrNameLst>
                                      </p:cBhvr>
                                      <p:to>
                                        <p:strVal val="visible"/>
                                      </p:to>
                                    </p:set>
                                    <p:animEffect transition="in" filter="wipe(left)">
                                      <p:cBhvr>
                                        <p:cTn id="90" dur="500"/>
                                        <p:tgtEl>
                                          <p:spTgt spid="7"/>
                                        </p:tgtEl>
                                      </p:cBhvr>
                                    </p:animEffect>
                                  </p:childTnLst>
                                </p:cTn>
                              </p:par>
                            </p:childTnLst>
                          </p:cTn>
                        </p:par>
                        <p:par>
                          <p:cTn id="91" fill="hold">
                            <p:stCondLst>
                              <p:cond delay="1500"/>
                            </p:stCondLst>
                            <p:childTnLst>
                              <p:par>
                                <p:cTn id="92" presetID="22" presetClass="entr" presetSubtype="4" fill="hold" grpId="0" nodeType="after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wipe(down)">
                                      <p:cBhvr>
                                        <p:cTn id="94" dur="500"/>
                                        <p:tgtEl>
                                          <p:spTgt spid="8"/>
                                        </p:tgtEl>
                                      </p:cBhvr>
                                    </p:animEffect>
                                  </p:childTnLst>
                                </p:cTn>
                              </p:par>
                            </p:childTnLst>
                          </p:cTn>
                        </p:par>
                        <p:par>
                          <p:cTn id="95" fill="hold">
                            <p:stCondLst>
                              <p:cond delay="2000"/>
                            </p:stCondLst>
                            <p:childTnLst>
                              <p:par>
                                <p:cTn id="96" presetID="22" presetClass="entr" presetSubtype="8" fill="hold" grpId="0"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wipe(left)">
                                      <p:cBhvr>
                                        <p:cTn id="98" dur="500"/>
                                        <p:tgtEl>
                                          <p:spTgt spid="9"/>
                                        </p:tgtEl>
                                      </p:cBhvr>
                                    </p:animEffect>
                                  </p:childTnLst>
                                </p:cTn>
                              </p:par>
                            </p:childTnLst>
                          </p:cTn>
                        </p:par>
                        <p:par>
                          <p:cTn id="99" fill="hold">
                            <p:stCondLst>
                              <p:cond delay="2500"/>
                            </p:stCondLst>
                            <p:childTnLst>
                              <p:par>
                                <p:cTn id="100" presetID="22" presetClass="entr" presetSubtype="1" fill="hold" grpId="0" nodeType="after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wipe(up)">
                                      <p:cBhvr>
                                        <p:cTn id="10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37189-4DC1-5232-037A-ECACBD8514E6}"/>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3C4D3E75-6E9D-8ED6-E052-A8D111A144D3}"/>
              </a:ext>
            </a:extLst>
          </p:cNvPr>
          <p:cNvSpPr/>
          <p:nvPr/>
        </p:nvSpPr>
        <p:spPr>
          <a:xfrm>
            <a:off x="7406729" y="1687861"/>
            <a:ext cx="3795673" cy="4255321"/>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ysClr val="windowText" lastClr="000000"/>
              </a:solidFill>
              <a:effectLst/>
              <a:uLnTx/>
              <a:uFillTx/>
              <a:latin typeface="Aptos" panose="020B0004020202020204" pitchFamily="34" charset="0"/>
              <a:ea typeface="+mn-ea"/>
              <a:cs typeface="+mn-cs"/>
            </a:endParaRPr>
          </a:p>
        </p:txBody>
      </p:sp>
      <p:sp>
        <p:nvSpPr>
          <p:cNvPr id="293" name="Rechteck 292">
            <a:extLst>
              <a:ext uri="{FF2B5EF4-FFF2-40B4-BE49-F238E27FC236}">
                <a16:creationId xmlns:a16="http://schemas.microsoft.com/office/drawing/2014/main" id="{CA29D2B3-BAA2-C0D0-5A55-652251CAD510}"/>
              </a:ext>
            </a:extLst>
          </p:cNvPr>
          <p:cNvSpPr/>
          <p:nvPr/>
        </p:nvSpPr>
        <p:spPr>
          <a:xfrm>
            <a:off x="247650" y="1688691"/>
            <a:ext cx="11403699" cy="4940709"/>
          </a:xfrm>
          <a:prstGeom prst="rect">
            <a:avLst/>
          </a:prstGeom>
          <a:no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4" name="Rechteck 293">
            <a:extLst>
              <a:ext uri="{FF2B5EF4-FFF2-40B4-BE49-F238E27FC236}">
                <a16:creationId xmlns:a16="http://schemas.microsoft.com/office/drawing/2014/main" id="{D5EBA83D-2558-FC6B-5E4C-637D44664406}"/>
              </a:ext>
            </a:extLst>
          </p:cNvPr>
          <p:cNvSpPr/>
          <p:nvPr/>
        </p:nvSpPr>
        <p:spPr>
          <a:xfrm>
            <a:off x="267342" y="4934683"/>
            <a:ext cx="2755036" cy="1694717"/>
          </a:xfrm>
          <a:prstGeom prst="rect">
            <a:avLst/>
          </a:prstGeom>
          <a:solidFill>
            <a:schemeClr val="bg1"/>
          </a:solid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5" name="Rechteck 294">
            <a:extLst>
              <a:ext uri="{FF2B5EF4-FFF2-40B4-BE49-F238E27FC236}">
                <a16:creationId xmlns:a16="http://schemas.microsoft.com/office/drawing/2014/main" id="{F89EB3BD-F369-B871-5AAF-0C1147E30A1C}"/>
              </a:ext>
            </a:extLst>
          </p:cNvPr>
          <p:cNvSpPr/>
          <p:nvPr/>
        </p:nvSpPr>
        <p:spPr>
          <a:xfrm>
            <a:off x="247650" y="4962040"/>
            <a:ext cx="2755036" cy="1791638"/>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cxnSp>
        <p:nvCxnSpPr>
          <p:cNvPr id="284" name="Gewinkelter Verbinder 283">
            <a:extLst>
              <a:ext uri="{FF2B5EF4-FFF2-40B4-BE49-F238E27FC236}">
                <a16:creationId xmlns:a16="http://schemas.microsoft.com/office/drawing/2014/main" id="{3C9BDAE9-ADBE-444F-CFDD-1D0351007FAF}"/>
              </a:ext>
            </a:extLst>
          </p:cNvPr>
          <p:cNvCxnSpPr>
            <a:cxnSpLocks/>
          </p:cNvCxnSpPr>
          <p:nvPr/>
        </p:nvCxnSpPr>
        <p:spPr>
          <a:xfrm rot="5400000" flipH="1" flipV="1">
            <a:off x="9917060" y="2402496"/>
            <a:ext cx="2546507" cy="332316"/>
          </a:xfrm>
          <a:prstGeom prst="bentConnector3">
            <a:avLst>
              <a:gd name="adj1" fmla="val 460"/>
            </a:avLst>
          </a:prstGeom>
          <a:ln w="76200">
            <a:solidFill>
              <a:schemeClr val="accent2">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9" name="Textfeld 98">
            <a:extLst>
              <a:ext uri="{FF2B5EF4-FFF2-40B4-BE49-F238E27FC236}">
                <a16:creationId xmlns:a16="http://schemas.microsoft.com/office/drawing/2014/main" id="{55AE87ED-D792-5E62-84AE-A4165443BF52}"/>
              </a:ext>
            </a:extLst>
          </p:cNvPr>
          <p:cNvSpPr txBox="1"/>
          <p:nvPr/>
        </p:nvSpPr>
        <p:spPr>
          <a:xfrm>
            <a:off x="1960128" y="6029686"/>
            <a:ext cx="184730"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3" name="Textfeld 102">
            <a:extLst>
              <a:ext uri="{FF2B5EF4-FFF2-40B4-BE49-F238E27FC236}">
                <a16:creationId xmlns:a16="http://schemas.microsoft.com/office/drawing/2014/main" id="{60EB3200-9962-7C18-7A18-A1D95B83AC88}"/>
              </a:ext>
            </a:extLst>
          </p:cNvPr>
          <p:cNvSpPr txBox="1"/>
          <p:nvPr/>
        </p:nvSpPr>
        <p:spPr>
          <a:xfrm>
            <a:off x="1960128" y="4974902"/>
            <a:ext cx="184730"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1" name="Textfeld 110">
            <a:extLst>
              <a:ext uri="{FF2B5EF4-FFF2-40B4-BE49-F238E27FC236}">
                <a16:creationId xmlns:a16="http://schemas.microsoft.com/office/drawing/2014/main" id="{DE13EDCA-ADFB-212A-6672-07A4AABC6638}"/>
              </a:ext>
            </a:extLst>
          </p:cNvPr>
          <p:cNvSpPr txBox="1"/>
          <p:nvPr/>
        </p:nvSpPr>
        <p:spPr>
          <a:xfrm>
            <a:off x="1403116" y="4209720"/>
            <a:ext cx="1847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0" name="Solar_panel2" descr="{&quot;Key&quot;:&quot;POWER_USER_SHAPE_ICON&quot;,&quot;Value&quot;:&quot;POWER_USER_SHAPE_ICON_STYLE_1&quot;}">
            <a:extLst>
              <a:ext uri="{FF2B5EF4-FFF2-40B4-BE49-F238E27FC236}">
                <a16:creationId xmlns:a16="http://schemas.microsoft.com/office/drawing/2014/main" id="{EB90FF28-A3D3-7366-415E-C122001D0BD8}"/>
              </a:ext>
            </a:extLst>
          </p:cNvPr>
          <p:cNvSpPr>
            <a:spLocks noChangeAspect="1" noEditPoints="1"/>
          </p:cNvSpPr>
          <p:nvPr>
            <p:custDataLst>
              <p:tags r:id="rId1"/>
            </p:custDataLst>
          </p:nvPr>
        </p:nvSpPr>
        <p:spPr bwMode="auto">
          <a:xfrm>
            <a:off x="2346376" y="3543467"/>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1" name="Textfeld 70">
            <a:extLst>
              <a:ext uri="{FF2B5EF4-FFF2-40B4-BE49-F238E27FC236}">
                <a16:creationId xmlns:a16="http://schemas.microsoft.com/office/drawing/2014/main" id="{DDBB1DB5-F1FD-3556-E560-8003060194BD}"/>
              </a:ext>
            </a:extLst>
          </p:cNvPr>
          <p:cNvSpPr txBox="1"/>
          <p:nvPr/>
        </p:nvSpPr>
        <p:spPr>
          <a:xfrm>
            <a:off x="3846463" y="1797063"/>
            <a:ext cx="1847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cxnSp>
        <p:nvCxnSpPr>
          <p:cNvPr id="208" name="Gerade Verbindung mit Pfeil 207">
            <a:extLst>
              <a:ext uri="{FF2B5EF4-FFF2-40B4-BE49-F238E27FC236}">
                <a16:creationId xmlns:a16="http://schemas.microsoft.com/office/drawing/2014/main" id="{52F4FED7-9AB2-392D-86EA-8FAD91E7263C}"/>
              </a:ext>
            </a:extLst>
          </p:cNvPr>
          <p:cNvCxnSpPr>
            <a:cxnSpLocks/>
          </p:cNvCxnSpPr>
          <p:nvPr/>
        </p:nvCxnSpPr>
        <p:spPr>
          <a:xfrm>
            <a:off x="1135765" y="1879938"/>
            <a:ext cx="2672347" cy="194134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9" name="Gerade Verbindung mit Pfeil 208">
            <a:extLst>
              <a:ext uri="{FF2B5EF4-FFF2-40B4-BE49-F238E27FC236}">
                <a16:creationId xmlns:a16="http://schemas.microsoft.com/office/drawing/2014/main" id="{9EEDB1B0-F9FD-6F1F-68EF-2BCC6960CCB1}"/>
              </a:ext>
            </a:extLst>
          </p:cNvPr>
          <p:cNvCxnSpPr>
            <a:cxnSpLocks/>
          </p:cNvCxnSpPr>
          <p:nvPr/>
        </p:nvCxnSpPr>
        <p:spPr>
          <a:xfrm>
            <a:off x="4119944" y="3798643"/>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2" name="Gerade Verbindung mit Pfeil 211">
            <a:extLst>
              <a:ext uri="{FF2B5EF4-FFF2-40B4-BE49-F238E27FC236}">
                <a16:creationId xmlns:a16="http://schemas.microsoft.com/office/drawing/2014/main" id="{BD2A5C15-C447-FFFE-8EAA-66532AEF955D}"/>
              </a:ext>
            </a:extLst>
          </p:cNvPr>
          <p:cNvCxnSpPr>
            <a:cxnSpLocks/>
          </p:cNvCxnSpPr>
          <p:nvPr/>
        </p:nvCxnSpPr>
        <p:spPr>
          <a:xfrm>
            <a:off x="5475157" y="3821286"/>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8" name="Gerade Verbindung mit Pfeil 217">
            <a:extLst>
              <a:ext uri="{FF2B5EF4-FFF2-40B4-BE49-F238E27FC236}">
                <a16:creationId xmlns:a16="http://schemas.microsoft.com/office/drawing/2014/main" id="{2E6F2F77-0D92-2ECA-3110-CE6695AC004C}"/>
              </a:ext>
            </a:extLst>
          </p:cNvPr>
          <p:cNvCxnSpPr>
            <a:cxnSpLocks/>
            <a:endCxn id="47" idx="2"/>
          </p:cNvCxnSpPr>
          <p:nvPr/>
        </p:nvCxnSpPr>
        <p:spPr>
          <a:xfrm>
            <a:off x="6834579" y="3826918"/>
            <a:ext cx="941049" cy="14989"/>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0" name="Gerade Verbindung mit Pfeil 219">
            <a:extLst>
              <a:ext uri="{FF2B5EF4-FFF2-40B4-BE49-F238E27FC236}">
                <a16:creationId xmlns:a16="http://schemas.microsoft.com/office/drawing/2014/main" id="{7F6B71B6-266D-010B-8900-176F2B2F28B9}"/>
              </a:ext>
            </a:extLst>
          </p:cNvPr>
          <p:cNvCxnSpPr>
            <a:cxnSpLocks/>
          </p:cNvCxnSpPr>
          <p:nvPr/>
        </p:nvCxnSpPr>
        <p:spPr>
          <a:xfrm>
            <a:off x="8132851" y="3841907"/>
            <a:ext cx="957902" cy="113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2" name="Gerade Verbindung mit Pfeil 221">
            <a:extLst>
              <a:ext uri="{FF2B5EF4-FFF2-40B4-BE49-F238E27FC236}">
                <a16:creationId xmlns:a16="http://schemas.microsoft.com/office/drawing/2014/main" id="{84308BBA-06FA-0F80-C991-4B90988A1444}"/>
              </a:ext>
            </a:extLst>
          </p:cNvPr>
          <p:cNvCxnSpPr>
            <a:cxnSpLocks/>
          </p:cNvCxnSpPr>
          <p:nvPr/>
        </p:nvCxnSpPr>
        <p:spPr>
          <a:xfrm flipV="1">
            <a:off x="9435584" y="3820731"/>
            <a:ext cx="1026746" cy="805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2" name="Gewinkelter Verbinder 271">
            <a:extLst>
              <a:ext uri="{FF2B5EF4-FFF2-40B4-BE49-F238E27FC236}">
                <a16:creationId xmlns:a16="http://schemas.microsoft.com/office/drawing/2014/main" id="{EDD00AFE-02BA-B3B1-FA08-AF8F02CA26E9}"/>
              </a:ext>
            </a:extLst>
          </p:cNvPr>
          <p:cNvCxnSpPr>
            <a:cxnSpLocks/>
          </p:cNvCxnSpPr>
          <p:nvPr/>
        </p:nvCxnSpPr>
        <p:spPr>
          <a:xfrm flipH="1">
            <a:off x="3863851" y="3810210"/>
            <a:ext cx="6888564" cy="744754"/>
          </a:xfrm>
          <a:prstGeom prst="bentConnector5">
            <a:avLst>
              <a:gd name="adj1" fmla="val -3319"/>
              <a:gd name="adj2" fmla="val 43954"/>
              <a:gd name="adj3" fmla="val 103319"/>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5" name="Gewinkelter Verbinder 274">
            <a:extLst>
              <a:ext uri="{FF2B5EF4-FFF2-40B4-BE49-F238E27FC236}">
                <a16:creationId xmlns:a16="http://schemas.microsoft.com/office/drawing/2014/main" id="{8D3C8F22-5CCF-728D-C4EC-9CF978CC652A}"/>
              </a:ext>
            </a:extLst>
          </p:cNvPr>
          <p:cNvCxnSpPr>
            <a:cxnSpLocks/>
          </p:cNvCxnSpPr>
          <p:nvPr/>
        </p:nvCxnSpPr>
        <p:spPr>
          <a:xfrm flipH="1">
            <a:off x="3863851" y="4553831"/>
            <a:ext cx="3120670" cy="753804"/>
          </a:xfrm>
          <a:prstGeom prst="bentConnector5">
            <a:avLst>
              <a:gd name="adj1" fmla="val -7325"/>
              <a:gd name="adj2" fmla="val 45150"/>
              <a:gd name="adj3" fmla="val 107325"/>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8" name="Gewinkelter Verbinder 277">
            <a:extLst>
              <a:ext uri="{FF2B5EF4-FFF2-40B4-BE49-F238E27FC236}">
                <a16:creationId xmlns:a16="http://schemas.microsoft.com/office/drawing/2014/main" id="{D8A08E4F-82BB-BEAA-C77E-D1E4EFF90FD9}"/>
              </a:ext>
            </a:extLst>
          </p:cNvPr>
          <p:cNvCxnSpPr>
            <a:cxnSpLocks/>
          </p:cNvCxnSpPr>
          <p:nvPr/>
        </p:nvCxnSpPr>
        <p:spPr>
          <a:xfrm flipH="1">
            <a:off x="3863851" y="5306502"/>
            <a:ext cx="6892063" cy="877047"/>
          </a:xfrm>
          <a:prstGeom prst="bentConnector5">
            <a:avLst>
              <a:gd name="adj1" fmla="val -3317"/>
              <a:gd name="adj2" fmla="val 44866"/>
              <a:gd name="adj3" fmla="val 103317"/>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1" name="Textfeld 280">
            <a:extLst>
              <a:ext uri="{FF2B5EF4-FFF2-40B4-BE49-F238E27FC236}">
                <a16:creationId xmlns:a16="http://schemas.microsoft.com/office/drawing/2014/main" id="{3D48FC40-60BD-941F-ED72-7445D82A85BB}"/>
              </a:ext>
            </a:extLst>
          </p:cNvPr>
          <p:cNvSpPr txBox="1"/>
          <p:nvPr/>
        </p:nvSpPr>
        <p:spPr>
          <a:xfrm>
            <a:off x="7818724" y="5932817"/>
            <a:ext cx="184730"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9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1" name="High_voltage3" descr="{&quot;Key&quot;:&quot;POWER_USER_SHAPE_ICON&quot;,&quot;Value&quot;:&quot;POWER_USER_SHAPE_ICON_STYLE_1&quot;}">
            <a:extLst>
              <a:ext uri="{FF2B5EF4-FFF2-40B4-BE49-F238E27FC236}">
                <a16:creationId xmlns:a16="http://schemas.microsoft.com/office/drawing/2014/main" id="{74F167ED-720D-7DA8-BFB4-BAEF3041D15B}"/>
              </a:ext>
            </a:extLst>
          </p:cNvPr>
          <p:cNvSpPr>
            <a:spLocks noChangeAspect="1" noEditPoints="1"/>
          </p:cNvSpPr>
          <p:nvPr>
            <p:custDataLst>
              <p:tags r:id="rId2"/>
            </p:custDataLst>
          </p:nvPr>
        </p:nvSpPr>
        <p:spPr bwMode="auto">
          <a:xfrm>
            <a:off x="2382545" y="5996369"/>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3" name="Battery4" descr="{&quot;Key&quot;:&quot;POWER_USER_SHAPE_ICON&quot;,&quot;Value&quot;:&quot;POWER_USER_SHAPE_ICON_STYLE_1&quot;}">
            <a:extLst>
              <a:ext uri="{FF2B5EF4-FFF2-40B4-BE49-F238E27FC236}">
                <a16:creationId xmlns:a16="http://schemas.microsoft.com/office/drawing/2014/main" id="{6051F6E3-905E-37FB-2C7D-779CC66C2121}"/>
              </a:ext>
            </a:extLst>
          </p:cNvPr>
          <p:cNvSpPr>
            <a:spLocks noChangeAspect="1" noEditPoints="1"/>
          </p:cNvSpPr>
          <p:nvPr>
            <p:custDataLst>
              <p:tags r:id="rId3"/>
            </p:custDataLst>
          </p:nvPr>
        </p:nvSpPr>
        <p:spPr bwMode="auto">
          <a:xfrm>
            <a:off x="2439287" y="4367131"/>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52" name="Gruppieren 51">
            <a:extLst>
              <a:ext uri="{FF2B5EF4-FFF2-40B4-BE49-F238E27FC236}">
                <a16:creationId xmlns:a16="http://schemas.microsoft.com/office/drawing/2014/main" id="{B390CC92-1A51-3722-64FA-F65D8F0899CE}"/>
              </a:ext>
            </a:extLst>
          </p:cNvPr>
          <p:cNvGrpSpPr/>
          <p:nvPr/>
        </p:nvGrpSpPr>
        <p:grpSpPr>
          <a:xfrm>
            <a:off x="3782892" y="3450424"/>
            <a:ext cx="7146655" cy="461016"/>
            <a:chOff x="3757855" y="3521927"/>
            <a:chExt cx="7146655" cy="461016"/>
          </a:xfrm>
          <a:solidFill>
            <a:schemeClr val="accent2"/>
          </a:solidFill>
        </p:grpSpPr>
        <p:sp>
          <p:nvSpPr>
            <p:cNvPr id="3" name="Pfeil: gebogen 2">
              <a:extLst>
                <a:ext uri="{FF2B5EF4-FFF2-40B4-BE49-F238E27FC236}">
                  <a16:creationId xmlns:a16="http://schemas.microsoft.com/office/drawing/2014/main" id="{989762F7-DEDF-4784-CBE4-60378A90A4AE}"/>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 name="Pfeil: gebogen 20">
              <a:extLst>
                <a:ext uri="{FF2B5EF4-FFF2-40B4-BE49-F238E27FC236}">
                  <a16:creationId xmlns:a16="http://schemas.microsoft.com/office/drawing/2014/main" id="{0AE5F823-B91E-6D2A-82B7-9DF11C7AE920}"/>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6" name="Pfeil: gebogen 45">
              <a:extLst>
                <a:ext uri="{FF2B5EF4-FFF2-40B4-BE49-F238E27FC236}">
                  <a16:creationId xmlns:a16="http://schemas.microsoft.com/office/drawing/2014/main" id="{B1D322E5-48AA-99B8-A0D7-DD4446C3E7E1}"/>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7" name="Pfeil: gebogen 46">
              <a:extLst>
                <a:ext uri="{FF2B5EF4-FFF2-40B4-BE49-F238E27FC236}">
                  <a16:creationId xmlns:a16="http://schemas.microsoft.com/office/drawing/2014/main" id="{F6C21CEF-B633-C7B6-D092-214C872A89B7}"/>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8" name="Pfeil: gebogen 47">
              <a:extLst>
                <a:ext uri="{FF2B5EF4-FFF2-40B4-BE49-F238E27FC236}">
                  <a16:creationId xmlns:a16="http://schemas.microsoft.com/office/drawing/2014/main" id="{B86ECEFD-AD66-199E-DEB6-2FA7F592A41F}"/>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9" name="Pfeil: gebogen 48">
              <a:extLst>
                <a:ext uri="{FF2B5EF4-FFF2-40B4-BE49-F238E27FC236}">
                  <a16:creationId xmlns:a16="http://schemas.microsoft.com/office/drawing/2014/main" id="{6DCA8ECC-9F0C-EA9B-26FF-BEA0D61D2018}"/>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115" name="Gerade Verbindung mit Pfeil 114">
            <a:extLst>
              <a:ext uri="{FF2B5EF4-FFF2-40B4-BE49-F238E27FC236}">
                <a16:creationId xmlns:a16="http://schemas.microsoft.com/office/drawing/2014/main" id="{80FC7F42-E1F7-B512-1B00-1E890C03D9A5}"/>
              </a:ext>
            </a:extLst>
          </p:cNvPr>
          <p:cNvCxnSpPr>
            <a:cxnSpLocks/>
          </p:cNvCxnSpPr>
          <p:nvPr/>
        </p:nvCxnSpPr>
        <p:spPr>
          <a:xfrm>
            <a:off x="7156370" y="6208470"/>
            <a:ext cx="450930"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26" name="Gruppieren 125">
            <a:extLst>
              <a:ext uri="{FF2B5EF4-FFF2-40B4-BE49-F238E27FC236}">
                <a16:creationId xmlns:a16="http://schemas.microsoft.com/office/drawing/2014/main" id="{68ED26CF-0898-F1A7-55C2-B62C81843321}"/>
              </a:ext>
            </a:extLst>
          </p:cNvPr>
          <p:cNvGrpSpPr/>
          <p:nvPr/>
        </p:nvGrpSpPr>
        <p:grpSpPr>
          <a:xfrm>
            <a:off x="3820200" y="4221182"/>
            <a:ext cx="3153920" cy="461016"/>
            <a:chOff x="3757855" y="3521927"/>
            <a:chExt cx="3153920" cy="461016"/>
          </a:xfrm>
          <a:solidFill>
            <a:schemeClr val="accent6"/>
          </a:solidFill>
        </p:grpSpPr>
        <p:sp>
          <p:nvSpPr>
            <p:cNvPr id="127" name="Pfeil: gebogen 126">
              <a:extLst>
                <a:ext uri="{FF2B5EF4-FFF2-40B4-BE49-F238E27FC236}">
                  <a16:creationId xmlns:a16="http://schemas.microsoft.com/office/drawing/2014/main" id="{5994496C-24DF-C61F-58DB-B51E78C25CFE}"/>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8" name="Pfeil: gebogen 127">
              <a:extLst>
                <a:ext uri="{FF2B5EF4-FFF2-40B4-BE49-F238E27FC236}">
                  <a16:creationId xmlns:a16="http://schemas.microsoft.com/office/drawing/2014/main" id="{30678174-3B34-5A86-49C8-F304280C3CD3}"/>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9" name="Pfeil: gebogen 128">
              <a:extLst>
                <a:ext uri="{FF2B5EF4-FFF2-40B4-BE49-F238E27FC236}">
                  <a16:creationId xmlns:a16="http://schemas.microsoft.com/office/drawing/2014/main" id="{1D34137A-0AD0-7048-0389-AAE561690D23}"/>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grpSp>
        <p:nvGrpSpPr>
          <p:cNvPr id="133" name="Gruppieren 132">
            <a:extLst>
              <a:ext uri="{FF2B5EF4-FFF2-40B4-BE49-F238E27FC236}">
                <a16:creationId xmlns:a16="http://schemas.microsoft.com/office/drawing/2014/main" id="{8C7A1A6D-E7A5-25E5-FA8C-CECDE0458005}"/>
              </a:ext>
            </a:extLst>
          </p:cNvPr>
          <p:cNvGrpSpPr/>
          <p:nvPr/>
        </p:nvGrpSpPr>
        <p:grpSpPr>
          <a:xfrm>
            <a:off x="3794619" y="5012650"/>
            <a:ext cx="7146655" cy="461016"/>
            <a:chOff x="3757855" y="3521927"/>
            <a:chExt cx="7146655" cy="461016"/>
          </a:xfrm>
          <a:solidFill>
            <a:schemeClr val="accent6">
              <a:lumMod val="60000"/>
              <a:lumOff val="40000"/>
            </a:schemeClr>
          </a:solidFill>
        </p:grpSpPr>
        <p:sp>
          <p:nvSpPr>
            <p:cNvPr id="134" name="Pfeil: gebogen 133">
              <a:extLst>
                <a:ext uri="{FF2B5EF4-FFF2-40B4-BE49-F238E27FC236}">
                  <a16:creationId xmlns:a16="http://schemas.microsoft.com/office/drawing/2014/main" id="{52A00626-BA43-DDD2-4062-F0A3880D13F1}"/>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5" name="Pfeil: gebogen 134">
              <a:extLst>
                <a:ext uri="{FF2B5EF4-FFF2-40B4-BE49-F238E27FC236}">
                  <a16:creationId xmlns:a16="http://schemas.microsoft.com/office/drawing/2014/main" id="{7DEB04E2-B673-3FCB-DC3A-42847D2FB342}"/>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6" name="Pfeil: gebogen 135">
              <a:extLst>
                <a:ext uri="{FF2B5EF4-FFF2-40B4-BE49-F238E27FC236}">
                  <a16:creationId xmlns:a16="http://schemas.microsoft.com/office/drawing/2014/main" id="{AC2D645A-F6F8-C650-3E42-BCDAE9CD0E45}"/>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7" name="Pfeil: gebogen 136">
              <a:extLst>
                <a:ext uri="{FF2B5EF4-FFF2-40B4-BE49-F238E27FC236}">
                  <a16:creationId xmlns:a16="http://schemas.microsoft.com/office/drawing/2014/main" id="{9A23A32B-C963-3D7E-ACC4-4141B3C9AB49}"/>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8" name="Pfeil: gebogen 137">
              <a:extLst>
                <a:ext uri="{FF2B5EF4-FFF2-40B4-BE49-F238E27FC236}">
                  <a16:creationId xmlns:a16="http://schemas.microsoft.com/office/drawing/2014/main" id="{479CF989-C68D-597F-3B40-2806B131C718}"/>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2" name="Pfeil: gebogen 141">
              <a:extLst>
                <a:ext uri="{FF2B5EF4-FFF2-40B4-BE49-F238E27FC236}">
                  <a16:creationId xmlns:a16="http://schemas.microsoft.com/office/drawing/2014/main" id="{B4AB02F2-D087-B82A-EEE6-8289F453D93E}"/>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grpSp>
        <p:nvGrpSpPr>
          <p:cNvPr id="146" name="Gruppieren 145">
            <a:extLst>
              <a:ext uri="{FF2B5EF4-FFF2-40B4-BE49-F238E27FC236}">
                <a16:creationId xmlns:a16="http://schemas.microsoft.com/office/drawing/2014/main" id="{6076DB02-D0F1-E15F-1160-5AC0FF602CF6}"/>
              </a:ext>
            </a:extLst>
          </p:cNvPr>
          <p:cNvGrpSpPr/>
          <p:nvPr/>
        </p:nvGrpSpPr>
        <p:grpSpPr>
          <a:xfrm>
            <a:off x="3798827" y="5814766"/>
            <a:ext cx="3153920" cy="461016"/>
            <a:chOff x="3757855" y="3521927"/>
            <a:chExt cx="3153920" cy="461016"/>
          </a:xfrm>
          <a:solidFill>
            <a:schemeClr val="accent3"/>
          </a:solidFill>
        </p:grpSpPr>
        <p:sp>
          <p:nvSpPr>
            <p:cNvPr id="147" name="Pfeil: gebogen 146">
              <a:extLst>
                <a:ext uri="{FF2B5EF4-FFF2-40B4-BE49-F238E27FC236}">
                  <a16:creationId xmlns:a16="http://schemas.microsoft.com/office/drawing/2014/main" id="{8FE946F3-3F89-3EF9-DB9A-201BF14263FD}"/>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8" name="Pfeil: gebogen 147">
              <a:extLst>
                <a:ext uri="{FF2B5EF4-FFF2-40B4-BE49-F238E27FC236}">
                  <a16:creationId xmlns:a16="http://schemas.microsoft.com/office/drawing/2014/main" id="{C74C1F49-500B-7A3A-1FC9-E162317B5829}"/>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9" name="Pfeil: gebogen 148">
              <a:extLst>
                <a:ext uri="{FF2B5EF4-FFF2-40B4-BE49-F238E27FC236}">
                  <a16:creationId xmlns:a16="http://schemas.microsoft.com/office/drawing/2014/main" id="{CD6996EB-8B0A-C2B5-4D05-3CF0CA708806}"/>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173" name="Gerade Verbindung mit Pfeil 172">
            <a:extLst>
              <a:ext uri="{FF2B5EF4-FFF2-40B4-BE49-F238E27FC236}">
                <a16:creationId xmlns:a16="http://schemas.microsoft.com/office/drawing/2014/main" id="{D5C85857-201B-2C84-4A58-CC15C3825F30}"/>
              </a:ext>
            </a:extLst>
          </p:cNvPr>
          <p:cNvCxnSpPr>
            <a:cxnSpLocks/>
          </p:cNvCxnSpPr>
          <p:nvPr/>
        </p:nvCxnSpPr>
        <p:spPr>
          <a:xfrm>
            <a:off x="4182093" y="4575548"/>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4" name="Gerade Verbindung mit Pfeil 173">
            <a:extLst>
              <a:ext uri="{FF2B5EF4-FFF2-40B4-BE49-F238E27FC236}">
                <a16:creationId xmlns:a16="http://schemas.microsoft.com/office/drawing/2014/main" id="{0BE8AB8A-9A93-2DFA-81C2-FCBEE1E2FBD2}"/>
              </a:ext>
            </a:extLst>
          </p:cNvPr>
          <p:cNvCxnSpPr>
            <a:cxnSpLocks/>
          </p:cNvCxnSpPr>
          <p:nvPr/>
        </p:nvCxnSpPr>
        <p:spPr>
          <a:xfrm>
            <a:off x="5537306" y="4598191"/>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5" name="Gerade Verbindung mit Pfeil 174">
            <a:extLst>
              <a:ext uri="{FF2B5EF4-FFF2-40B4-BE49-F238E27FC236}">
                <a16:creationId xmlns:a16="http://schemas.microsoft.com/office/drawing/2014/main" id="{F6B3F8EB-A672-D19B-5E25-13500034B117}"/>
              </a:ext>
            </a:extLst>
          </p:cNvPr>
          <p:cNvCxnSpPr>
            <a:cxnSpLocks/>
          </p:cNvCxnSpPr>
          <p:nvPr/>
        </p:nvCxnSpPr>
        <p:spPr>
          <a:xfrm>
            <a:off x="4204213" y="5371706"/>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6" name="Gerade Verbindung mit Pfeil 175">
            <a:extLst>
              <a:ext uri="{FF2B5EF4-FFF2-40B4-BE49-F238E27FC236}">
                <a16:creationId xmlns:a16="http://schemas.microsoft.com/office/drawing/2014/main" id="{6151C575-03E2-F831-8388-05AB341BF355}"/>
              </a:ext>
            </a:extLst>
          </p:cNvPr>
          <p:cNvCxnSpPr>
            <a:cxnSpLocks/>
          </p:cNvCxnSpPr>
          <p:nvPr/>
        </p:nvCxnSpPr>
        <p:spPr>
          <a:xfrm>
            <a:off x="5559426" y="5394349"/>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7" name="Gerade Verbindung mit Pfeil 176">
            <a:extLst>
              <a:ext uri="{FF2B5EF4-FFF2-40B4-BE49-F238E27FC236}">
                <a16:creationId xmlns:a16="http://schemas.microsoft.com/office/drawing/2014/main" id="{F499DB7C-C282-EA98-B49B-B8A074894B73}"/>
              </a:ext>
            </a:extLst>
          </p:cNvPr>
          <p:cNvCxnSpPr>
            <a:cxnSpLocks/>
          </p:cNvCxnSpPr>
          <p:nvPr/>
        </p:nvCxnSpPr>
        <p:spPr>
          <a:xfrm>
            <a:off x="4182093" y="6195055"/>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8" name="Gerade Verbindung mit Pfeil 177">
            <a:extLst>
              <a:ext uri="{FF2B5EF4-FFF2-40B4-BE49-F238E27FC236}">
                <a16:creationId xmlns:a16="http://schemas.microsoft.com/office/drawing/2014/main" id="{651DF4E9-C039-330C-F4D0-7B7CF6B83EBD}"/>
              </a:ext>
            </a:extLst>
          </p:cNvPr>
          <p:cNvCxnSpPr>
            <a:cxnSpLocks/>
          </p:cNvCxnSpPr>
          <p:nvPr/>
        </p:nvCxnSpPr>
        <p:spPr>
          <a:xfrm>
            <a:off x="5537306" y="6217698"/>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9" name="Gerade Verbindung mit Pfeil 178">
            <a:extLst>
              <a:ext uri="{FF2B5EF4-FFF2-40B4-BE49-F238E27FC236}">
                <a16:creationId xmlns:a16="http://schemas.microsoft.com/office/drawing/2014/main" id="{D3601745-DADA-E2B6-7F21-4483E3652A5E}"/>
              </a:ext>
            </a:extLst>
          </p:cNvPr>
          <p:cNvCxnSpPr>
            <a:cxnSpLocks/>
          </p:cNvCxnSpPr>
          <p:nvPr/>
        </p:nvCxnSpPr>
        <p:spPr>
          <a:xfrm>
            <a:off x="6863584" y="5376397"/>
            <a:ext cx="941049" cy="14989"/>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0" name="Gerade Verbindung mit Pfeil 179">
            <a:extLst>
              <a:ext uri="{FF2B5EF4-FFF2-40B4-BE49-F238E27FC236}">
                <a16:creationId xmlns:a16="http://schemas.microsoft.com/office/drawing/2014/main" id="{FF29F681-219F-DC8D-D8A0-79089BA001E2}"/>
              </a:ext>
            </a:extLst>
          </p:cNvPr>
          <p:cNvCxnSpPr>
            <a:cxnSpLocks/>
          </p:cNvCxnSpPr>
          <p:nvPr/>
        </p:nvCxnSpPr>
        <p:spPr>
          <a:xfrm>
            <a:off x="8161856" y="5391386"/>
            <a:ext cx="957902" cy="113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1" name="Gerade Verbindung mit Pfeil 180">
            <a:extLst>
              <a:ext uri="{FF2B5EF4-FFF2-40B4-BE49-F238E27FC236}">
                <a16:creationId xmlns:a16="http://schemas.microsoft.com/office/drawing/2014/main" id="{A65DA550-279F-010A-5B40-13D3CC958604}"/>
              </a:ext>
            </a:extLst>
          </p:cNvPr>
          <p:cNvCxnSpPr>
            <a:cxnSpLocks/>
          </p:cNvCxnSpPr>
          <p:nvPr/>
        </p:nvCxnSpPr>
        <p:spPr>
          <a:xfrm flipV="1">
            <a:off x="9464589" y="5370210"/>
            <a:ext cx="1026746" cy="805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E9C123FB-DBCD-E72E-4978-29A3C25E27BD}"/>
              </a:ext>
            </a:extLst>
          </p:cNvPr>
          <p:cNvSpPr txBox="1"/>
          <p:nvPr/>
        </p:nvSpPr>
        <p:spPr>
          <a:xfrm>
            <a:off x="7556671" y="4284401"/>
            <a:ext cx="357537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1" i="0" u="none" strike="noStrike" kern="1200" cap="none" spc="0" normalizeH="0" baseline="0" noProof="0">
                <a:ln>
                  <a:noFill/>
                </a:ln>
                <a:solidFill>
                  <a:srgbClr val="BCCF00">
                    <a:lumMod val="75000"/>
                  </a:srgbClr>
                </a:solidFill>
                <a:effectLst/>
                <a:uLnTx/>
                <a:uFillTx/>
                <a:latin typeface="Aptos" panose="020B0004020202020204" pitchFamily="34" charset="0"/>
                <a:ea typeface="+mn-ea"/>
                <a:cs typeface="+mn-cs"/>
              </a:rPr>
              <a:t>Flexible Charging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1" i="0" u="none" strike="noStrike" kern="1200" cap="none" spc="0" normalizeH="0" baseline="0" noProof="0">
                <a:ln>
                  <a:noFill/>
                </a:ln>
                <a:solidFill>
                  <a:srgbClr val="BCCF00">
                    <a:lumMod val="75000"/>
                  </a:srgbClr>
                </a:solidFill>
                <a:effectLst/>
                <a:uLnTx/>
                <a:uFillTx/>
                <a:latin typeface="Aptos" panose="020B0004020202020204" pitchFamily="34" charset="0"/>
                <a:ea typeface="+mn-ea"/>
                <a:cs typeface="+mn-cs"/>
              </a:rPr>
              <a:t>thermal and electric storages</a:t>
            </a:r>
          </a:p>
        </p:txBody>
      </p:sp>
      <p:sp>
        <p:nvSpPr>
          <p:cNvPr id="28" name="Rechteck 27">
            <a:extLst>
              <a:ext uri="{FF2B5EF4-FFF2-40B4-BE49-F238E27FC236}">
                <a16:creationId xmlns:a16="http://schemas.microsoft.com/office/drawing/2014/main" id="{0A010638-1FE3-EBD2-B308-095621B2D1BF}"/>
              </a:ext>
            </a:extLst>
          </p:cNvPr>
          <p:cNvSpPr/>
          <p:nvPr/>
        </p:nvSpPr>
        <p:spPr>
          <a:xfrm>
            <a:off x="-30111" y="4953802"/>
            <a:ext cx="3049272" cy="1791638"/>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0" name="Ellipse 29">
            <a:extLst>
              <a:ext uri="{FF2B5EF4-FFF2-40B4-BE49-F238E27FC236}">
                <a16:creationId xmlns:a16="http://schemas.microsoft.com/office/drawing/2014/main" id="{6602B3D5-6D0B-5113-5970-A9BAD0B362FA}"/>
              </a:ext>
            </a:extLst>
          </p:cNvPr>
          <p:cNvSpPr/>
          <p:nvPr/>
        </p:nvSpPr>
        <p:spPr>
          <a:xfrm>
            <a:off x="2245705" y="5921607"/>
            <a:ext cx="576064" cy="576064"/>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1" name="Textfeld 30">
            <a:extLst>
              <a:ext uri="{FF2B5EF4-FFF2-40B4-BE49-F238E27FC236}">
                <a16:creationId xmlns:a16="http://schemas.microsoft.com/office/drawing/2014/main" id="{AEA62D19-63D2-EB61-68F0-D373C9C9FD4D}"/>
              </a:ext>
            </a:extLst>
          </p:cNvPr>
          <p:cNvSpPr txBox="1"/>
          <p:nvPr/>
        </p:nvSpPr>
        <p:spPr>
          <a:xfrm>
            <a:off x="1395280" y="6029686"/>
            <a:ext cx="81464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Stromnetz</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 name="Textfeld 31">
            <a:extLst>
              <a:ext uri="{FF2B5EF4-FFF2-40B4-BE49-F238E27FC236}">
                <a16:creationId xmlns:a16="http://schemas.microsoft.com/office/drawing/2014/main" id="{D7DE4F4F-12CC-0654-40CD-B9C6A2BEFCAC}"/>
              </a:ext>
            </a:extLst>
          </p:cNvPr>
          <p:cNvSpPr txBox="1"/>
          <p:nvPr/>
        </p:nvSpPr>
        <p:spPr>
          <a:xfrm>
            <a:off x="1133990" y="6236061"/>
            <a:ext cx="107593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Electricity Grid</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 name="Ellipse 38">
            <a:extLst>
              <a:ext uri="{FF2B5EF4-FFF2-40B4-BE49-F238E27FC236}">
                <a16:creationId xmlns:a16="http://schemas.microsoft.com/office/drawing/2014/main" id="{E132BBD4-A17F-EF13-4B4B-EC072DE6EBBA}"/>
              </a:ext>
            </a:extLst>
          </p:cNvPr>
          <p:cNvSpPr/>
          <p:nvPr/>
        </p:nvSpPr>
        <p:spPr>
          <a:xfrm>
            <a:off x="2245705" y="5060753"/>
            <a:ext cx="576064" cy="576064"/>
          </a:xfrm>
          <a:prstGeom prst="ellipse">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1" name="Textfeld 40">
            <a:extLst>
              <a:ext uri="{FF2B5EF4-FFF2-40B4-BE49-F238E27FC236}">
                <a16:creationId xmlns:a16="http://schemas.microsoft.com/office/drawing/2014/main" id="{8B5843F1-2C7E-46C6-303B-6B3C901CFB46}"/>
              </a:ext>
            </a:extLst>
          </p:cNvPr>
          <p:cNvSpPr txBox="1"/>
          <p:nvPr/>
        </p:nvSpPr>
        <p:spPr>
          <a:xfrm>
            <a:off x="-20171" y="5021025"/>
            <a:ext cx="2230098"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Externe</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Erneuerbarer</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Überschuss</a:t>
            </a:r>
            <a:endPar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(DSM, Wind-</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Spitzen</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2" name="Textfeld 41">
            <a:extLst>
              <a:ext uri="{FF2B5EF4-FFF2-40B4-BE49-F238E27FC236}">
                <a16:creationId xmlns:a16="http://schemas.microsoft.com/office/drawing/2014/main" id="{DFD0C67E-1D59-623D-0F8A-A1B449BDA488}"/>
              </a:ext>
            </a:extLst>
          </p:cNvPr>
          <p:cNvSpPr txBox="1"/>
          <p:nvPr/>
        </p:nvSpPr>
        <p:spPr>
          <a:xfrm>
            <a:off x="452715" y="5357096"/>
            <a:ext cx="1757212"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Offsite Renewable Excess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(DSM, Wind Peaks)</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4" name="Flussdiagramm: Anzeige 9">
            <a:extLst>
              <a:ext uri="{FF2B5EF4-FFF2-40B4-BE49-F238E27FC236}">
                <a16:creationId xmlns:a16="http://schemas.microsoft.com/office/drawing/2014/main" id="{674E34FD-273D-F5B1-3745-5704E93B469A}"/>
              </a:ext>
            </a:extLst>
          </p:cNvPr>
          <p:cNvSpPr/>
          <p:nvPr/>
        </p:nvSpPr>
        <p:spPr>
          <a:xfrm rot="5400000">
            <a:off x="2257689" y="4212922"/>
            <a:ext cx="571143" cy="57606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5" name="Textfeld 44">
            <a:extLst>
              <a:ext uri="{FF2B5EF4-FFF2-40B4-BE49-F238E27FC236}">
                <a16:creationId xmlns:a16="http://schemas.microsoft.com/office/drawing/2014/main" id="{A5EEFAD8-858A-7F9E-3622-4A86E9CE1DB3}"/>
              </a:ext>
            </a:extLst>
          </p:cNvPr>
          <p:cNvSpPr txBox="1"/>
          <p:nvPr/>
        </p:nvSpPr>
        <p:spPr>
          <a:xfrm>
            <a:off x="840641" y="4209720"/>
            <a:ext cx="1369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Elektrische Batterie</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0" name="Textfeld 49">
            <a:extLst>
              <a:ext uri="{FF2B5EF4-FFF2-40B4-BE49-F238E27FC236}">
                <a16:creationId xmlns:a16="http://schemas.microsoft.com/office/drawing/2014/main" id="{8C7008AF-19FB-A475-9016-A20F450AE99E}"/>
              </a:ext>
            </a:extLst>
          </p:cNvPr>
          <p:cNvSpPr txBox="1"/>
          <p:nvPr/>
        </p:nvSpPr>
        <p:spPr>
          <a:xfrm>
            <a:off x="1587641" y="4416095"/>
            <a:ext cx="622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5" name="Ellipse 54">
            <a:extLst>
              <a:ext uri="{FF2B5EF4-FFF2-40B4-BE49-F238E27FC236}">
                <a16:creationId xmlns:a16="http://schemas.microsoft.com/office/drawing/2014/main" id="{B969D24F-A6A2-D9D5-544E-78A24B90D111}"/>
              </a:ext>
            </a:extLst>
          </p:cNvPr>
          <p:cNvSpPr/>
          <p:nvPr/>
        </p:nvSpPr>
        <p:spPr>
          <a:xfrm>
            <a:off x="2245705" y="3444512"/>
            <a:ext cx="576064" cy="576064"/>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56" name="Textfeld 55">
            <a:extLst>
              <a:ext uri="{FF2B5EF4-FFF2-40B4-BE49-F238E27FC236}">
                <a16:creationId xmlns:a16="http://schemas.microsoft.com/office/drawing/2014/main" id="{E38BF55F-E377-5A2B-4B2E-9B43D6C09755}"/>
              </a:ext>
            </a:extLst>
          </p:cNvPr>
          <p:cNvSpPr txBox="1"/>
          <p:nvPr/>
        </p:nvSpPr>
        <p:spPr>
          <a:xfrm>
            <a:off x="962470" y="3517567"/>
            <a:ext cx="124745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Lokaler</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PV-Strom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7" name="Textfeld 56">
            <a:extLst>
              <a:ext uri="{FF2B5EF4-FFF2-40B4-BE49-F238E27FC236}">
                <a16:creationId xmlns:a16="http://schemas.microsoft.com/office/drawing/2014/main" id="{5567A987-4604-2477-0CF2-05BB3FDC069A}"/>
              </a:ext>
            </a:extLst>
          </p:cNvPr>
          <p:cNvSpPr txBox="1"/>
          <p:nvPr/>
        </p:nvSpPr>
        <p:spPr>
          <a:xfrm>
            <a:off x="795757" y="3723942"/>
            <a:ext cx="141417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Local PV production</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4" name="Solar_panel2" descr="{&quot;Key&quot;:&quot;POWER_USER_SHAPE_ICON&quot;,&quot;Value&quot;:&quot;POWER_USER_SHAPE_ICON_STYLE_1&quot;}">
            <a:extLst>
              <a:ext uri="{FF2B5EF4-FFF2-40B4-BE49-F238E27FC236}">
                <a16:creationId xmlns:a16="http://schemas.microsoft.com/office/drawing/2014/main" id="{0C553000-C283-AC89-6161-9ACECBD44C87}"/>
              </a:ext>
            </a:extLst>
          </p:cNvPr>
          <p:cNvSpPr>
            <a:spLocks noChangeAspect="1" noEditPoints="1"/>
          </p:cNvSpPr>
          <p:nvPr>
            <p:custDataLst>
              <p:tags r:id="rId4"/>
            </p:custDataLst>
          </p:nvPr>
        </p:nvSpPr>
        <p:spPr bwMode="auto">
          <a:xfrm>
            <a:off x="2346376" y="3543467"/>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8" name="Flussdiagramm: Anzeige 9">
            <a:extLst>
              <a:ext uri="{FF2B5EF4-FFF2-40B4-BE49-F238E27FC236}">
                <a16:creationId xmlns:a16="http://schemas.microsoft.com/office/drawing/2014/main" id="{97E93FFF-ACDE-104D-4E00-30036F7B238E}"/>
              </a:ext>
            </a:extLst>
          </p:cNvPr>
          <p:cNvSpPr/>
          <p:nvPr/>
        </p:nvSpPr>
        <p:spPr>
          <a:xfrm rot="5400000">
            <a:off x="10212385" y="2260008"/>
            <a:ext cx="920552" cy="928483"/>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59" name="Gruppieren 58">
            <a:extLst>
              <a:ext uri="{FF2B5EF4-FFF2-40B4-BE49-F238E27FC236}">
                <a16:creationId xmlns:a16="http://schemas.microsoft.com/office/drawing/2014/main" id="{9608E522-D5D5-81DB-A36D-648EF6DB1D8F}"/>
              </a:ext>
            </a:extLst>
          </p:cNvPr>
          <p:cNvGrpSpPr/>
          <p:nvPr/>
        </p:nvGrpSpPr>
        <p:grpSpPr>
          <a:xfrm>
            <a:off x="3464180" y="1833860"/>
            <a:ext cx="1045351" cy="1387463"/>
            <a:chOff x="3722275" y="1600596"/>
            <a:chExt cx="1045351" cy="1387463"/>
          </a:xfrm>
        </p:grpSpPr>
        <p:grpSp>
          <p:nvGrpSpPr>
            <p:cNvPr id="60" name="Gruppieren 59">
              <a:extLst>
                <a:ext uri="{FF2B5EF4-FFF2-40B4-BE49-F238E27FC236}">
                  <a16:creationId xmlns:a16="http://schemas.microsoft.com/office/drawing/2014/main" id="{3409A574-92DA-2BF9-475D-E6174C7D4273}"/>
                </a:ext>
              </a:extLst>
            </p:cNvPr>
            <p:cNvGrpSpPr/>
            <p:nvPr/>
          </p:nvGrpSpPr>
          <p:grpSpPr>
            <a:xfrm>
              <a:off x="3742312" y="2104168"/>
              <a:ext cx="1025314" cy="883891"/>
              <a:chOff x="2451143" y="538602"/>
              <a:chExt cx="1297164" cy="1118244"/>
            </a:xfrm>
          </p:grpSpPr>
          <p:sp>
            <p:nvSpPr>
              <p:cNvPr id="64" name="Sechseck 63">
                <a:extLst>
                  <a:ext uri="{FF2B5EF4-FFF2-40B4-BE49-F238E27FC236}">
                    <a16:creationId xmlns:a16="http://schemas.microsoft.com/office/drawing/2014/main" id="{1D9C34E1-2E8B-F52C-7071-77136A861590}"/>
                  </a:ext>
                </a:extLst>
              </p:cNvPr>
              <p:cNvSpPr/>
              <p:nvPr/>
            </p:nvSpPr>
            <p:spPr>
              <a:xfrm>
                <a:off x="2451143" y="538602"/>
                <a:ext cx="1297164" cy="1118244"/>
              </a:xfrm>
              <a:prstGeom prst="hexagon">
                <a:avLst>
                  <a:gd name="adj" fmla="val 30979"/>
                  <a:gd name="vf" fmla="val 115470"/>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73" name="Gruppieren 72" descr="{&quot;Key&quot;:&quot;POWER_USER_SHAPE_ICON&quot;,&quot;Value&quot;:&quot;POWER_USER_SHAPE_ICON_STYLE_2&quot;}">
                <a:extLst>
                  <a:ext uri="{FF2B5EF4-FFF2-40B4-BE49-F238E27FC236}">
                    <a16:creationId xmlns:a16="http://schemas.microsoft.com/office/drawing/2014/main" id="{F05CCE3A-CAE6-4F74-579D-A11D0A79A999}"/>
                  </a:ext>
                </a:extLst>
              </p:cNvPr>
              <p:cNvGrpSpPr>
                <a:grpSpLocks noChangeAspect="1"/>
              </p:cNvGrpSpPr>
              <p:nvPr/>
            </p:nvGrpSpPr>
            <p:grpSpPr>
              <a:xfrm>
                <a:off x="2579006" y="745618"/>
                <a:ext cx="472397" cy="472397"/>
                <a:chOff x="-151229" y="3030538"/>
                <a:chExt cx="762000" cy="762000"/>
              </a:xfrm>
            </p:grpSpPr>
            <p:sp>
              <p:nvSpPr>
                <p:cNvPr id="101" name="POWER_USER_SHAPE_ICON_STYLE_2">
                  <a:extLst>
                    <a:ext uri="{FF2B5EF4-FFF2-40B4-BE49-F238E27FC236}">
                      <a16:creationId xmlns:a16="http://schemas.microsoft.com/office/drawing/2014/main" id="{2EE1F056-C674-5F48-0814-D75267271620}"/>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09" name="Gruppieren 108">
                  <a:extLst>
                    <a:ext uri="{FF2B5EF4-FFF2-40B4-BE49-F238E27FC236}">
                      <a16:creationId xmlns:a16="http://schemas.microsoft.com/office/drawing/2014/main" id="{205F314A-4125-6A68-61DA-86C4BE423116}"/>
                    </a:ext>
                  </a:extLst>
                </p:cNvPr>
                <p:cNvGrpSpPr>
                  <a:grpSpLocks noChangeAspect="1"/>
                </p:cNvGrpSpPr>
                <p:nvPr/>
              </p:nvGrpSpPr>
              <p:grpSpPr>
                <a:xfrm>
                  <a:off x="1" y="3157538"/>
                  <a:ext cx="459541" cy="508000"/>
                  <a:chOff x="0" y="3157538"/>
                  <a:chExt cx="491134" cy="542925"/>
                </a:xfrm>
              </p:grpSpPr>
              <p:sp>
                <p:nvSpPr>
                  <p:cNvPr id="113" name="Crowdsourcing2">
                    <a:extLst>
                      <a:ext uri="{FF2B5EF4-FFF2-40B4-BE49-F238E27FC236}">
                        <a16:creationId xmlns:a16="http://schemas.microsoft.com/office/drawing/2014/main" id="{3E00F7BC-2367-8A13-1D67-D32F907A800D}"/>
                      </a:ext>
                    </a:extLst>
                  </p:cNvPr>
                  <p:cNvSpPr>
                    <a:spLocks/>
                  </p:cNvSpPr>
                  <p:nvPr>
                    <p:custDataLst>
                      <p:tags r:id="rId14"/>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4" name="Crowdsourcing2">
                    <a:extLst>
                      <a:ext uri="{FF2B5EF4-FFF2-40B4-BE49-F238E27FC236}">
                        <a16:creationId xmlns:a16="http://schemas.microsoft.com/office/drawing/2014/main" id="{A7E12EEF-3CB4-EB5B-7CDC-9334E5056F56}"/>
                      </a:ext>
                    </a:extLst>
                  </p:cNvPr>
                  <p:cNvSpPr>
                    <a:spLocks/>
                  </p:cNvSpPr>
                  <p:nvPr>
                    <p:custDataLst>
                      <p:tags r:id="rId15"/>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6" name="Crowdsourcing2">
                    <a:extLst>
                      <a:ext uri="{FF2B5EF4-FFF2-40B4-BE49-F238E27FC236}">
                        <a16:creationId xmlns:a16="http://schemas.microsoft.com/office/drawing/2014/main" id="{645F534C-1638-FD56-3A74-5D0FC6F88777}"/>
                      </a:ext>
                    </a:extLst>
                  </p:cNvPr>
                  <p:cNvSpPr>
                    <a:spLocks/>
                  </p:cNvSpPr>
                  <p:nvPr>
                    <p:custDataLst>
                      <p:tags r:id="rId16"/>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7" name="Crowdsourcing2">
                    <a:extLst>
                      <a:ext uri="{FF2B5EF4-FFF2-40B4-BE49-F238E27FC236}">
                        <a16:creationId xmlns:a16="http://schemas.microsoft.com/office/drawing/2014/main" id="{C0B5FEFF-29A2-1E4A-E6B9-967BF18B4367}"/>
                      </a:ext>
                    </a:extLst>
                  </p:cNvPr>
                  <p:cNvSpPr>
                    <a:spLocks/>
                  </p:cNvSpPr>
                  <p:nvPr>
                    <p:custDataLst>
                      <p:tags r:id="rId17"/>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8" name="Crowdsourcing2">
                    <a:extLst>
                      <a:ext uri="{FF2B5EF4-FFF2-40B4-BE49-F238E27FC236}">
                        <a16:creationId xmlns:a16="http://schemas.microsoft.com/office/drawing/2014/main" id="{3E874362-AFD7-9499-A98D-6D5CFC5DEED3}"/>
                      </a:ext>
                    </a:extLst>
                  </p:cNvPr>
                  <p:cNvSpPr>
                    <a:spLocks/>
                  </p:cNvSpPr>
                  <p:nvPr>
                    <p:custDataLst>
                      <p:tags r:id="rId18"/>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9" name="Crowdsourcing2">
                    <a:extLst>
                      <a:ext uri="{FF2B5EF4-FFF2-40B4-BE49-F238E27FC236}">
                        <a16:creationId xmlns:a16="http://schemas.microsoft.com/office/drawing/2014/main" id="{22AFBBFC-3B87-5449-3F35-BF059B34ED2D}"/>
                      </a:ext>
                    </a:extLst>
                  </p:cNvPr>
                  <p:cNvSpPr>
                    <a:spLocks/>
                  </p:cNvSpPr>
                  <p:nvPr>
                    <p:custDataLst>
                      <p:tags r:id="rId19"/>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0" name="Crowdsourcing2">
                    <a:extLst>
                      <a:ext uri="{FF2B5EF4-FFF2-40B4-BE49-F238E27FC236}">
                        <a16:creationId xmlns:a16="http://schemas.microsoft.com/office/drawing/2014/main" id="{FC324039-7A18-CD31-0A81-7E098A51E2F6}"/>
                      </a:ext>
                    </a:extLst>
                  </p:cNvPr>
                  <p:cNvSpPr>
                    <a:spLocks/>
                  </p:cNvSpPr>
                  <p:nvPr>
                    <p:custDataLst>
                      <p:tags r:id="rId20"/>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1" name="Crowdsourcing2">
                    <a:extLst>
                      <a:ext uri="{FF2B5EF4-FFF2-40B4-BE49-F238E27FC236}">
                        <a16:creationId xmlns:a16="http://schemas.microsoft.com/office/drawing/2014/main" id="{27B8E7C6-883D-1F87-EEA8-EA65256B865B}"/>
                      </a:ext>
                    </a:extLst>
                  </p:cNvPr>
                  <p:cNvSpPr>
                    <a:spLocks/>
                  </p:cNvSpPr>
                  <p:nvPr>
                    <p:custDataLst>
                      <p:tags r:id="rId21"/>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74" name="Gruppieren 73" descr="{&quot;Key&quot;:&quot;POWER_USER_SHAPE_ICON&quot;,&quot;Value&quot;:&quot;POWER_USER_SHAPE_ICON_STYLE_2&quot;}">
                <a:extLst>
                  <a:ext uri="{FF2B5EF4-FFF2-40B4-BE49-F238E27FC236}">
                    <a16:creationId xmlns:a16="http://schemas.microsoft.com/office/drawing/2014/main" id="{C23F2560-FA38-58EF-5A1E-D70DA2E6BB25}"/>
                  </a:ext>
                </a:extLst>
              </p:cNvPr>
              <p:cNvGrpSpPr>
                <a:grpSpLocks noChangeAspect="1"/>
              </p:cNvGrpSpPr>
              <p:nvPr/>
            </p:nvGrpSpPr>
            <p:grpSpPr>
              <a:xfrm>
                <a:off x="2876978" y="1126671"/>
                <a:ext cx="530175" cy="530175"/>
                <a:chOff x="-218067" y="3030540"/>
                <a:chExt cx="762000" cy="762000"/>
              </a:xfrm>
            </p:grpSpPr>
            <p:sp>
              <p:nvSpPr>
                <p:cNvPr id="81" name="POWER_USER_SHAPE_ICON_STYLE_2">
                  <a:extLst>
                    <a:ext uri="{FF2B5EF4-FFF2-40B4-BE49-F238E27FC236}">
                      <a16:creationId xmlns:a16="http://schemas.microsoft.com/office/drawing/2014/main" id="{B11A6AF6-0C83-C58B-5C4C-3EABC16C5DF0}"/>
                    </a:ext>
                  </a:extLst>
                </p:cNvPr>
                <p:cNvSpPr/>
                <p:nvPr/>
              </p:nvSpPr>
              <p:spPr>
                <a:xfrm>
                  <a:off x="-218067" y="3030540"/>
                  <a:ext cx="762000" cy="762000"/>
                </a:xfrm>
                <a:prstGeom prst="ellipse">
                  <a:avLst/>
                </a:prstGeom>
                <a:solidFill>
                  <a:srgbClr val="5B9BD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82" name="Gruppieren 81">
                  <a:extLst>
                    <a:ext uri="{FF2B5EF4-FFF2-40B4-BE49-F238E27FC236}">
                      <a16:creationId xmlns:a16="http://schemas.microsoft.com/office/drawing/2014/main" id="{41F32B10-C81F-3C73-2431-FD5B2B210889}"/>
                    </a:ext>
                  </a:extLst>
                </p:cNvPr>
                <p:cNvGrpSpPr>
                  <a:grpSpLocks noChangeAspect="1"/>
                </p:cNvGrpSpPr>
                <p:nvPr/>
              </p:nvGrpSpPr>
              <p:grpSpPr>
                <a:xfrm>
                  <a:off x="1" y="3157538"/>
                  <a:ext cx="325860" cy="508000"/>
                  <a:chOff x="0" y="3157538"/>
                  <a:chExt cx="348263" cy="542925"/>
                </a:xfrm>
              </p:grpSpPr>
              <p:sp>
                <p:nvSpPr>
                  <p:cNvPr id="83" name="Freeform 10">
                    <a:extLst>
                      <a:ext uri="{FF2B5EF4-FFF2-40B4-BE49-F238E27FC236}">
                        <a16:creationId xmlns:a16="http://schemas.microsoft.com/office/drawing/2014/main" id="{245C9273-3039-91A5-F69D-300B3C60152E}"/>
                      </a:ext>
                    </a:extLst>
                  </p:cNvPr>
                  <p:cNvSpPr>
                    <a:spLocks noEditPoints="1"/>
                  </p:cNvSpPr>
                  <p:nvPr/>
                </p:nvSpPr>
                <p:spPr bwMode="auto">
                  <a:xfrm>
                    <a:off x="80651" y="3560424"/>
                    <a:ext cx="187696" cy="92015"/>
                  </a:xfrm>
                  <a:custGeom>
                    <a:avLst/>
                    <a:gdLst>
                      <a:gd name="T0" fmla="*/ 440 w 440"/>
                      <a:gd name="T1" fmla="*/ 0 h 215"/>
                      <a:gd name="T2" fmla="*/ 392 w 440"/>
                      <a:gd name="T3" fmla="*/ 0 h 215"/>
                      <a:gd name="T4" fmla="*/ 392 w 440"/>
                      <a:gd name="T5" fmla="*/ 182 h 215"/>
                      <a:gd name="T6" fmla="*/ 440 w 440"/>
                      <a:gd name="T7" fmla="*/ 182 h 215"/>
                      <a:gd name="T8" fmla="*/ 440 w 440"/>
                      <a:gd name="T9" fmla="*/ 0 h 215"/>
                      <a:gd name="T10" fmla="*/ 386 w 440"/>
                      <a:gd name="T11" fmla="*/ 0 h 215"/>
                      <a:gd name="T12" fmla="*/ 338 w 440"/>
                      <a:gd name="T13" fmla="*/ 0 h 215"/>
                      <a:gd name="T14" fmla="*/ 338 w 440"/>
                      <a:gd name="T15" fmla="*/ 182 h 215"/>
                      <a:gd name="T16" fmla="*/ 386 w 440"/>
                      <a:gd name="T17" fmla="*/ 182 h 215"/>
                      <a:gd name="T18" fmla="*/ 386 w 440"/>
                      <a:gd name="T19" fmla="*/ 0 h 215"/>
                      <a:gd name="T20" fmla="*/ 271 w 440"/>
                      <a:gd name="T21" fmla="*/ 0 h 215"/>
                      <a:gd name="T22" fmla="*/ 223 w 440"/>
                      <a:gd name="T23" fmla="*/ 0 h 215"/>
                      <a:gd name="T24" fmla="*/ 223 w 440"/>
                      <a:gd name="T25" fmla="*/ 182 h 215"/>
                      <a:gd name="T26" fmla="*/ 271 w 440"/>
                      <a:gd name="T27" fmla="*/ 182 h 215"/>
                      <a:gd name="T28" fmla="*/ 271 w 440"/>
                      <a:gd name="T29" fmla="*/ 0 h 215"/>
                      <a:gd name="T30" fmla="*/ 216 w 440"/>
                      <a:gd name="T31" fmla="*/ 0 h 215"/>
                      <a:gd name="T32" fmla="*/ 169 w 440"/>
                      <a:gd name="T33" fmla="*/ 0 h 215"/>
                      <a:gd name="T34" fmla="*/ 169 w 440"/>
                      <a:gd name="T35" fmla="*/ 182 h 215"/>
                      <a:gd name="T36" fmla="*/ 216 w 440"/>
                      <a:gd name="T37" fmla="*/ 182 h 215"/>
                      <a:gd name="T38" fmla="*/ 216 w 440"/>
                      <a:gd name="T39" fmla="*/ 0 h 215"/>
                      <a:gd name="T40" fmla="*/ 101 w 440"/>
                      <a:gd name="T41" fmla="*/ 0 h 215"/>
                      <a:gd name="T42" fmla="*/ 54 w 440"/>
                      <a:gd name="T43" fmla="*/ 0 h 215"/>
                      <a:gd name="T44" fmla="*/ 54 w 440"/>
                      <a:gd name="T45" fmla="*/ 182 h 215"/>
                      <a:gd name="T46" fmla="*/ 101 w 440"/>
                      <a:gd name="T47" fmla="*/ 182 h 215"/>
                      <a:gd name="T48" fmla="*/ 101 w 440"/>
                      <a:gd name="T49" fmla="*/ 0 h 215"/>
                      <a:gd name="T50" fmla="*/ 47 w 440"/>
                      <a:gd name="T51" fmla="*/ 0 h 215"/>
                      <a:gd name="T52" fmla="*/ 0 w 440"/>
                      <a:gd name="T53" fmla="*/ 0 h 215"/>
                      <a:gd name="T54" fmla="*/ 0 w 440"/>
                      <a:gd name="T55" fmla="*/ 182 h 215"/>
                      <a:gd name="T56" fmla="*/ 47 w 440"/>
                      <a:gd name="T57" fmla="*/ 182 h 215"/>
                      <a:gd name="T58" fmla="*/ 47 w 440"/>
                      <a:gd name="T5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215">
                        <a:moveTo>
                          <a:pt x="440" y="0"/>
                        </a:moveTo>
                        <a:lnTo>
                          <a:pt x="392" y="0"/>
                        </a:lnTo>
                        <a:lnTo>
                          <a:pt x="392" y="182"/>
                        </a:lnTo>
                        <a:cubicBezTo>
                          <a:pt x="393" y="215"/>
                          <a:pt x="440" y="215"/>
                          <a:pt x="440" y="182"/>
                        </a:cubicBezTo>
                        <a:lnTo>
                          <a:pt x="440" y="0"/>
                        </a:lnTo>
                        <a:close/>
                        <a:moveTo>
                          <a:pt x="386" y="0"/>
                        </a:moveTo>
                        <a:lnTo>
                          <a:pt x="338" y="0"/>
                        </a:lnTo>
                        <a:lnTo>
                          <a:pt x="338" y="182"/>
                        </a:lnTo>
                        <a:cubicBezTo>
                          <a:pt x="338" y="214"/>
                          <a:pt x="386" y="214"/>
                          <a:pt x="386" y="182"/>
                        </a:cubicBezTo>
                        <a:lnTo>
                          <a:pt x="386" y="0"/>
                        </a:lnTo>
                        <a:close/>
                        <a:moveTo>
                          <a:pt x="271" y="0"/>
                        </a:moveTo>
                        <a:lnTo>
                          <a:pt x="223" y="0"/>
                        </a:lnTo>
                        <a:lnTo>
                          <a:pt x="223" y="182"/>
                        </a:lnTo>
                        <a:cubicBezTo>
                          <a:pt x="223" y="215"/>
                          <a:pt x="271" y="215"/>
                          <a:pt x="271" y="182"/>
                        </a:cubicBezTo>
                        <a:lnTo>
                          <a:pt x="271" y="0"/>
                        </a:lnTo>
                        <a:close/>
                        <a:moveTo>
                          <a:pt x="216" y="0"/>
                        </a:moveTo>
                        <a:lnTo>
                          <a:pt x="169" y="0"/>
                        </a:lnTo>
                        <a:lnTo>
                          <a:pt x="169" y="182"/>
                        </a:lnTo>
                        <a:cubicBezTo>
                          <a:pt x="169" y="214"/>
                          <a:pt x="216" y="214"/>
                          <a:pt x="216" y="182"/>
                        </a:cubicBezTo>
                        <a:lnTo>
                          <a:pt x="216" y="0"/>
                        </a:lnTo>
                        <a:close/>
                        <a:moveTo>
                          <a:pt x="101" y="0"/>
                        </a:moveTo>
                        <a:lnTo>
                          <a:pt x="54" y="0"/>
                        </a:lnTo>
                        <a:lnTo>
                          <a:pt x="54" y="182"/>
                        </a:lnTo>
                        <a:cubicBezTo>
                          <a:pt x="54" y="215"/>
                          <a:pt x="101" y="215"/>
                          <a:pt x="101" y="182"/>
                        </a:cubicBezTo>
                        <a:lnTo>
                          <a:pt x="101" y="0"/>
                        </a:lnTo>
                        <a:close/>
                        <a:moveTo>
                          <a:pt x="47" y="0"/>
                        </a:moveTo>
                        <a:lnTo>
                          <a:pt x="0" y="0"/>
                        </a:lnTo>
                        <a:lnTo>
                          <a:pt x="0" y="182"/>
                        </a:lnTo>
                        <a:cubicBezTo>
                          <a:pt x="0" y="214"/>
                          <a:pt x="47" y="214"/>
                          <a:pt x="47" y="182"/>
                        </a:cubicBezTo>
                        <a:lnTo>
                          <a:pt x="4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4" name="Freeform 933">
                    <a:extLst>
                      <a:ext uri="{FF2B5EF4-FFF2-40B4-BE49-F238E27FC236}">
                        <a16:creationId xmlns:a16="http://schemas.microsoft.com/office/drawing/2014/main" id="{B3FC2E58-AE55-C7C6-088B-4F005F4FB882}"/>
                      </a:ext>
                    </a:extLst>
                  </p:cNvPr>
                  <p:cNvSpPr>
                    <a:spLocks noEditPoints="1"/>
                  </p:cNvSpPr>
                  <p:nvPr/>
                </p:nvSpPr>
                <p:spPr bwMode="auto">
                  <a:xfrm>
                    <a:off x="0" y="3157538"/>
                    <a:ext cx="348263" cy="542925"/>
                  </a:xfrm>
                  <a:custGeom>
                    <a:avLst/>
                    <a:gdLst>
                      <a:gd name="T0" fmla="*/ 689 w 816"/>
                      <a:gd name="T1" fmla="*/ 507 h 1269"/>
                      <a:gd name="T2" fmla="*/ 129 w 816"/>
                      <a:gd name="T3" fmla="*/ 507 h 1269"/>
                      <a:gd name="T4" fmla="*/ 27 w 816"/>
                      <a:gd name="T5" fmla="*/ 609 h 1269"/>
                      <a:gd name="T6" fmla="*/ 27 w 816"/>
                      <a:gd name="T7" fmla="*/ 1168 h 1269"/>
                      <a:gd name="T8" fmla="*/ 129 w 816"/>
                      <a:gd name="T9" fmla="*/ 1269 h 1269"/>
                      <a:gd name="T10" fmla="*/ 690 w 816"/>
                      <a:gd name="T11" fmla="*/ 1269 h 1269"/>
                      <a:gd name="T12" fmla="*/ 791 w 816"/>
                      <a:gd name="T13" fmla="*/ 1168 h 1269"/>
                      <a:gd name="T14" fmla="*/ 791 w 816"/>
                      <a:gd name="T15" fmla="*/ 609 h 1269"/>
                      <a:gd name="T16" fmla="*/ 689 w 816"/>
                      <a:gd name="T17" fmla="*/ 507 h 1269"/>
                      <a:gd name="T18" fmla="*/ 685 w 816"/>
                      <a:gd name="T19" fmla="*/ 1163 h 1269"/>
                      <a:gd name="T20" fmla="*/ 132 w 816"/>
                      <a:gd name="T21" fmla="*/ 1163 h 1269"/>
                      <a:gd name="T22" fmla="*/ 132 w 816"/>
                      <a:gd name="T23" fmla="*/ 614 h 1269"/>
                      <a:gd name="T24" fmla="*/ 685 w 816"/>
                      <a:gd name="T25" fmla="*/ 614 h 1269"/>
                      <a:gd name="T26" fmla="*/ 685 w 816"/>
                      <a:gd name="T27" fmla="*/ 1163 h 1269"/>
                      <a:gd name="T28" fmla="*/ 547 w 816"/>
                      <a:gd name="T29" fmla="*/ 74 h 1269"/>
                      <a:gd name="T30" fmla="*/ 653 w 816"/>
                      <a:gd name="T31" fmla="*/ 74 h 1269"/>
                      <a:gd name="T32" fmla="*/ 651 w 816"/>
                      <a:gd name="T33" fmla="*/ 296 h 1269"/>
                      <a:gd name="T34" fmla="*/ 708 w 816"/>
                      <a:gd name="T35" fmla="*/ 227 h 1269"/>
                      <a:gd name="T36" fmla="*/ 774 w 816"/>
                      <a:gd name="T37" fmla="*/ 292 h 1269"/>
                      <a:gd name="T38" fmla="*/ 636 w 816"/>
                      <a:gd name="T39" fmla="*/ 456 h 1269"/>
                      <a:gd name="T40" fmla="*/ 564 w 816"/>
                      <a:gd name="T41" fmla="*/ 456 h 1269"/>
                      <a:gd name="T42" fmla="*/ 427 w 816"/>
                      <a:gd name="T43" fmla="*/ 291 h 1269"/>
                      <a:gd name="T44" fmla="*/ 492 w 816"/>
                      <a:gd name="T45" fmla="*/ 226 h 1269"/>
                      <a:gd name="T46" fmla="*/ 549 w 816"/>
                      <a:gd name="T47" fmla="*/ 296 h 1269"/>
                      <a:gd name="T48" fmla="*/ 547 w 816"/>
                      <a:gd name="T49" fmla="*/ 74 h 1269"/>
                      <a:gd name="T50" fmla="*/ 163 w 816"/>
                      <a:gd name="T51" fmla="*/ 418 h 1269"/>
                      <a:gd name="T52" fmla="*/ 269 w 816"/>
                      <a:gd name="T53" fmla="*/ 418 h 1269"/>
                      <a:gd name="T54" fmla="*/ 268 w 816"/>
                      <a:gd name="T55" fmla="*/ 196 h 1269"/>
                      <a:gd name="T56" fmla="*/ 324 w 816"/>
                      <a:gd name="T57" fmla="*/ 266 h 1269"/>
                      <a:gd name="T58" fmla="*/ 390 w 816"/>
                      <a:gd name="T59" fmla="*/ 200 h 1269"/>
                      <a:gd name="T60" fmla="*/ 252 w 816"/>
                      <a:gd name="T61" fmla="*/ 36 h 1269"/>
                      <a:gd name="T62" fmla="*/ 180 w 816"/>
                      <a:gd name="T63" fmla="*/ 36 h 1269"/>
                      <a:gd name="T64" fmla="*/ 43 w 816"/>
                      <a:gd name="T65" fmla="*/ 201 h 1269"/>
                      <a:gd name="T66" fmla="*/ 108 w 816"/>
                      <a:gd name="T67" fmla="*/ 267 h 1269"/>
                      <a:gd name="T68" fmla="*/ 165 w 816"/>
                      <a:gd name="T69" fmla="*/ 196 h 1269"/>
                      <a:gd name="T70" fmla="*/ 163 w 816"/>
                      <a:gd name="T71" fmla="*/ 418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6" h="1269">
                        <a:moveTo>
                          <a:pt x="689" y="507"/>
                        </a:moveTo>
                        <a:lnTo>
                          <a:pt x="129" y="507"/>
                        </a:lnTo>
                        <a:cubicBezTo>
                          <a:pt x="70" y="507"/>
                          <a:pt x="27" y="553"/>
                          <a:pt x="27" y="609"/>
                        </a:cubicBezTo>
                        <a:lnTo>
                          <a:pt x="27" y="1168"/>
                        </a:lnTo>
                        <a:cubicBezTo>
                          <a:pt x="27" y="1225"/>
                          <a:pt x="73" y="1269"/>
                          <a:pt x="129" y="1269"/>
                        </a:cubicBezTo>
                        <a:lnTo>
                          <a:pt x="690" y="1269"/>
                        </a:lnTo>
                        <a:cubicBezTo>
                          <a:pt x="745" y="1269"/>
                          <a:pt x="791" y="1227"/>
                          <a:pt x="791" y="1168"/>
                        </a:cubicBezTo>
                        <a:lnTo>
                          <a:pt x="791" y="609"/>
                        </a:lnTo>
                        <a:cubicBezTo>
                          <a:pt x="791" y="552"/>
                          <a:pt x="745" y="506"/>
                          <a:pt x="689" y="507"/>
                        </a:cubicBezTo>
                        <a:close/>
                        <a:moveTo>
                          <a:pt x="685" y="1163"/>
                        </a:moveTo>
                        <a:lnTo>
                          <a:pt x="132" y="1163"/>
                        </a:lnTo>
                        <a:lnTo>
                          <a:pt x="132" y="614"/>
                        </a:lnTo>
                        <a:lnTo>
                          <a:pt x="685" y="614"/>
                        </a:lnTo>
                        <a:lnTo>
                          <a:pt x="685" y="1163"/>
                        </a:lnTo>
                        <a:close/>
                        <a:moveTo>
                          <a:pt x="547" y="74"/>
                        </a:moveTo>
                        <a:cubicBezTo>
                          <a:pt x="546" y="1"/>
                          <a:pt x="652" y="0"/>
                          <a:pt x="653" y="74"/>
                        </a:cubicBezTo>
                        <a:lnTo>
                          <a:pt x="651" y="296"/>
                        </a:lnTo>
                        <a:lnTo>
                          <a:pt x="708" y="227"/>
                        </a:lnTo>
                        <a:cubicBezTo>
                          <a:pt x="747" y="183"/>
                          <a:pt x="816" y="243"/>
                          <a:pt x="774" y="292"/>
                        </a:cubicBezTo>
                        <a:lnTo>
                          <a:pt x="636" y="456"/>
                        </a:lnTo>
                        <a:cubicBezTo>
                          <a:pt x="614" y="478"/>
                          <a:pt x="586" y="478"/>
                          <a:pt x="564" y="456"/>
                        </a:cubicBezTo>
                        <a:lnTo>
                          <a:pt x="427" y="291"/>
                        </a:lnTo>
                        <a:cubicBezTo>
                          <a:pt x="384" y="243"/>
                          <a:pt x="454" y="182"/>
                          <a:pt x="492" y="226"/>
                        </a:cubicBezTo>
                        <a:lnTo>
                          <a:pt x="549" y="296"/>
                        </a:lnTo>
                        <a:lnTo>
                          <a:pt x="547" y="74"/>
                        </a:lnTo>
                        <a:close/>
                        <a:moveTo>
                          <a:pt x="163" y="418"/>
                        </a:moveTo>
                        <a:cubicBezTo>
                          <a:pt x="163" y="491"/>
                          <a:pt x="268" y="492"/>
                          <a:pt x="269" y="418"/>
                        </a:cubicBezTo>
                        <a:lnTo>
                          <a:pt x="268" y="196"/>
                        </a:lnTo>
                        <a:lnTo>
                          <a:pt x="324" y="266"/>
                        </a:lnTo>
                        <a:cubicBezTo>
                          <a:pt x="363" y="309"/>
                          <a:pt x="433" y="249"/>
                          <a:pt x="390" y="200"/>
                        </a:cubicBezTo>
                        <a:lnTo>
                          <a:pt x="252" y="36"/>
                        </a:lnTo>
                        <a:cubicBezTo>
                          <a:pt x="230" y="14"/>
                          <a:pt x="202" y="14"/>
                          <a:pt x="180" y="36"/>
                        </a:cubicBezTo>
                        <a:lnTo>
                          <a:pt x="43" y="201"/>
                        </a:lnTo>
                        <a:cubicBezTo>
                          <a:pt x="0" y="249"/>
                          <a:pt x="70" y="310"/>
                          <a:pt x="108" y="267"/>
                        </a:cubicBezTo>
                        <a:lnTo>
                          <a:pt x="165" y="196"/>
                        </a:lnTo>
                        <a:lnTo>
                          <a:pt x="163" y="4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7" name="Freeform 934">
                    <a:extLst>
                      <a:ext uri="{FF2B5EF4-FFF2-40B4-BE49-F238E27FC236}">
                        <a16:creationId xmlns:a16="http://schemas.microsoft.com/office/drawing/2014/main" id="{62F6832C-06F0-3FB1-5178-99B2E8A7E91A}"/>
                      </a:ext>
                    </a:extLst>
                  </p:cNvPr>
                  <p:cNvSpPr>
                    <a:spLocks noEditPoints="1"/>
                  </p:cNvSpPr>
                  <p:nvPr/>
                </p:nvSpPr>
                <p:spPr bwMode="auto">
                  <a:xfrm>
                    <a:off x="67820" y="3450813"/>
                    <a:ext cx="213358" cy="111811"/>
                  </a:xfrm>
                  <a:custGeom>
                    <a:avLst/>
                    <a:gdLst>
                      <a:gd name="T0" fmla="*/ 500 w 500"/>
                      <a:gd name="T1" fmla="*/ 243 h 261"/>
                      <a:gd name="T2" fmla="*/ 481 w 500"/>
                      <a:gd name="T3" fmla="*/ 261 h 261"/>
                      <a:gd name="T4" fmla="*/ 357 w 500"/>
                      <a:gd name="T5" fmla="*/ 261 h 261"/>
                      <a:gd name="T6" fmla="*/ 339 w 500"/>
                      <a:gd name="T7" fmla="*/ 243 h 261"/>
                      <a:gd name="T8" fmla="*/ 339 w 500"/>
                      <a:gd name="T9" fmla="*/ 108 h 261"/>
                      <a:gd name="T10" fmla="*/ 364 w 500"/>
                      <a:gd name="T11" fmla="*/ 82 h 261"/>
                      <a:gd name="T12" fmla="*/ 474 w 500"/>
                      <a:gd name="T13" fmla="*/ 82 h 261"/>
                      <a:gd name="T14" fmla="*/ 500 w 500"/>
                      <a:gd name="T15" fmla="*/ 108 h 261"/>
                      <a:gd name="T16" fmla="*/ 500 w 500"/>
                      <a:gd name="T17" fmla="*/ 243 h 261"/>
                      <a:gd name="T18" fmla="*/ 420 w 500"/>
                      <a:gd name="T19" fmla="*/ 71 h 261"/>
                      <a:gd name="T20" fmla="*/ 455 w 500"/>
                      <a:gd name="T21" fmla="*/ 36 h 261"/>
                      <a:gd name="T22" fmla="*/ 420 w 500"/>
                      <a:gd name="T23" fmla="*/ 0 h 261"/>
                      <a:gd name="T24" fmla="*/ 384 w 500"/>
                      <a:gd name="T25" fmla="*/ 36 h 261"/>
                      <a:gd name="T26" fmla="*/ 420 w 500"/>
                      <a:gd name="T27" fmla="*/ 71 h 261"/>
                      <a:gd name="T28" fmla="*/ 331 w 500"/>
                      <a:gd name="T29" fmla="*/ 243 h 261"/>
                      <a:gd name="T30" fmla="*/ 312 w 500"/>
                      <a:gd name="T31" fmla="*/ 261 h 261"/>
                      <a:gd name="T32" fmla="*/ 188 w 500"/>
                      <a:gd name="T33" fmla="*/ 261 h 261"/>
                      <a:gd name="T34" fmla="*/ 170 w 500"/>
                      <a:gd name="T35" fmla="*/ 243 h 261"/>
                      <a:gd name="T36" fmla="*/ 170 w 500"/>
                      <a:gd name="T37" fmla="*/ 108 h 261"/>
                      <a:gd name="T38" fmla="*/ 195 w 500"/>
                      <a:gd name="T39" fmla="*/ 82 h 261"/>
                      <a:gd name="T40" fmla="*/ 305 w 500"/>
                      <a:gd name="T41" fmla="*/ 82 h 261"/>
                      <a:gd name="T42" fmla="*/ 331 w 500"/>
                      <a:gd name="T43" fmla="*/ 108 h 261"/>
                      <a:gd name="T44" fmla="*/ 331 w 500"/>
                      <a:gd name="T45" fmla="*/ 243 h 261"/>
                      <a:gd name="T46" fmla="*/ 251 w 500"/>
                      <a:gd name="T47" fmla="*/ 71 h 261"/>
                      <a:gd name="T48" fmla="*/ 286 w 500"/>
                      <a:gd name="T49" fmla="*/ 36 h 261"/>
                      <a:gd name="T50" fmla="*/ 251 w 500"/>
                      <a:gd name="T51" fmla="*/ 0 h 261"/>
                      <a:gd name="T52" fmla="*/ 215 w 500"/>
                      <a:gd name="T53" fmla="*/ 36 h 261"/>
                      <a:gd name="T54" fmla="*/ 251 w 500"/>
                      <a:gd name="T55" fmla="*/ 71 h 261"/>
                      <a:gd name="T56" fmla="*/ 162 w 500"/>
                      <a:gd name="T57" fmla="*/ 243 h 261"/>
                      <a:gd name="T58" fmla="*/ 143 w 500"/>
                      <a:gd name="T59" fmla="*/ 261 h 261"/>
                      <a:gd name="T60" fmla="*/ 19 w 500"/>
                      <a:gd name="T61" fmla="*/ 261 h 261"/>
                      <a:gd name="T62" fmla="*/ 0 w 500"/>
                      <a:gd name="T63" fmla="*/ 243 h 261"/>
                      <a:gd name="T64" fmla="*/ 0 w 500"/>
                      <a:gd name="T65" fmla="*/ 108 h 261"/>
                      <a:gd name="T66" fmla="*/ 26 w 500"/>
                      <a:gd name="T67" fmla="*/ 82 h 261"/>
                      <a:gd name="T68" fmla="*/ 136 w 500"/>
                      <a:gd name="T69" fmla="*/ 82 h 261"/>
                      <a:gd name="T70" fmla="*/ 162 w 500"/>
                      <a:gd name="T71" fmla="*/ 108 h 261"/>
                      <a:gd name="T72" fmla="*/ 162 w 500"/>
                      <a:gd name="T73" fmla="*/ 243 h 261"/>
                      <a:gd name="T74" fmla="*/ 81 w 500"/>
                      <a:gd name="T75" fmla="*/ 71 h 261"/>
                      <a:gd name="T76" fmla="*/ 117 w 500"/>
                      <a:gd name="T77" fmla="*/ 36 h 261"/>
                      <a:gd name="T78" fmla="*/ 82 w 500"/>
                      <a:gd name="T79" fmla="*/ 0 h 261"/>
                      <a:gd name="T80" fmla="*/ 46 w 500"/>
                      <a:gd name="T81" fmla="*/ 36 h 261"/>
                      <a:gd name="T82" fmla="*/ 82 w 500"/>
                      <a:gd name="T83" fmla="*/ 71 h 261"/>
                      <a:gd name="T84" fmla="*/ 81 w 500"/>
                      <a:gd name="T85" fmla="*/ 7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0" h="261">
                        <a:moveTo>
                          <a:pt x="500" y="243"/>
                        </a:moveTo>
                        <a:cubicBezTo>
                          <a:pt x="500" y="253"/>
                          <a:pt x="492" y="261"/>
                          <a:pt x="481" y="261"/>
                        </a:cubicBezTo>
                        <a:cubicBezTo>
                          <a:pt x="481" y="261"/>
                          <a:pt x="358" y="261"/>
                          <a:pt x="357" y="261"/>
                        </a:cubicBezTo>
                        <a:cubicBezTo>
                          <a:pt x="347" y="261"/>
                          <a:pt x="339" y="253"/>
                          <a:pt x="339" y="243"/>
                        </a:cubicBezTo>
                        <a:lnTo>
                          <a:pt x="339" y="108"/>
                        </a:lnTo>
                        <a:cubicBezTo>
                          <a:pt x="338" y="94"/>
                          <a:pt x="350" y="82"/>
                          <a:pt x="364" y="82"/>
                        </a:cubicBezTo>
                        <a:cubicBezTo>
                          <a:pt x="364" y="82"/>
                          <a:pt x="474" y="82"/>
                          <a:pt x="474" y="82"/>
                        </a:cubicBezTo>
                        <a:cubicBezTo>
                          <a:pt x="488" y="82"/>
                          <a:pt x="500" y="94"/>
                          <a:pt x="500" y="108"/>
                        </a:cubicBezTo>
                        <a:lnTo>
                          <a:pt x="500" y="243"/>
                        </a:lnTo>
                        <a:close/>
                        <a:moveTo>
                          <a:pt x="420" y="71"/>
                        </a:moveTo>
                        <a:cubicBezTo>
                          <a:pt x="439" y="71"/>
                          <a:pt x="455" y="55"/>
                          <a:pt x="455" y="36"/>
                        </a:cubicBezTo>
                        <a:cubicBezTo>
                          <a:pt x="455" y="16"/>
                          <a:pt x="440" y="0"/>
                          <a:pt x="420" y="0"/>
                        </a:cubicBezTo>
                        <a:cubicBezTo>
                          <a:pt x="400" y="0"/>
                          <a:pt x="384" y="16"/>
                          <a:pt x="384" y="36"/>
                        </a:cubicBezTo>
                        <a:cubicBezTo>
                          <a:pt x="385" y="56"/>
                          <a:pt x="400" y="71"/>
                          <a:pt x="420" y="71"/>
                        </a:cubicBezTo>
                        <a:close/>
                        <a:moveTo>
                          <a:pt x="331" y="243"/>
                        </a:moveTo>
                        <a:cubicBezTo>
                          <a:pt x="331" y="253"/>
                          <a:pt x="323" y="261"/>
                          <a:pt x="312" y="261"/>
                        </a:cubicBezTo>
                        <a:cubicBezTo>
                          <a:pt x="312" y="261"/>
                          <a:pt x="188" y="261"/>
                          <a:pt x="188" y="261"/>
                        </a:cubicBezTo>
                        <a:cubicBezTo>
                          <a:pt x="178" y="261"/>
                          <a:pt x="169" y="253"/>
                          <a:pt x="170" y="243"/>
                        </a:cubicBezTo>
                        <a:lnTo>
                          <a:pt x="170" y="108"/>
                        </a:lnTo>
                        <a:cubicBezTo>
                          <a:pt x="169" y="94"/>
                          <a:pt x="181" y="82"/>
                          <a:pt x="195" y="82"/>
                        </a:cubicBezTo>
                        <a:cubicBezTo>
                          <a:pt x="195" y="82"/>
                          <a:pt x="305" y="82"/>
                          <a:pt x="305" y="82"/>
                        </a:cubicBezTo>
                        <a:cubicBezTo>
                          <a:pt x="319" y="82"/>
                          <a:pt x="331" y="94"/>
                          <a:pt x="331" y="108"/>
                        </a:cubicBezTo>
                        <a:lnTo>
                          <a:pt x="331" y="243"/>
                        </a:lnTo>
                        <a:close/>
                        <a:moveTo>
                          <a:pt x="251" y="71"/>
                        </a:moveTo>
                        <a:cubicBezTo>
                          <a:pt x="270" y="71"/>
                          <a:pt x="286" y="55"/>
                          <a:pt x="286" y="36"/>
                        </a:cubicBezTo>
                        <a:cubicBezTo>
                          <a:pt x="286" y="16"/>
                          <a:pt x="270" y="0"/>
                          <a:pt x="251" y="0"/>
                        </a:cubicBezTo>
                        <a:cubicBezTo>
                          <a:pt x="231" y="0"/>
                          <a:pt x="215" y="16"/>
                          <a:pt x="215" y="36"/>
                        </a:cubicBezTo>
                        <a:cubicBezTo>
                          <a:pt x="215" y="55"/>
                          <a:pt x="231" y="71"/>
                          <a:pt x="251" y="71"/>
                        </a:cubicBezTo>
                        <a:close/>
                        <a:moveTo>
                          <a:pt x="162" y="243"/>
                        </a:moveTo>
                        <a:cubicBezTo>
                          <a:pt x="162" y="253"/>
                          <a:pt x="153" y="261"/>
                          <a:pt x="143" y="261"/>
                        </a:cubicBezTo>
                        <a:cubicBezTo>
                          <a:pt x="143" y="261"/>
                          <a:pt x="19" y="261"/>
                          <a:pt x="19" y="261"/>
                        </a:cubicBezTo>
                        <a:cubicBezTo>
                          <a:pt x="9" y="261"/>
                          <a:pt x="0" y="253"/>
                          <a:pt x="0" y="243"/>
                        </a:cubicBezTo>
                        <a:lnTo>
                          <a:pt x="0" y="108"/>
                        </a:lnTo>
                        <a:cubicBezTo>
                          <a:pt x="0" y="94"/>
                          <a:pt x="12" y="82"/>
                          <a:pt x="26" y="82"/>
                        </a:cubicBezTo>
                        <a:cubicBezTo>
                          <a:pt x="26" y="82"/>
                          <a:pt x="136" y="82"/>
                          <a:pt x="136" y="82"/>
                        </a:cubicBezTo>
                        <a:cubicBezTo>
                          <a:pt x="150" y="82"/>
                          <a:pt x="162" y="94"/>
                          <a:pt x="162" y="108"/>
                        </a:cubicBezTo>
                        <a:lnTo>
                          <a:pt x="162" y="243"/>
                        </a:lnTo>
                        <a:close/>
                        <a:moveTo>
                          <a:pt x="81" y="71"/>
                        </a:moveTo>
                        <a:cubicBezTo>
                          <a:pt x="101" y="71"/>
                          <a:pt x="117" y="55"/>
                          <a:pt x="117" y="36"/>
                        </a:cubicBezTo>
                        <a:cubicBezTo>
                          <a:pt x="117" y="16"/>
                          <a:pt x="101" y="0"/>
                          <a:pt x="82" y="0"/>
                        </a:cubicBezTo>
                        <a:cubicBezTo>
                          <a:pt x="62" y="0"/>
                          <a:pt x="46" y="16"/>
                          <a:pt x="46" y="36"/>
                        </a:cubicBezTo>
                        <a:cubicBezTo>
                          <a:pt x="46" y="56"/>
                          <a:pt x="62" y="71"/>
                          <a:pt x="82" y="71"/>
                        </a:cubicBezTo>
                        <a:lnTo>
                          <a:pt x="81"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75" name="Gruppieren 74">
                <a:extLst>
                  <a:ext uri="{FF2B5EF4-FFF2-40B4-BE49-F238E27FC236}">
                    <a16:creationId xmlns:a16="http://schemas.microsoft.com/office/drawing/2014/main" id="{E09BBB07-2375-BE2B-BECD-AE1CBA942769}"/>
                  </a:ext>
                </a:extLst>
              </p:cNvPr>
              <p:cNvGrpSpPr/>
              <p:nvPr/>
            </p:nvGrpSpPr>
            <p:grpSpPr>
              <a:xfrm>
                <a:off x="3045869" y="622757"/>
                <a:ext cx="522635" cy="522635"/>
                <a:chOff x="-19101" y="2381281"/>
                <a:chExt cx="699820" cy="699820"/>
              </a:xfrm>
            </p:grpSpPr>
            <p:sp>
              <p:nvSpPr>
                <p:cNvPr id="79" name="Ellipse 78">
                  <a:extLst>
                    <a:ext uri="{FF2B5EF4-FFF2-40B4-BE49-F238E27FC236}">
                      <a16:creationId xmlns:a16="http://schemas.microsoft.com/office/drawing/2014/main" id="{D18B2284-6CA3-1147-AFA2-A8EC549DA318}"/>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80" name="Plug" descr="{&quot;Key&quot;:&quot;POWER_USER_SHAPE_ICON&quot;,&quot;Value&quot;:&quot;POWER_USER_SHAPE_ICON_STYLE_1&quot;}">
                  <a:extLst>
                    <a:ext uri="{FF2B5EF4-FFF2-40B4-BE49-F238E27FC236}">
                      <a16:creationId xmlns:a16="http://schemas.microsoft.com/office/drawing/2014/main" id="{2F316FD1-F01C-C870-3AA5-B085794CE51B}"/>
                    </a:ext>
                  </a:extLst>
                </p:cNvPr>
                <p:cNvSpPr>
                  <a:spLocks noChangeAspect="1" noEditPoints="1"/>
                </p:cNvSpPr>
                <p:nvPr>
                  <p:custDataLst>
                    <p:tags r:id="rId13"/>
                  </p:custDataLst>
                </p:nvPr>
              </p:nvSpPr>
              <p:spPr bwMode="auto">
                <a:xfrm>
                  <a:off x="124100" y="2458915"/>
                  <a:ext cx="393828" cy="542925"/>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61" name="Textfeld 60">
              <a:extLst>
                <a:ext uri="{FF2B5EF4-FFF2-40B4-BE49-F238E27FC236}">
                  <a16:creationId xmlns:a16="http://schemas.microsoft.com/office/drawing/2014/main" id="{2FBC5F12-2ECB-B771-D501-121E199368CF}"/>
                </a:ext>
              </a:extLst>
            </p:cNvPr>
            <p:cNvSpPr txBox="1"/>
            <p:nvPr/>
          </p:nvSpPr>
          <p:spPr>
            <a:xfrm>
              <a:off x="3722275" y="1600596"/>
              <a:ext cx="949299"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Nutzerstrom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2" name="Textfeld 61">
              <a:extLst>
                <a:ext uri="{FF2B5EF4-FFF2-40B4-BE49-F238E27FC236}">
                  <a16:creationId xmlns:a16="http://schemas.microsoft.com/office/drawing/2014/main" id="{193D097C-F7A3-7CA3-286A-91A52F3A37B1}"/>
                </a:ext>
              </a:extLst>
            </p:cNvPr>
            <p:cNvSpPr txBox="1"/>
            <p:nvPr/>
          </p:nvSpPr>
          <p:spPr>
            <a:xfrm>
              <a:off x="3774850" y="1864920"/>
              <a:ext cx="838691"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Plug-loads</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22" name="Gruppieren 121">
            <a:extLst>
              <a:ext uri="{FF2B5EF4-FFF2-40B4-BE49-F238E27FC236}">
                <a16:creationId xmlns:a16="http://schemas.microsoft.com/office/drawing/2014/main" id="{153A265B-683F-3DB6-244C-A6CA7ADD47F3}"/>
              </a:ext>
            </a:extLst>
          </p:cNvPr>
          <p:cNvGrpSpPr/>
          <p:nvPr/>
        </p:nvGrpSpPr>
        <p:grpSpPr>
          <a:xfrm>
            <a:off x="5007884" y="1833860"/>
            <a:ext cx="1048685" cy="1424123"/>
            <a:chOff x="5265979" y="1600596"/>
            <a:chExt cx="1048685" cy="1424123"/>
          </a:xfrm>
        </p:grpSpPr>
        <p:grpSp>
          <p:nvGrpSpPr>
            <p:cNvPr id="123" name="Gruppieren 122">
              <a:extLst>
                <a:ext uri="{FF2B5EF4-FFF2-40B4-BE49-F238E27FC236}">
                  <a16:creationId xmlns:a16="http://schemas.microsoft.com/office/drawing/2014/main" id="{4DBBF319-3454-CD6C-9C7A-3B0129D3F779}"/>
                </a:ext>
              </a:extLst>
            </p:cNvPr>
            <p:cNvGrpSpPr/>
            <p:nvPr/>
          </p:nvGrpSpPr>
          <p:grpSpPr>
            <a:xfrm>
              <a:off x="5383486" y="2104168"/>
              <a:ext cx="928483" cy="920551"/>
              <a:chOff x="4244137" y="647742"/>
              <a:chExt cx="928483" cy="920551"/>
            </a:xfrm>
          </p:grpSpPr>
          <p:sp>
            <p:nvSpPr>
              <p:cNvPr id="130" name="Flussdiagramm: Anzeige 9">
                <a:extLst>
                  <a:ext uri="{FF2B5EF4-FFF2-40B4-BE49-F238E27FC236}">
                    <a16:creationId xmlns:a16="http://schemas.microsoft.com/office/drawing/2014/main" id="{52C48283-CC51-F882-361D-44643BD91B1B}"/>
                  </a:ext>
                </a:extLst>
              </p:cNvPr>
              <p:cNvSpPr/>
              <p:nvPr/>
            </p:nvSpPr>
            <p:spPr>
              <a:xfrm rot="5400000">
                <a:off x="4248103" y="643776"/>
                <a:ext cx="920551" cy="928483"/>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7000">
                    <a:schemeClr val="accent3">
                      <a:lumMod val="60000"/>
                      <a:lumOff val="40000"/>
                    </a:schemeClr>
                  </a:gs>
                  <a:gs pos="11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1" name="POWER_USER_SHAPE_ICON_STYLE_2">
                <a:extLst>
                  <a:ext uri="{FF2B5EF4-FFF2-40B4-BE49-F238E27FC236}">
                    <a16:creationId xmlns:a16="http://schemas.microsoft.com/office/drawing/2014/main" id="{39D51C26-25C7-B3F4-8825-80D6D1185EC2}"/>
                  </a:ext>
                </a:extLst>
              </p:cNvPr>
              <p:cNvSpPr/>
              <p:nvPr/>
            </p:nvSpPr>
            <p:spPr>
              <a:xfrm>
                <a:off x="4505588"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2" name="Snowflake2" descr="{&quot;Key&quot;:&quot;POWER_USER_SHAPE_ICON&quot;,&quot;Value&quot;:&quot;POWER_USER_SHAPE_ICON_STYLE_1&quot;}">
                <a:extLst>
                  <a:ext uri="{FF2B5EF4-FFF2-40B4-BE49-F238E27FC236}">
                    <a16:creationId xmlns:a16="http://schemas.microsoft.com/office/drawing/2014/main" id="{ED511F55-B754-1AAE-F480-B5649A3B8F67}"/>
                  </a:ext>
                </a:extLst>
              </p:cNvPr>
              <p:cNvSpPr>
                <a:spLocks noChangeAspect="1"/>
              </p:cNvSpPr>
              <p:nvPr/>
            </p:nvSpPr>
            <p:spPr bwMode="auto">
              <a:xfrm>
                <a:off x="4587300"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0" name="POWER_USER_SHAPE_ICON_STYLE_2">
                <a:extLst>
                  <a:ext uri="{FF2B5EF4-FFF2-40B4-BE49-F238E27FC236}">
                    <a16:creationId xmlns:a16="http://schemas.microsoft.com/office/drawing/2014/main" id="{BF80DF37-D23D-DD03-4347-9EE8A738BC65}"/>
                  </a:ext>
                </a:extLst>
              </p:cNvPr>
              <p:cNvSpPr/>
              <p:nvPr/>
            </p:nvSpPr>
            <p:spPr>
              <a:xfrm>
                <a:off x="4283906"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51" name="Flame3" descr="{&quot;Key&quot;:&quot;POWER_USER_SHAPE_ICON&quot;,&quot;Value&quot;:&quot;POWER_USER_SHAPE_ICON_STYLE_1&quot;}">
                <a:extLst>
                  <a:ext uri="{FF2B5EF4-FFF2-40B4-BE49-F238E27FC236}">
                    <a16:creationId xmlns:a16="http://schemas.microsoft.com/office/drawing/2014/main" id="{0F1D161F-8528-AACE-1877-BB94B8B4D868}"/>
                  </a:ext>
                </a:extLst>
              </p:cNvPr>
              <p:cNvSpPr>
                <a:spLocks noChangeAspect="1"/>
              </p:cNvSpPr>
              <p:nvPr>
                <p:custDataLst>
                  <p:tags r:id="rId12"/>
                </p:custDataLst>
              </p:nvPr>
            </p:nvSpPr>
            <p:spPr bwMode="auto">
              <a:xfrm>
                <a:off x="4372468"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2" name="POWER_USER_SHAPE_ICON_STYLE_2">
                <a:extLst>
                  <a:ext uri="{FF2B5EF4-FFF2-40B4-BE49-F238E27FC236}">
                    <a16:creationId xmlns:a16="http://schemas.microsoft.com/office/drawing/2014/main" id="{38F61695-78C0-BBE5-E5F9-6F95C8DCEBBB}"/>
                  </a:ext>
                </a:extLst>
              </p:cNvPr>
              <p:cNvSpPr/>
              <p:nvPr/>
            </p:nvSpPr>
            <p:spPr>
              <a:xfrm>
                <a:off x="4755210"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55" name="Gruppieren 154">
                <a:extLst>
                  <a:ext uri="{FF2B5EF4-FFF2-40B4-BE49-F238E27FC236}">
                    <a16:creationId xmlns:a16="http://schemas.microsoft.com/office/drawing/2014/main" id="{F5443297-0644-EB9F-76F8-8F82E711218E}"/>
                  </a:ext>
                </a:extLst>
              </p:cNvPr>
              <p:cNvGrpSpPr>
                <a:grpSpLocks noChangeAspect="1"/>
              </p:cNvGrpSpPr>
              <p:nvPr/>
            </p:nvGrpSpPr>
            <p:grpSpPr>
              <a:xfrm>
                <a:off x="4821697" y="1208989"/>
                <a:ext cx="265947" cy="213504"/>
                <a:chOff x="0" y="3157538"/>
                <a:chExt cx="676283" cy="542925"/>
              </a:xfrm>
            </p:grpSpPr>
            <p:sp>
              <p:nvSpPr>
                <p:cNvPr id="163" name="Freeform 284">
                  <a:extLst>
                    <a:ext uri="{FF2B5EF4-FFF2-40B4-BE49-F238E27FC236}">
                      <a16:creationId xmlns:a16="http://schemas.microsoft.com/office/drawing/2014/main" id="{7F28E44A-1DEC-82C6-3073-4840ED3088E9}"/>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4" name="Freeform 285">
                  <a:extLst>
                    <a:ext uri="{FF2B5EF4-FFF2-40B4-BE49-F238E27FC236}">
                      <a16:creationId xmlns:a16="http://schemas.microsoft.com/office/drawing/2014/main" id="{217D051F-A24C-0C4D-90BD-200909FFEFFB}"/>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5" name="Freeform 286">
                  <a:extLst>
                    <a:ext uri="{FF2B5EF4-FFF2-40B4-BE49-F238E27FC236}">
                      <a16:creationId xmlns:a16="http://schemas.microsoft.com/office/drawing/2014/main" id="{719AE899-AF82-D3C2-0F4D-4E03B349FA87}"/>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124" name="Textfeld 123">
              <a:extLst>
                <a:ext uri="{FF2B5EF4-FFF2-40B4-BE49-F238E27FC236}">
                  <a16:creationId xmlns:a16="http://schemas.microsoft.com/office/drawing/2014/main" id="{4B6084CA-9DD7-9CA1-38C7-E84E9DE0AECC}"/>
                </a:ext>
              </a:extLst>
            </p:cNvPr>
            <p:cNvSpPr txBox="1"/>
            <p:nvPr/>
          </p:nvSpPr>
          <p:spPr>
            <a:xfrm>
              <a:off x="5314392" y="1600596"/>
              <a:ext cx="95731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HT Minimum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5" name="Textfeld 124">
              <a:extLst>
                <a:ext uri="{FF2B5EF4-FFF2-40B4-BE49-F238E27FC236}">
                  <a16:creationId xmlns:a16="http://schemas.microsoft.com/office/drawing/2014/main" id="{F92B1E9D-336A-33D6-300C-162AE9E0D7AE}"/>
                </a:ext>
              </a:extLst>
            </p:cNvPr>
            <p:cNvSpPr txBox="1"/>
            <p:nvPr/>
          </p:nvSpPr>
          <p:spPr>
            <a:xfrm>
              <a:off x="5265979" y="1807770"/>
              <a:ext cx="104868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HVAC &amp; DHW </a:t>
              </a:r>
              <a:b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b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66" name="Gruppieren 165">
            <a:extLst>
              <a:ext uri="{FF2B5EF4-FFF2-40B4-BE49-F238E27FC236}">
                <a16:creationId xmlns:a16="http://schemas.microsoft.com/office/drawing/2014/main" id="{50BD52F9-506F-1AE5-3738-F2D7974B5201}"/>
              </a:ext>
            </a:extLst>
          </p:cNvPr>
          <p:cNvGrpSpPr/>
          <p:nvPr/>
        </p:nvGrpSpPr>
        <p:grpSpPr>
          <a:xfrm>
            <a:off x="7605784" y="1833860"/>
            <a:ext cx="1048685" cy="1424123"/>
            <a:chOff x="7863879" y="1600596"/>
            <a:chExt cx="1048685" cy="1424123"/>
          </a:xfrm>
        </p:grpSpPr>
        <p:grpSp>
          <p:nvGrpSpPr>
            <p:cNvPr id="167" name="Gruppieren 166">
              <a:extLst>
                <a:ext uri="{FF2B5EF4-FFF2-40B4-BE49-F238E27FC236}">
                  <a16:creationId xmlns:a16="http://schemas.microsoft.com/office/drawing/2014/main" id="{69065055-67D8-CC86-E13C-B339749E06B0}"/>
                </a:ext>
              </a:extLst>
            </p:cNvPr>
            <p:cNvGrpSpPr/>
            <p:nvPr/>
          </p:nvGrpSpPr>
          <p:grpSpPr>
            <a:xfrm>
              <a:off x="7926511" y="2104168"/>
              <a:ext cx="928484" cy="920551"/>
              <a:chOff x="6842036" y="647742"/>
              <a:chExt cx="928484" cy="920551"/>
            </a:xfrm>
          </p:grpSpPr>
          <p:sp>
            <p:nvSpPr>
              <p:cNvPr id="171" name="Flussdiagramm: Anzeige 9">
                <a:extLst>
                  <a:ext uri="{FF2B5EF4-FFF2-40B4-BE49-F238E27FC236}">
                    <a16:creationId xmlns:a16="http://schemas.microsoft.com/office/drawing/2014/main" id="{2797D4BD-6C1A-8D15-37F7-4609EBC79C52}"/>
                  </a:ext>
                </a:extLst>
              </p:cNvPr>
              <p:cNvSpPr/>
              <p:nvPr/>
            </p:nvSpPr>
            <p:spPr>
              <a:xfrm rot="5400000">
                <a:off x="6846002" y="643776"/>
                <a:ext cx="920551" cy="92848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1000">
                    <a:schemeClr val="accent3">
                      <a:lumMod val="60000"/>
                      <a:lumOff val="40000"/>
                    </a:schemeClr>
                  </a:gs>
                  <a:gs pos="90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72" name="POWER_USER_SHAPE_ICON_STYLE_2">
                <a:extLst>
                  <a:ext uri="{FF2B5EF4-FFF2-40B4-BE49-F238E27FC236}">
                    <a16:creationId xmlns:a16="http://schemas.microsoft.com/office/drawing/2014/main" id="{CA1AC461-7F67-10FB-50D8-9D01542D83DC}"/>
                  </a:ext>
                </a:extLst>
              </p:cNvPr>
              <p:cNvSpPr/>
              <p:nvPr/>
            </p:nvSpPr>
            <p:spPr>
              <a:xfrm>
                <a:off x="7103481"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2" name="Snowflake2" descr="{&quot;Key&quot;:&quot;POWER_USER_SHAPE_ICON&quot;,&quot;Value&quot;:&quot;POWER_USER_SHAPE_ICON_STYLE_1&quot;}">
                <a:extLst>
                  <a:ext uri="{FF2B5EF4-FFF2-40B4-BE49-F238E27FC236}">
                    <a16:creationId xmlns:a16="http://schemas.microsoft.com/office/drawing/2014/main" id="{42C56135-66BC-0FE9-1F1C-7DEBB4F06011}"/>
                  </a:ext>
                </a:extLst>
              </p:cNvPr>
              <p:cNvSpPr>
                <a:spLocks noChangeAspect="1"/>
              </p:cNvSpPr>
              <p:nvPr/>
            </p:nvSpPr>
            <p:spPr bwMode="auto">
              <a:xfrm>
                <a:off x="7185193"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3" name="POWER_USER_SHAPE_ICON_STYLE_2">
                <a:extLst>
                  <a:ext uri="{FF2B5EF4-FFF2-40B4-BE49-F238E27FC236}">
                    <a16:creationId xmlns:a16="http://schemas.microsoft.com/office/drawing/2014/main" id="{956B7299-4B73-4DFC-EFAC-633E00EA5E20}"/>
                  </a:ext>
                </a:extLst>
              </p:cNvPr>
              <p:cNvSpPr/>
              <p:nvPr/>
            </p:nvSpPr>
            <p:spPr>
              <a:xfrm>
                <a:off x="6881799"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4" name="Flame3" descr="{&quot;Key&quot;:&quot;POWER_USER_SHAPE_ICON&quot;,&quot;Value&quot;:&quot;POWER_USER_SHAPE_ICON_STYLE_1&quot;}">
                <a:extLst>
                  <a:ext uri="{FF2B5EF4-FFF2-40B4-BE49-F238E27FC236}">
                    <a16:creationId xmlns:a16="http://schemas.microsoft.com/office/drawing/2014/main" id="{A7790895-A88C-6F1A-1936-161A588371DA}"/>
                  </a:ext>
                </a:extLst>
              </p:cNvPr>
              <p:cNvSpPr>
                <a:spLocks noChangeAspect="1"/>
              </p:cNvSpPr>
              <p:nvPr>
                <p:custDataLst>
                  <p:tags r:id="rId11"/>
                </p:custDataLst>
              </p:nvPr>
            </p:nvSpPr>
            <p:spPr bwMode="auto">
              <a:xfrm>
                <a:off x="6970361"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5" name="POWER_USER_SHAPE_ICON_STYLE_2">
                <a:extLst>
                  <a:ext uri="{FF2B5EF4-FFF2-40B4-BE49-F238E27FC236}">
                    <a16:creationId xmlns:a16="http://schemas.microsoft.com/office/drawing/2014/main" id="{FD584B87-4FDD-8D76-4D2A-F72D200A9BCC}"/>
                  </a:ext>
                </a:extLst>
              </p:cNvPr>
              <p:cNvSpPr/>
              <p:nvPr/>
            </p:nvSpPr>
            <p:spPr>
              <a:xfrm>
                <a:off x="7353103"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86" name="Gruppieren 185">
                <a:extLst>
                  <a:ext uri="{FF2B5EF4-FFF2-40B4-BE49-F238E27FC236}">
                    <a16:creationId xmlns:a16="http://schemas.microsoft.com/office/drawing/2014/main" id="{8579E1CC-CA9B-78FD-3C9D-78623DA7045F}"/>
                  </a:ext>
                </a:extLst>
              </p:cNvPr>
              <p:cNvGrpSpPr>
                <a:grpSpLocks noChangeAspect="1"/>
              </p:cNvGrpSpPr>
              <p:nvPr/>
            </p:nvGrpSpPr>
            <p:grpSpPr>
              <a:xfrm>
                <a:off x="7419590" y="1208989"/>
                <a:ext cx="265947" cy="213504"/>
                <a:chOff x="0" y="3157538"/>
                <a:chExt cx="676283" cy="542925"/>
              </a:xfrm>
            </p:grpSpPr>
            <p:sp>
              <p:nvSpPr>
                <p:cNvPr id="187" name="Freeform 284">
                  <a:extLst>
                    <a:ext uri="{FF2B5EF4-FFF2-40B4-BE49-F238E27FC236}">
                      <a16:creationId xmlns:a16="http://schemas.microsoft.com/office/drawing/2014/main" id="{D08CDD45-1F0C-0DEF-F139-98B9B07C7479}"/>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8" name="Freeform 285">
                  <a:extLst>
                    <a:ext uri="{FF2B5EF4-FFF2-40B4-BE49-F238E27FC236}">
                      <a16:creationId xmlns:a16="http://schemas.microsoft.com/office/drawing/2014/main" id="{D214120E-536C-14A3-9C42-2F304B699BC2}"/>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4" name="Freeform 286">
                  <a:extLst>
                    <a:ext uri="{FF2B5EF4-FFF2-40B4-BE49-F238E27FC236}">
                      <a16:creationId xmlns:a16="http://schemas.microsoft.com/office/drawing/2014/main" id="{9533E468-E857-28FB-5EB1-CBB1A3E16536}"/>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168" name="Textfeld 167">
              <a:extLst>
                <a:ext uri="{FF2B5EF4-FFF2-40B4-BE49-F238E27FC236}">
                  <a16:creationId xmlns:a16="http://schemas.microsoft.com/office/drawing/2014/main" id="{E6C37146-B607-1E1F-C12E-32FF1060CB95}"/>
                </a:ext>
              </a:extLst>
            </p:cNvPr>
            <p:cNvSpPr txBox="1"/>
            <p:nvPr/>
          </p:nvSpPr>
          <p:spPr>
            <a:xfrm>
              <a:off x="7899467" y="1600596"/>
              <a:ext cx="982962"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HT Maximum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0" name="Textfeld 169">
              <a:extLst>
                <a:ext uri="{FF2B5EF4-FFF2-40B4-BE49-F238E27FC236}">
                  <a16:creationId xmlns:a16="http://schemas.microsoft.com/office/drawing/2014/main" id="{5FAF8884-976D-9E99-58E4-F943987A349B}"/>
                </a:ext>
              </a:extLst>
            </p:cNvPr>
            <p:cNvSpPr txBox="1"/>
            <p:nvPr/>
          </p:nvSpPr>
          <p:spPr>
            <a:xfrm>
              <a:off x="7863879" y="1796340"/>
              <a:ext cx="104868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HVAC &amp; DHW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96" name="Gruppieren 195">
            <a:extLst>
              <a:ext uri="{FF2B5EF4-FFF2-40B4-BE49-F238E27FC236}">
                <a16:creationId xmlns:a16="http://schemas.microsoft.com/office/drawing/2014/main" id="{10CE65E9-B1C7-3814-3754-E35F8BB0569B}"/>
              </a:ext>
            </a:extLst>
          </p:cNvPr>
          <p:cNvGrpSpPr/>
          <p:nvPr/>
        </p:nvGrpSpPr>
        <p:grpSpPr>
          <a:xfrm>
            <a:off x="6272721" y="1833860"/>
            <a:ext cx="1228220" cy="1434733"/>
            <a:chOff x="6442096" y="1600596"/>
            <a:chExt cx="1228220" cy="1434733"/>
          </a:xfrm>
        </p:grpSpPr>
        <p:grpSp>
          <p:nvGrpSpPr>
            <p:cNvPr id="197" name="Gruppieren 196">
              <a:extLst>
                <a:ext uri="{FF2B5EF4-FFF2-40B4-BE49-F238E27FC236}">
                  <a16:creationId xmlns:a16="http://schemas.microsoft.com/office/drawing/2014/main" id="{675D6E96-E708-8524-2812-77BE16B22405}"/>
                </a:ext>
              </a:extLst>
            </p:cNvPr>
            <p:cNvGrpSpPr/>
            <p:nvPr/>
          </p:nvGrpSpPr>
          <p:grpSpPr>
            <a:xfrm>
              <a:off x="6586091" y="2104168"/>
              <a:ext cx="939183" cy="931161"/>
              <a:chOff x="5556175" y="562911"/>
              <a:chExt cx="839437" cy="832266"/>
            </a:xfrm>
          </p:grpSpPr>
          <p:sp>
            <p:nvSpPr>
              <p:cNvPr id="200" name="Flussdiagramm: Anzeige 9">
                <a:extLst>
                  <a:ext uri="{FF2B5EF4-FFF2-40B4-BE49-F238E27FC236}">
                    <a16:creationId xmlns:a16="http://schemas.microsoft.com/office/drawing/2014/main" id="{3AA7B1FB-30DA-FDC0-435E-B8A0EB151C51}"/>
                  </a:ext>
                </a:extLst>
              </p:cNvPr>
              <p:cNvSpPr/>
              <p:nvPr/>
            </p:nvSpPr>
            <p:spPr>
              <a:xfrm rot="5400000">
                <a:off x="5559761" y="559325"/>
                <a:ext cx="832266" cy="839437"/>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43000">
                    <a:schemeClr val="accent4"/>
                  </a:gs>
                  <a:gs pos="49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1" name="Car7" descr="{&quot;Key&quot;:&quot;POWER_USER_SHAPE_ICON&quot;,&quot;Value&quot;:&quot;POWER_USER_SHAPE_ICON_STYLE_1&quot;}">
                <a:extLst>
                  <a:ext uri="{FF2B5EF4-FFF2-40B4-BE49-F238E27FC236}">
                    <a16:creationId xmlns:a16="http://schemas.microsoft.com/office/drawing/2014/main" id="{552863CE-CAEE-BCA1-F002-E1CB8B084CEF}"/>
                  </a:ext>
                </a:extLst>
              </p:cNvPr>
              <p:cNvSpPr>
                <a:spLocks noChangeAspect="1" noEditPoints="1"/>
              </p:cNvSpPr>
              <p:nvPr>
                <p:custDataLst>
                  <p:tags r:id="rId10"/>
                </p:custDataLst>
              </p:nvPr>
            </p:nvSpPr>
            <p:spPr bwMode="auto">
              <a:xfrm>
                <a:off x="5760303" y="834706"/>
                <a:ext cx="431182" cy="363022"/>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198" name="Textfeld 197">
              <a:extLst>
                <a:ext uri="{FF2B5EF4-FFF2-40B4-BE49-F238E27FC236}">
                  <a16:creationId xmlns:a16="http://schemas.microsoft.com/office/drawing/2014/main" id="{FF77B341-FE37-4186-D422-408BFD826584}"/>
                </a:ext>
              </a:extLst>
            </p:cNvPr>
            <p:cNvSpPr txBox="1"/>
            <p:nvPr/>
          </p:nvSpPr>
          <p:spPr>
            <a:xfrm>
              <a:off x="6460663" y="1600596"/>
              <a:ext cx="1165704"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Minimum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9" name="Textfeld 198">
              <a:extLst>
                <a:ext uri="{FF2B5EF4-FFF2-40B4-BE49-F238E27FC236}">
                  <a16:creationId xmlns:a16="http://schemas.microsoft.com/office/drawing/2014/main" id="{1753AEE8-CC7A-5973-4ECB-B85B7595F7C2}"/>
                </a:ext>
              </a:extLst>
            </p:cNvPr>
            <p:cNvSpPr txBox="1"/>
            <p:nvPr/>
          </p:nvSpPr>
          <p:spPr>
            <a:xfrm>
              <a:off x="6442096" y="1956360"/>
              <a:ext cx="122822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02" name="Gruppieren 201">
            <a:extLst>
              <a:ext uri="{FF2B5EF4-FFF2-40B4-BE49-F238E27FC236}">
                <a16:creationId xmlns:a16="http://schemas.microsoft.com/office/drawing/2014/main" id="{0F45FC6C-F6AF-2331-178F-2CD3548A6540}"/>
              </a:ext>
            </a:extLst>
          </p:cNvPr>
          <p:cNvGrpSpPr/>
          <p:nvPr/>
        </p:nvGrpSpPr>
        <p:grpSpPr>
          <a:xfrm>
            <a:off x="9942696" y="1833860"/>
            <a:ext cx="1369286" cy="525934"/>
            <a:chOff x="10617396" y="1600596"/>
            <a:chExt cx="1369286" cy="525934"/>
          </a:xfrm>
        </p:grpSpPr>
        <p:sp>
          <p:nvSpPr>
            <p:cNvPr id="203" name="Textfeld 202">
              <a:extLst>
                <a:ext uri="{FF2B5EF4-FFF2-40B4-BE49-F238E27FC236}">
                  <a16:creationId xmlns:a16="http://schemas.microsoft.com/office/drawing/2014/main" id="{1A5247C9-B4CA-CFDE-BC48-0F844FD05FA3}"/>
                </a:ext>
              </a:extLst>
            </p:cNvPr>
            <p:cNvSpPr txBox="1"/>
            <p:nvPr/>
          </p:nvSpPr>
          <p:spPr>
            <a:xfrm>
              <a:off x="10617396" y="1600596"/>
              <a:ext cx="1369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Elektrische Batterie</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4" name="Textfeld 203">
              <a:extLst>
                <a:ext uri="{FF2B5EF4-FFF2-40B4-BE49-F238E27FC236}">
                  <a16:creationId xmlns:a16="http://schemas.microsoft.com/office/drawing/2014/main" id="{4F510AE4-A946-46CD-9F93-A2E2B5A1AB23}"/>
                </a:ext>
              </a:extLst>
            </p:cNvPr>
            <p:cNvSpPr txBox="1"/>
            <p:nvPr/>
          </p:nvSpPr>
          <p:spPr>
            <a:xfrm>
              <a:off x="10988168" y="1864920"/>
              <a:ext cx="622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05" name="Gruppieren 204">
            <a:extLst>
              <a:ext uri="{FF2B5EF4-FFF2-40B4-BE49-F238E27FC236}">
                <a16:creationId xmlns:a16="http://schemas.microsoft.com/office/drawing/2014/main" id="{438ABB3A-18FD-6184-976E-A8D7B139A035}"/>
              </a:ext>
            </a:extLst>
          </p:cNvPr>
          <p:cNvGrpSpPr/>
          <p:nvPr/>
        </p:nvGrpSpPr>
        <p:grpSpPr>
          <a:xfrm>
            <a:off x="8735131" y="1833860"/>
            <a:ext cx="1255472" cy="1457760"/>
            <a:chOff x="8993226" y="1600596"/>
            <a:chExt cx="1255472" cy="1457760"/>
          </a:xfrm>
        </p:grpSpPr>
        <p:grpSp>
          <p:nvGrpSpPr>
            <p:cNvPr id="206" name="Gruppieren 205">
              <a:extLst>
                <a:ext uri="{FF2B5EF4-FFF2-40B4-BE49-F238E27FC236}">
                  <a16:creationId xmlns:a16="http://schemas.microsoft.com/office/drawing/2014/main" id="{C586FF2D-0576-4118-D0B0-170077727BCB}"/>
                </a:ext>
              </a:extLst>
            </p:cNvPr>
            <p:cNvGrpSpPr/>
            <p:nvPr/>
          </p:nvGrpSpPr>
          <p:grpSpPr>
            <a:xfrm>
              <a:off x="9151817" y="2104168"/>
              <a:ext cx="962410" cy="954188"/>
              <a:chOff x="8230696" y="575606"/>
              <a:chExt cx="825646" cy="818592"/>
            </a:xfrm>
          </p:grpSpPr>
          <p:sp>
            <p:nvSpPr>
              <p:cNvPr id="211" name="Flussdiagramm: Anzeige 9">
                <a:extLst>
                  <a:ext uri="{FF2B5EF4-FFF2-40B4-BE49-F238E27FC236}">
                    <a16:creationId xmlns:a16="http://schemas.microsoft.com/office/drawing/2014/main" id="{F5DF0353-1001-B14F-82F7-078E3FE66922}"/>
                  </a:ext>
                </a:extLst>
              </p:cNvPr>
              <p:cNvSpPr/>
              <p:nvPr/>
            </p:nvSpPr>
            <p:spPr>
              <a:xfrm rot="5400000">
                <a:off x="8234223" y="572079"/>
                <a:ext cx="818592" cy="825646"/>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0000">
                    <a:schemeClr val="accent4"/>
                  </a:gs>
                  <a:gs pos="91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3" name="Car7" descr="{&quot;Key&quot;:&quot;POWER_USER_SHAPE_ICON&quot;,&quot;Value&quot;:&quot;POWER_USER_SHAPE_ICON_STYLE_1&quot;}">
                <a:extLst>
                  <a:ext uri="{FF2B5EF4-FFF2-40B4-BE49-F238E27FC236}">
                    <a16:creationId xmlns:a16="http://schemas.microsoft.com/office/drawing/2014/main" id="{4B8D4BE7-3987-C444-747C-3D33DC9EA8CC}"/>
                  </a:ext>
                </a:extLst>
              </p:cNvPr>
              <p:cNvSpPr>
                <a:spLocks noChangeAspect="1" noEditPoints="1"/>
              </p:cNvSpPr>
              <p:nvPr>
                <p:custDataLst>
                  <p:tags r:id="rId9"/>
                </p:custDataLst>
              </p:nvPr>
            </p:nvSpPr>
            <p:spPr bwMode="auto">
              <a:xfrm>
                <a:off x="8431470" y="842936"/>
                <a:ext cx="424098" cy="35705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07" name="Textfeld 206">
              <a:extLst>
                <a:ext uri="{FF2B5EF4-FFF2-40B4-BE49-F238E27FC236}">
                  <a16:creationId xmlns:a16="http://schemas.microsoft.com/office/drawing/2014/main" id="{5B093A52-BFCC-36E3-553D-23A1A5724D24}"/>
                </a:ext>
              </a:extLst>
            </p:cNvPr>
            <p:cNvSpPr txBox="1"/>
            <p:nvPr/>
          </p:nvSpPr>
          <p:spPr>
            <a:xfrm>
              <a:off x="9028004" y="1600596"/>
              <a:ext cx="1191352"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Maximum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0" name="Textfeld 209">
              <a:extLst>
                <a:ext uri="{FF2B5EF4-FFF2-40B4-BE49-F238E27FC236}">
                  <a16:creationId xmlns:a16="http://schemas.microsoft.com/office/drawing/2014/main" id="{DEADD3B5-EF60-B0ED-1796-BA0CEBFA4EE3}"/>
                </a:ext>
              </a:extLst>
            </p:cNvPr>
            <p:cNvSpPr txBox="1"/>
            <p:nvPr/>
          </p:nvSpPr>
          <p:spPr>
            <a:xfrm>
              <a:off x="8993226" y="1956360"/>
              <a:ext cx="1255472"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14" name="Textfeld 213">
            <a:extLst>
              <a:ext uri="{FF2B5EF4-FFF2-40B4-BE49-F238E27FC236}">
                <a16:creationId xmlns:a16="http://schemas.microsoft.com/office/drawing/2014/main" id="{0A27F8AF-BBCD-BFA5-FA62-5C349F1BD1B9}"/>
              </a:ext>
            </a:extLst>
          </p:cNvPr>
          <p:cNvSpPr txBox="1"/>
          <p:nvPr/>
        </p:nvSpPr>
        <p:spPr>
          <a:xfrm>
            <a:off x="1088253" y="2950325"/>
            <a:ext cx="1103828"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Deckungen</a:t>
            </a:r>
            <a:endParaRPr kumimoji="0" lang="en-GB" sz="1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Supplies</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5" name="Textfeld 214">
            <a:extLst>
              <a:ext uri="{FF2B5EF4-FFF2-40B4-BE49-F238E27FC236}">
                <a16:creationId xmlns:a16="http://schemas.microsoft.com/office/drawing/2014/main" id="{2CA2B645-BF96-CDF3-AAF1-1CC206B58627}"/>
              </a:ext>
            </a:extLst>
          </p:cNvPr>
          <p:cNvSpPr txBox="1"/>
          <p:nvPr/>
        </p:nvSpPr>
        <p:spPr>
          <a:xfrm>
            <a:off x="1340220" y="1792670"/>
            <a:ext cx="1975312"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Bedarfe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Demands</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6" name="Textfeld 215">
            <a:extLst>
              <a:ext uri="{FF2B5EF4-FFF2-40B4-BE49-F238E27FC236}">
                <a16:creationId xmlns:a16="http://schemas.microsoft.com/office/drawing/2014/main" id="{E31E4BE3-93A3-1BFB-E9FC-744B9C5AD318}"/>
              </a:ext>
            </a:extLst>
          </p:cNvPr>
          <p:cNvSpPr txBox="1"/>
          <p:nvPr/>
        </p:nvSpPr>
        <p:spPr>
          <a:xfrm>
            <a:off x="7572141" y="6009760"/>
            <a:ext cx="205774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Aptos" panose="020B0004020202020204" pitchFamily="34" charset="0"/>
                <a:ea typeface="+mn-ea"/>
                <a:cs typeface="+mn-cs"/>
              </a:rPr>
              <a:t>Mindestbedärfe gedeckt</a:t>
            </a:r>
            <a:endParaRPr kumimoji="0" lang="de-AT" sz="1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7" name="Textfeld 216">
            <a:extLst>
              <a:ext uri="{FF2B5EF4-FFF2-40B4-BE49-F238E27FC236}">
                <a16:creationId xmlns:a16="http://schemas.microsoft.com/office/drawing/2014/main" id="{E4C37B29-F192-E3DA-C686-1206CDD3BB4C}"/>
              </a:ext>
            </a:extLst>
          </p:cNvPr>
          <p:cNvSpPr txBox="1"/>
          <p:nvPr/>
        </p:nvSpPr>
        <p:spPr>
          <a:xfrm>
            <a:off x="7585028" y="6178834"/>
            <a:ext cx="202651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 demands met</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1" name="Textfeld 220">
            <a:extLst>
              <a:ext uri="{FF2B5EF4-FFF2-40B4-BE49-F238E27FC236}">
                <a16:creationId xmlns:a16="http://schemas.microsoft.com/office/drawing/2014/main" id="{30E5C24D-8190-9387-6876-F6AA5B27BA0D}"/>
              </a:ext>
            </a:extLst>
          </p:cNvPr>
          <p:cNvSpPr txBox="1"/>
          <p:nvPr/>
        </p:nvSpPr>
        <p:spPr>
          <a:xfrm>
            <a:off x="10421039" y="1175704"/>
            <a:ext cx="837089"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PV Excess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1" name="Rechteck 230">
            <a:extLst>
              <a:ext uri="{FF2B5EF4-FFF2-40B4-BE49-F238E27FC236}">
                <a16:creationId xmlns:a16="http://schemas.microsoft.com/office/drawing/2014/main" id="{0F41F3F8-E534-22B8-CEDE-1E6E98C7DBF4}"/>
              </a:ext>
            </a:extLst>
          </p:cNvPr>
          <p:cNvSpPr/>
          <p:nvPr/>
        </p:nvSpPr>
        <p:spPr>
          <a:xfrm>
            <a:off x="10462330" y="6201929"/>
            <a:ext cx="2012505"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Systemgrenze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System Boundary</a:t>
            </a:r>
          </a:p>
        </p:txBody>
      </p:sp>
      <p:sp>
        <p:nvSpPr>
          <p:cNvPr id="232" name="High_voltage3" descr="{&quot;Key&quot;:&quot;POWER_USER_SHAPE_ICON&quot;,&quot;Value&quot;:&quot;POWER_USER_SHAPE_ICON_STYLE_1&quot;}">
            <a:extLst>
              <a:ext uri="{FF2B5EF4-FFF2-40B4-BE49-F238E27FC236}">
                <a16:creationId xmlns:a16="http://schemas.microsoft.com/office/drawing/2014/main" id="{3088DA1A-4250-44C4-DF53-BDB3D6BB7B29}"/>
              </a:ext>
            </a:extLst>
          </p:cNvPr>
          <p:cNvSpPr>
            <a:spLocks noChangeAspect="1" noEditPoints="1"/>
          </p:cNvSpPr>
          <p:nvPr>
            <p:custDataLst>
              <p:tags r:id="rId5"/>
            </p:custDataLst>
          </p:nvPr>
        </p:nvSpPr>
        <p:spPr bwMode="auto">
          <a:xfrm>
            <a:off x="2382545" y="5996369"/>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3" name="Windmill3" descr="{&quot;Key&quot;:&quot;POWER_USER_SHAPE_ICON&quot;,&quot;Value&quot;:&quot;POWER_USER_SHAPE_ICON_STYLE_1&quot;}">
            <a:extLst>
              <a:ext uri="{FF2B5EF4-FFF2-40B4-BE49-F238E27FC236}">
                <a16:creationId xmlns:a16="http://schemas.microsoft.com/office/drawing/2014/main" id="{AD677CAA-F241-564D-68A1-B0957DF3A64B}"/>
              </a:ext>
            </a:extLst>
          </p:cNvPr>
          <p:cNvSpPr>
            <a:spLocks noChangeAspect="1" noEditPoints="1"/>
          </p:cNvSpPr>
          <p:nvPr>
            <p:custDataLst>
              <p:tags r:id="rId6"/>
            </p:custDataLst>
          </p:nvPr>
        </p:nvSpPr>
        <p:spPr bwMode="auto">
          <a:xfrm>
            <a:off x="2327876" y="5176082"/>
            <a:ext cx="406113" cy="460735"/>
          </a:xfrm>
          <a:custGeom>
            <a:avLst/>
            <a:gdLst>
              <a:gd name="T0" fmla="*/ 360 w 713"/>
              <a:gd name="T1" fmla="*/ 374 h 808"/>
              <a:gd name="T2" fmla="*/ 360 w 713"/>
              <a:gd name="T3" fmla="*/ 323 h 808"/>
              <a:gd name="T4" fmla="*/ 149 w 713"/>
              <a:gd name="T5" fmla="*/ 405 h 808"/>
              <a:gd name="T6" fmla="*/ 115 w 713"/>
              <a:gd name="T7" fmla="*/ 414 h 808"/>
              <a:gd name="T8" fmla="*/ 164 w 713"/>
              <a:gd name="T9" fmla="*/ 215 h 808"/>
              <a:gd name="T10" fmla="*/ 149 w 713"/>
              <a:gd name="T11" fmla="*/ 405 h 808"/>
              <a:gd name="T12" fmla="*/ 82 w 713"/>
              <a:gd name="T13" fmla="*/ 529 h 808"/>
              <a:gd name="T14" fmla="*/ 23 w 713"/>
              <a:gd name="T15" fmla="*/ 258 h 808"/>
              <a:gd name="T16" fmla="*/ 58 w 713"/>
              <a:gd name="T17" fmla="*/ 267 h 808"/>
              <a:gd name="T18" fmla="*/ 417 w 713"/>
              <a:gd name="T19" fmla="*/ 137 h 808"/>
              <a:gd name="T20" fmla="*/ 426 w 713"/>
              <a:gd name="T21" fmla="*/ 103 h 808"/>
              <a:gd name="T22" fmla="*/ 573 w 713"/>
              <a:gd name="T23" fmla="*/ 246 h 808"/>
              <a:gd name="T24" fmla="*/ 417 w 713"/>
              <a:gd name="T25" fmla="*/ 137 h 808"/>
              <a:gd name="T26" fmla="*/ 342 w 713"/>
              <a:gd name="T27" fmla="*/ 18 h 808"/>
              <a:gd name="T28" fmla="*/ 606 w 713"/>
              <a:gd name="T29" fmla="*/ 102 h 808"/>
              <a:gd name="T30" fmla="*/ 581 w 713"/>
              <a:gd name="T31" fmla="*/ 127 h 808"/>
              <a:gd name="T32" fmla="*/ 631 w 713"/>
              <a:gd name="T33" fmla="*/ 505 h 808"/>
              <a:gd name="T34" fmla="*/ 662 w 713"/>
              <a:gd name="T35" fmla="*/ 523 h 808"/>
              <a:gd name="T36" fmla="*/ 428 w 713"/>
              <a:gd name="T37" fmla="*/ 672 h 808"/>
              <a:gd name="T38" fmla="*/ 631 w 713"/>
              <a:gd name="T39" fmla="*/ 505 h 808"/>
              <a:gd name="T40" fmla="*/ 193 w 713"/>
              <a:gd name="T41" fmla="*/ 638 h 808"/>
              <a:gd name="T42" fmla="*/ 330 w 713"/>
              <a:gd name="T43" fmla="*/ 761 h 808"/>
              <a:gd name="T44" fmla="*/ 172 w 713"/>
              <a:gd name="T45" fmla="*/ 784 h 808"/>
              <a:gd name="T46" fmla="*/ 524 w 713"/>
              <a:gd name="T47" fmla="*/ 808 h 808"/>
              <a:gd name="T48" fmla="*/ 524 w 713"/>
              <a:gd name="T49" fmla="*/ 761 h 808"/>
              <a:gd name="T50" fmla="*/ 389 w 713"/>
              <a:gd name="T51" fmla="*/ 601 h 808"/>
              <a:gd name="T52" fmla="*/ 539 w 713"/>
              <a:gd name="T53" fmla="*/ 503 h 808"/>
              <a:gd name="T54" fmla="*/ 389 w 713"/>
              <a:gd name="T55" fmla="*/ 565 h 808"/>
              <a:gd name="T56" fmla="*/ 440 w 713"/>
              <a:gd name="T57" fmla="*/ 486 h 808"/>
              <a:gd name="T58" fmla="*/ 422 w 713"/>
              <a:gd name="T59" fmla="*/ 456 h 808"/>
              <a:gd name="T60" fmla="*/ 389 w 713"/>
              <a:gd name="T61" fmla="*/ 402 h 808"/>
              <a:gd name="T62" fmla="*/ 695 w 713"/>
              <a:gd name="T63" fmla="*/ 372 h 808"/>
              <a:gd name="T64" fmla="*/ 512 w 713"/>
              <a:gd name="T65" fmla="*/ 299 h 808"/>
              <a:gd name="T66" fmla="*/ 416 w 713"/>
              <a:gd name="T67" fmla="*/ 217 h 808"/>
              <a:gd name="T68" fmla="*/ 476 w 713"/>
              <a:gd name="T69" fmla="*/ 305 h 808"/>
              <a:gd name="T70" fmla="*/ 352 w 713"/>
              <a:gd name="T71" fmla="*/ 288 h 808"/>
              <a:gd name="T72" fmla="*/ 193 w 713"/>
              <a:gd name="T73" fmla="*/ 58 h 808"/>
              <a:gd name="T74" fmla="*/ 200 w 713"/>
              <a:gd name="T75" fmla="*/ 348 h 808"/>
              <a:gd name="T76" fmla="*/ 236 w 713"/>
              <a:gd name="T77" fmla="*/ 348 h 808"/>
              <a:gd name="T78" fmla="*/ 311 w 713"/>
              <a:gd name="T79" fmla="*/ 312 h 808"/>
              <a:gd name="T80" fmla="*/ 172 w 713"/>
              <a:gd name="T81" fmla="*/ 62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3" h="808">
                <a:moveTo>
                  <a:pt x="386" y="348"/>
                </a:moveTo>
                <a:cubicBezTo>
                  <a:pt x="386" y="362"/>
                  <a:pt x="374" y="374"/>
                  <a:pt x="360" y="374"/>
                </a:cubicBezTo>
                <a:cubicBezTo>
                  <a:pt x="346" y="374"/>
                  <a:pt x="334" y="362"/>
                  <a:pt x="334" y="348"/>
                </a:cubicBezTo>
                <a:cubicBezTo>
                  <a:pt x="334" y="334"/>
                  <a:pt x="346" y="323"/>
                  <a:pt x="360" y="323"/>
                </a:cubicBezTo>
                <a:cubicBezTo>
                  <a:pt x="374" y="323"/>
                  <a:pt x="386" y="334"/>
                  <a:pt x="386" y="348"/>
                </a:cubicBezTo>
                <a:close/>
                <a:moveTo>
                  <a:pt x="149" y="405"/>
                </a:moveTo>
                <a:cubicBezTo>
                  <a:pt x="151" y="414"/>
                  <a:pt x="146" y="424"/>
                  <a:pt x="136" y="427"/>
                </a:cubicBezTo>
                <a:cubicBezTo>
                  <a:pt x="127" y="429"/>
                  <a:pt x="117" y="424"/>
                  <a:pt x="115" y="414"/>
                </a:cubicBezTo>
                <a:cubicBezTo>
                  <a:pt x="97" y="349"/>
                  <a:pt x="106" y="280"/>
                  <a:pt x="140" y="221"/>
                </a:cubicBezTo>
                <a:cubicBezTo>
                  <a:pt x="145" y="213"/>
                  <a:pt x="156" y="210"/>
                  <a:pt x="164" y="215"/>
                </a:cubicBezTo>
                <a:cubicBezTo>
                  <a:pt x="173" y="220"/>
                  <a:pt x="176" y="231"/>
                  <a:pt x="171" y="239"/>
                </a:cubicBezTo>
                <a:cubicBezTo>
                  <a:pt x="142" y="289"/>
                  <a:pt x="134" y="349"/>
                  <a:pt x="149" y="405"/>
                </a:cubicBezTo>
                <a:close/>
                <a:moveTo>
                  <a:pt x="89" y="505"/>
                </a:moveTo>
                <a:cubicBezTo>
                  <a:pt x="94" y="513"/>
                  <a:pt x="91" y="524"/>
                  <a:pt x="82" y="529"/>
                </a:cubicBezTo>
                <a:cubicBezTo>
                  <a:pt x="74" y="534"/>
                  <a:pt x="63" y="531"/>
                  <a:pt x="58" y="523"/>
                </a:cubicBezTo>
                <a:cubicBezTo>
                  <a:pt x="12" y="443"/>
                  <a:pt x="0" y="347"/>
                  <a:pt x="23" y="258"/>
                </a:cubicBezTo>
                <a:cubicBezTo>
                  <a:pt x="26" y="249"/>
                  <a:pt x="36" y="243"/>
                  <a:pt x="45" y="246"/>
                </a:cubicBezTo>
                <a:cubicBezTo>
                  <a:pt x="55" y="248"/>
                  <a:pt x="60" y="258"/>
                  <a:pt x="58" y="267"/>
                </a:cubicBezTo>
                <a:cubicBezTo>
                  <a:pt x="36" y="348"/>
                  <a:pt x="47" y="433"/>
                  <a:pt x="89" y="505"/>
                </a:cubicBezTo>
                <a:close/>
                <a:moveTo>
                  <a:pt x="417" y="137"/>
                </a:moveTo>
                <a:cubicBezTo>
                  <a:pt x="407" y="135"/>
                  <a:pt x="401" y="125"/>
                  <a:pt x="404" y="116"/>
                </a:cubicBezTo>
                <a:cubicBezTo>
                  <a:pt x="407" y="106"/>
                  <a:pt x="416" y="101"/>
                  <a:pt x="426" y="103"/>
                </a:cubicBezTo>
                <a:cubicBezTo>
                  <a:pt x="491" y="121"/>
                  <a:pt x="546" y="163"/>
                  <a:pt x="580" y="222"/>
                </a:cubicBezTo>
                <a:cubicBezTo>
                  <a:pt x="585" y="230"/>
                  <a:pt x="582" y="241"/>
                  <a:pt x="573" y="246"/>
                </a:cubicBezTo>
                <a:cubicBezTo>
                  <a:pt x="565" y="250"/>
                  <a:pt x="554" y="248"/>
                  <a:pt x="549" y="239"/>
                </a:cubicBezTo>
                <a:cubicBezTo>
                  <a:pt x="520" y="189"/>
                  <a:pt x="472" y="152"/>
                  <a:pt x="417" y="137"/>
                </a:cubicBezTo>
                <a:close/>
                <a:moveTo>
                  <a:pt x="360" y="35"/>
                </a:moveTo>
                <a:cubicBezTo>
                  <a:pt x="350" y="35"/>
                  <a:pt x="342" y="27"/>
                  <a:pt x="342" y="18"/>
                </a:cubicBezTo>
                <a:cubicBezTo>
                  <a:pt x="342" y="8"/>
                  <a:pt x="350" y="0"/>
                  <a:pt x="360" y="0"/>
                </a:cubicBezTo>
                <a:cubicBezTo>
                  <a:pt x="452" y="0"/>
                  <a:pt x="541" y="37"/>
                  <a:pt x="606" y="102"/>
                </a:cubicBezTo>
                <a:cubicBezTo>
                  <a:pt x="613" y="109"/>
                  <a:pt x="613" y="120"/>
                  <a:pt x="606" y="127"/>
                </a:cubicBezTo>
                <a:cubicBezTo>
                  <a:pt x="599" y="134"/>
                  <a:pt x="588" y="134"/>
                  <a:pt x="581" y="127"/>
                </a:cubicBezTo>
                <a:cubicBezTo>
                  <a:pt x="522" y="68"/>
                  <a:pt x="443" y="35"/>
                  <a:pt x="360" y="35"/>
                </a:cubicBezTo>
                <a:close/>
                <a:moveTo>
                  <a:pt x="631" y="505"/>
                </a:moveTo>
                <a:cubicBezTo>
                  <a:pt x="636" y="497"/>
                  <a:pt x="647" y="494"/>
                  <a:pt x="655" y="498"/>
                </a:cubicBezTo>
                <a:cubicBezTo>
                  <a:pt x="664" y="503"/>
                  <a:pt x="667" y="514"/>
                  <a:pt x="662" y="523"/>
                </a:cubicBezTo>
                <a:cubicBezTo>
                  <a:pt x="615" y="603"/>
                  <a:pt x="539" y="661"/>
                  <a:pt x="450" y="685"/>
                </a:cubicBezTo>
                <a:cubicBezTo>
                  <a:pt x="441" y="687"/>
                  <a:pt x="431" y="682"/>
                  <a:pt x="428" y="672"/>
                </a:cubicBezTo>
                <a:cubicBezTo>
                  <a:pt x="426" y="663"/>
                  <a:pt x="432" y="653"/>
                  <a:pt x="441" y="651"/>
                </a:cubicBezTo>
                <a:cubicBezTo>
                  <a:pt x="521" y="629"/>
                  <a:pt x="590" y="577"/>
                  <a:pt x="631" y="505"/>
                </a:cubicBezTo>
                <a:close/>
                <a:moveTo>
                  <a:pt x="172" y="627"/>
                </a:moveTo>
                <a:cubicBezTo>
                  <a:pt x="164" y="641"/>
                  <a:pt x="179" y="652"/>
                  <a:pt x="193" y="638"/>
                </a:cubicBezTo>
                <a:lnTo>
                  <a:pt x="330" y="501"/>
                </a:lnTo>
                <a:lnTo>
                  <a:pt x="330" y="761"/>
                </a:lnTo>
                <a:lnTo>
                  <a:pt x="196" y="761"/>
                </a:lnTo>
                <a:cubicBezTo>
                  <a:pt x="183" y="761"/>
                  <a:pt x="172" y="771"/>
                  <a:pt x="172" y="784"/>
                </a:cubicBezTo>
                <a:cubicBezTo>
                  <a:pt x="172" y="797"/>
                  <a:pt x="183" y="808"/>
                  <a:pt x="196" y="808"/>
                </a:cubicBezTo>
                <a:lnTo>
                  <a:pt x="524" y="808"/>
                </a:lnTo>
                <a:cubicBezTo>
                  <a:pt x="537" y="808"/>
                  <a:pt x="548" y="797"/>
                  <a:pt x="548" y="784"/>
                </a:cubicBezTo>
                <a:cubicBezTo>
                  <a:pt x="548" y="771"/>
                  <a:pt x="537" y="761"/>
                  <a:pt x="524" y="761"/>
                </a:cubicBezTo>
                <a:lnTo>
                  <a:pt x="389" y="761"/>
                </a:lnTo>
                <a:lnTo>
                  <a:pt x="389" y="601"/>
                </a:lnTo>
                <a:cubicBezTo>
                  <a:pt x="446" y="594"/>
                  <a:pt x="499" y="568"/>
                  <a:pt x="539" y="528"/>
                </a:cubicBezTo>
                <a:cubicBezTo>
                  <a:pt x="546" y="521"/>
                  <a:pt x="546" y="510"/>
                  <a:pt x="539" y="503"/>
                </a:cubicBezTo>
                <a:cubicBezTo>
                  <a:pt x="533" y="496"/>
                  <a:pt x="521" y="496"/>
                  <a:pt x="514" y="503"/>
                </a:cubicBezTo>
                <a:cubicBezTo>
                  <a:pt x="481" y="537"/>
                  <a:pt x="437" y="559"/>
                  <a:pt x="389" y="565"/>
                </a:cubicBezTo>
                <a:lnTo>
                  <a:pt x="389" y="505"/>
                </a:lnTo>
                <a:cubicBezTo>
                  <a:pt x="407" y="502"/>
                  <a:pt x="424" y="496"/>
                  <a:pt x="440" y="486"/>
                </a:cubicBezTo>
                <a:cubicBezTo>
                  <a:pt x="448" y="482"/>
                  <a:pt x="451" y="471"/>
                  <a:pt x="446" y="462"/>
                </a:cubicBezTo>
                <a:cubicBezTo>
                  <a:pt x="441" y="454"/>
                  <a:pt x="430" y="451"/>
                  <a:pt x="422" y="456"/>
                </a:cubicBezTo>
                <a:cubicBezTo>
                  <a:pt x="412" y="462"/>
                  <a:pt x="401" y="466"/>
                  <a:pt x="389" y="469"/>
                </a:cubicBezTo>
                <a:lnTo>
                  <a:pt x="389" y="402"/>
                </a:lnTo>
                <a:cubicBezTo>
                  <a:pt x="401" y="395"/>
                  <a:pt x="411" y="385"/>
                  <a:pt x="416" y="372"/>
                </a:cubicBezTo>
                <a:lnTo>
                  <a:pt x="695" y="372"/>
                </a:lnTo>
                <a:cubicBezTo>
                  <a:pt x="711" y="372"/>
                  <a:pt x="713" y="353"/>
                  <a:pt x="695" y="348"/>
                </a:cubicBezTo>
                <a:lnTo>
                  <a:pt x="512" y="299"/>
                </a:lnTo>
                <a:cubicBezTo>
                  <a:pt x="499" y="262"/>
                  <a:pt x="474" y="230"/>
                  <a:pt x="440" y="210"/>
                </a:cubicBezTo>
                <a:cubicBezTo>
                  <a:pt x="431" y="206"/>
                  <a:pt x="420" y="208"/>
                  <a:pt x="416" y="217"/>
                </a:cubicBezTo>
                <a:cubicBezTo>
                  <a:pt x="411" y="225"/>
                  <a:pt x="414" y="236"/>
                  <a:pt x="422" y="241"/>
                </a:cubicBezTo>
                <a:cubicBezTo>
                  <a:pt x="447" y="255"/>
                  <a:pt x="466" y="278"/>
                  <a:pt x="476" y="305"/>
                </a:cubicBezTo>
                <a:cubicBezTo>
                  <a:pt x="459" y="317"/>
                  <a:pt x="437" y="323"/>
                  <a:pt x="416" y="324"/>
                </a:cubicBezTo>
                <a:cubicBezTo>
                  <a:pt x="405" y="299"/>
                  <a:pt x="379" y="285"/>
                  <a:pt x="352" y="288"/>
                </a:cubicBezTo>
                <a:lnTo>
                  <a:pt x="213" y="47"/>
                </a:lnTo>
                <a:cubicBezTo>
                  <a:pt x="205" y="32"/>
                  <a:pt x="188" y="40"/>
                  <a:pt x="193" y="58"/>
                </a:cubicBezTo>
                <a:lnTo>
                  <a:pt x="242" y="242"/>
                </a:lnTo>
                <a:cubicBezTo>
                  <a:pt x="215" y="271"/>
                  <a:pt x="200" y="309"/>
                  <a:pt x="200" y="348"/>
                </a:cubicBezTo>
                <a:cubicBezTo>
                  <a:pt x="200" y="358"/>
                  <a:pt x="208" y="366"/>
                  <a:pt x="218" y="366"/>
                </a:cubicBezTo>
                <a:cubicBezTo>
                  <a:pt x="228" y="366"/>
                  <a:pt x="236" y="358"/>
                  <a:pt x="236" y="348"/>
                </a:cubicBezTo>
                <a:cubicBezTo>
                  <a:pt x="236" y="319"/>
                  <a:pt x="246" y="291"/>
                  <a:pt x="264" y="269"/>
                </a:cubicBezTo>
                <a:cubicBezTo>
                  <a:pt x="283" y="279"/>
                  <a:pt x="299" y="295"/>
                  <a:pt x="311" y="312"/>
                </a:cubicBezTo>
                <a:cubicBezTo>
                  <a:pt x="295" y="334"/>
                  <a:pt x="295" y="364"/>
                  <a:pt x="311" y="385"/>
                </a:cubicBezTo>
                <a:lnTo>
                  <a:pt x="172" y="627"/>
                </a:lnTo>
                <a:lnTo>
                  <a:pt x="172" y="627"/>
                </a:lnTo>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4" name="Battery4" descr="{&quot;Key&quot;:&quot;POWER_USER_SHAPE_ICON&quot;,&quot;Value&quot;:&quot;POWER_USER_SHAPE_ICON_STYLE_1&quot;}">
            <a:extLst>
              <a:ext uri="{FF2B5EF4-FFF2-40B4-BE49-F238E27FC236}">
                <a16:creationId xmlns:a16="http://schemas.microsoft.com/office/drawing/2014/main" id="{4B37124F-CAA4-4DC4-E3B9-68ED1410858A}"/>
              </a:ext>
            </a:extLst>
          </p:cNvPr>
          <p:cNvSpPr>
            <a:spLocks noChangeAspect="1" noEditPoints="1"/>
          </p:cNvSpPr>
          <p:nvPr>
            <p:custDataLst>
              <p:tags r:id="rId7"/>
            </p:custDataLst>
          </p:nvPr>
        </p:nvSpPr>
        <p:spPr bwMode="auto">
          <a:xfrm>
            <a:off x="2439287" y="4367131"/>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5" name="Battery4" descr="{&quot;Key&quot;:&quot;POWER_USER_SHAPE_ICON&quot;,&quot;Value&quot;:&quot;POWER_USER_SHAPE_ICON_STYLE_1&quot;}">
            <a:extLst>
              <a:ext uri="{FF2B5EF4-FFF2-40B4-BE49-F238E27FC236}">
                <a16:creationId xmlns:a16="http://schemas.microsoft.com/office/drawing/2014/main" id="{3AE598B1-BFD2-5B2E-C079-85E94D30B6C0}"/>
              </a:ext>
            </a:extLst>
          </p:cNvPr>
          <p:cNvSpPr>
            <a:spLocks noChangeAspect="1" noEditPoints="1"/>
          </p:cNvSpPr>
          <p:nvPr>
            <p:custDataLst>
              <p:tags r:id="rId8"/>
            </p:custDataLst>
          </p:nvPr>
        </p:nvSpPr>
        <p:spPr bwMode="auto">
          <a:xfrm>
            <a:off x="10520672" y="2512416"/>
            <a:ext cx="318912" cy="5462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cxnSp>
        <p:nvCxnSpPr>
          <p:cNvPr id="300" name="Gerade Verbindung mit Pfeil 299">
            <a:extLst>
              <a:ext uri="{FF2B5EF4-FFF2-40B4-BE49-F238E27FC236}">
                <a16:creationId xmlns:a16="http://schemas.microsoft.com/office/drawing/2014/main" id="{A1774462-E78B-B013-AFAB-9E0B296C1260}"/>
              </a:ext>
            </a:extLst>
          </p:cNvPr>
          <p:cNvCxnSpPr>
            <a:cxnSpLocks/>
          </p:cNvCxnSpPr>
          <p:nvPr/>
        </p:nvCxnSpPr>
        <p:spPr>
          <a:xfrm>
            <a:off x="2831293" y="5306502"/>
            <a:ext cx="66678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9FCF1A0D-0991-F624-9304-9E20952DBAC2}"/>
              </a:ext>
            </a:extLst>
          </p:cNvPr>
          <p:cNvCxnSpPr>
            <a:cxnSpLocks/>
          </p:cNvCxnSpPr>
          <p:nvPr/>
        </p:nvCxnSpPr>
        <p:spPr>
          <a:xfrm>
            <a:off x="2831293" y="6163649"/>
            <a:ext cx="66678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6C949C19-02B1-B8F4-465B-4852335CE256}"/>
              </a:ext>
            </a:extLst>
          </p:cNvPr>
          <p:cNvPicPr>
            <a:picLocks noChangeAspect="1"/>
          </p:cNvPicPr>
          <p:nvPr/>
        </p:nvPicPr>
        <p:blipFill>
          <a:blip r:embed="rId23"/>
          <a:stretch>
            <a:fillRect/>
          </a:stretch>
        </p:blipFill>
        <p:spPr>
          <a:xfrm>
            <a:off x="753444" y="361357"/>
            <a:ext cx="3455901" cy="326028"/>
          </a:xfrm>
          <a:prstGeom prst="rect">
            <a:avLst/>
          </a:prstGeom>
        </p:spPr>
      </p:pic>
      <p:pic>
        <p:nvPicPr>
          <p:cNvPr id="5" name="Grafik 4">
            <a:extLst>
              <a:ext uri="{FF2B5EF4-FFF2-40B4-BE49-F238E27FC236}">
                <a16:creationId xmlns:a16="http://schemas.microsoft.com/office/drawing/2014/main" id="{472D411E-A58D-B50D-8017-885686CE7CBA}"/>
              </a:ext>
            </a:extLst>
          </p:cNvPr>
          <p:cNvPicPr>
            <a:picLocks noChangeAspect="1"/>
          </p:cNvPicPr>
          <p:nvPr/>
        </p:nvPicPr>
        <p:blipFill>
          <a:blip r:embed="rId24"/>
          <a:stretch>
            <a:fillRect/>
          </a:stretch>
        </p:blipFill>
        <p:spPr>
          <a:xfrm>
            <a:off x="2516267" y="820037"/>
            <a:ext cx="2660392" cy="326028"/>
          </a:xfrm>
          <a:prstGeom prst="rect">
            <a:avLst/>
          </a:prstGeom>
        </p:spPr>
      </p:pic>
      <p:pic>
        <p:nvPicPr>
          <p:cNvPr id="6" name="Grafik 5">
            <a:extLst>
              <a:ext uri="{FF2B5EF4-FFF2-40B4-BE49-F238E27FC236}">
                <a16:creationId xmlns:a16="http://schemas.microsoft.com/office/drawing/2014/main" id="{73773805-140E-7073-D82D-D8B579E8F5CC}"/>
              </a:ext>
            </a:extLst>
          </p:cNvPr>
          <p:cNvPicPr>
            <a:picLocks noChangeAspect="1"/>
          </p:cNvPicPr>
          <p:nvPr/>
        </p:nvPicPr>
        <p:blipFill>
          <a:blip r:embed="rId25"/>
          <a:stretch>
            <a:fillRect/>
          </a:stretch>
        </p:blipFill>
        <p:spPr>
          <a:xfrm>
            <a:off x="3996755" y="1337792"/>
            <a:ext cx="2925562" cy="326028"/>
          </a:xfrm>
          <a:prstGeom prst="rect">
            <a:avLst/>
          </a:prstGeom>
        </p:spPr>
      </p:pic>
      <p:pic>
        <p:nvPicPr>
          <p:cNvPr id="8" name="Grafik 7">
            <a:extLst>
              <a:ext uri="{FF2B5EF4-FFF2-40B4-BE49-F238E27FC236}">
                <a16:creationId xmlns:a16="http://schemas.microsoft.com/office/drawing/2014/main" id="{FE44CF0C-F9AB-7283-E480-269BD048CE0A}"/>
              </a:ext>
            </a:extLst>
          </p:cNvPr>
          <p:cNvPicPr>
            <a:picLocks noChangeAspect="1"/>
          </p:cNvPicPr>
          <p:nvPr/>
        </p:nvPicPr>
        <p:blipFill>
          <a:blip r:embed="rId26"/>
          <a:stretch>
            <a:fillRect/>
          </a:stretch>
        </p:blipFill>
        <p:spPr>
          <a:xfrm>
            <a:off x="7738053" y="1303601"/>
            <a:ext cx="2395222" cy="326028"/>
          </a:xfrm>
          <a:prstGeom prst="rect">
            <a:avLst/>
          </a:prstGeom>
        </p:spPr>
      </p:pic>
      <p:pic>
        <p:nvPicPr>
          <p:cNvPr id="9" name="Grafik 8">
            <a:extLst>
              <a:ext uri="{FF2B5EF4-FFF2-40B4-BE49-F238E27FC236}">
                <a16:creationId xmlns:a16="http://schemas.microsoft.com/office/drawing/2014/main" id="{940C92C6-A6A0-6871-C5F3-2B42B7651310}"/>
              </a:ext>
            </a:extLst>
          </p:cNvPr>
          <p:cNvPicPr>
            <a:picLocks noChangeAspect="1"/>
          </p:cNvPicPr>
          <p:nvPr/>
        </p:nvPicPr>
        <p:blipFill>
          <a:blip r:embed="rId27"/>
          <a:stretch>
            <a:fillRect/>
          </a:stretch>
        </p:blipFill>
        <p:spPr>
          <a:xfrm>
            <a:off x="6416860" y="3622275"/>
            <a:ext cx="1599713" cy="326028"/>
          </a:xfrm>
          <a:prstGeom prst="rect">
            <a:avLst/>
          </a:prstGeom>
        </p:spPr>
      </p:pic>
      <p:pic>
        <p:nvPicPr>
          <p:cNvPr id="10" name="Grafik 9">
            <a:extLst>
              <a:ext uri="{FF2B5EF4-FFF2-40B4-BE49-F238E27FC236}">
                <a16:creationId xmlns:a16="http://schemas.microsoft.com/office/drawing/2014/main" id="{1743C26C-F81F-1864-D39D-788158014B69}"/>
              </a:ext>
            </a:extLst>
          </p:cNvPr>
          <p:cNvPicPr>
            <a:picLocks noChangeAspect="1"/>
          </p:cNvPicPr>
          <p:nvPr/>
        </p:nvPicPr>
        <p:blipFill>
          <a:blip r:embed="rId28"/>
          <a:stretch>
            <a:fillRect/>
          </a:stretch>
        </p:blipFill>
        <p:spPr>
          <a:xfrm>
            <a:off x="4747111" y="4358140"/>
            <a:ext cx="2130052" cy="326028"/>
          </a:xfrm>
          <a:prstGeom prst="rect">
            <a:avLst/>
          </a:prstGeom>
        </p:spPr>
      </p:pic>
      <p:pic>
        <p:nvPicPr>
          <p:cNvPr id="12" name="Grafik 11">
            <a:extLst>
              <a:ext uri="{FF2B5EF4-FFF2-40B4-BE49-F238E27FC236}">
                <a16:creationId xmlns:a16="http://schemas.microsoft.com/office/drawing/2014/main" id="{526230EA-0D87-20B8-4335-9C0F9B7DFC75}"/>
              </a:ext>
            </a:extLst>
          </p:cNvPr>
          <p:cNvPicPr>
            <a:picLocks noChangeAspect="1"/>
          </p:cNvPicPr>
          <p:nvPr/>
        </p:nvPicPr>
        <p:blipFill>
          <a:blip r:embed="rId29"/>
          <a:srcRect r="49909" b="-7845"/>
          <a:stretch/>
        </p:blipFill>
        <p:spPr>
          <a:xfrm>
            <a:off x="4328705" y="5166214"/>
            <a:ext cx="2395222" cy="351604"/>
          </a:xfrm>
          <a:prstGeom prst="rect">
            <a:avLst/>
          </a:prstGeom>
        </p:spPr>
      </p:pic>
      <p:pic>
        <p:nvPicPr>
          <p:cNvPr id="13" name="Grafik 12">
            <a:extLst>
              <a:ext uri="{FF2B5EF4-FFF2-40B4-BE49-F238E27FC236}">
                <a16:creationId xmlns:a16="http://schemas.microsoft.com/office/drawing/2014/main" id="{D7706FE3-6E90-E105-F839-8021111D80CD}"/>
              </a:ext>
            </a:extLst>
          </p:cNvPr>
          <p:cNvPicPr>
            <a:picLocks noChangeAspect="1"/>
          </p:cNvPicPr>
          <p:nvPr/>
        </p:nvPicPr>
        <p:blipFill>
          <a:blip r:embed="rId30"/>
          <a:stretch>
            <a:fillRect/>
          </a:stretch>
        </p:blipFill>
        <p:spPr>
          <a:xfrm>
            <a:off x="4312057" y="6022243"/>
            <a:ext cx="1599713" cy="326028"/>
          </a:xfrm>
          <a:prstGeom prst="rect">
            <a:avLst/>
          </a:prstGeom>
        </p:spPr>
      </p:pic>
      <p:pic>
        <p:nvPicPr>
          <p:cNvPr id="14" name="Grafik 13">
            <a:extLst>
              <a:ext uri="{FF2B5EF4-FFF2-40B4-BE49-F238E27FC236}">
                <a16:creationId xmlns:a16="http://schemas.microsoft.com/office/drawing/2014/main" id="{F5B5DD33-95D3-B320-A9BB-9CCCC6C19287}"/>
              </a:ext>
            </a:extLst>
          </p:cNvPr>
          <p:cNvPicPr>
            <a:picLocks noChangeAspect="1"/>
          </p:cNvPicPr>
          <p:nvPr/>
        </p:nvPicPr>
        <p:blipFill>
          <a:blip r:embed="rId31"/>
          <a:stretch>
            <a:fillRect/>
          </a:stretch>
        </p:blipFill>
        <p:spPr>
          <a:xfrm>
            <a:off x="8271275" y="5577020"/>
            <a:ext cx="2130052" cy="999820"/>
          </a:xfrm>
          <a:prstGeom prst="rect">
            <a:avLst/>
          </a:prstGeom>
        </p:spPr>
      </p:pic>
      <p:pic>
        <p:nvPicPr>
          <p:cNvPr id="15" name="Grafik 14">
            <a:extLst>
              <a:ext uri="{FF2B5EF4-FFF2-40B4-BE49-F238E27FC236}">
                <a16:creationId xmlns:a16="http://schemas.microsoft.com/office/drawing/2014/main" id="{FEE1E11E-7E4B-809B-E47E-096E51E01102}"/>
              </a:ext>
            </a:extLst>
          </p:cNvPr>
          <p:cNvPicPr>
            <a:picLocks noChangeAspect="1"/>
          </p:cNvPicPr>
          <p:nvPr/>
        </p:nvPicPr>
        <p:blipFill>
          <a:blip r:embed="rId32"/>
          <a:stretch>
            <a:fillRect/>
          </a:stretch>
        </p:blipFill>
        <p:spPr>
          <a:xfrm>
            <a:off x="7804239" y="3891810"/>
            <a:ext cx="1864883" cy="326028"/>
          </a:xfrm>
          <a:prstGeom prst="rect">
            <a:avLst/>
          </a:prstGeom>
        </p:spPr>
      </p:pic>
      <p:pic>
        <p:nvPicPr>
          <p:cNvPr id="16" name="Grafik 15">
            <a:extLst>
              <a:ext uri="{FF2B5EF4-FFF2-40B4-BE49-F238E27FC236}">
                <a16:creationId xmlns:a16="http://schemas.microsoft.com/office/drawing/2014/main" id="{186F5F04-CDF8-F39F-55E7-7F65DD90D95A}"/>
              </a:ext>
            </a:extLst>
          </p:cNvPr>
          <p:cNvPicPr>
            <a:picLocks noChangeAspect="1"/>
          </p:cNvPicPr>
          <p:nvPr/>
        </p:nvPicPr>
        <p:blipFill>
          <a:blip r:embed="rId33"/>
          <a:stretch>
            <a:fillRect/>
          </a:stretch>
        </p:blipFill>
        <p:spPr>
          <a:xfrm>
            <a:off x="7378133" y="4322179"/>
            <a:ext cx="2395222" cy="326028"/>
          </a:xfrm>
          <a:prstGeom prst="rect">
            <a:avLst/>
          </a:prstGeom>
        </p:spPr>
      </p:pic>
      <p:pic>
        <p:nvPicPr>
          <p:cNvPr id="17" name="Grafik 16">
            <a:extLst>
              <a:ext uri="{FF2B5EF4-FFF2-40B4-BE49-F238E27FC236}">
                <a16:creationId xmlns:a16="http://schemas.microsoft.com/office/drawing/2014/main" id="{C5248666-D50F-E8F1-9F7E-93DAA557102E}"/>
              </a:ext>
            </a:extLst>
          </p:cNvPr>
          <p:cNvPicPr>
            <a:picLocks noChangeAspect="1"/>
          </p:cNvPicPr>
          <p:nvPr/>
        </p:nvPicPr>
        <p:blipFill>
          <a:blip r:embed="rId34"/>
          <a:stretch>
            <a:fillRect/>
          </a:stretch>
        </p:blipFill>
        <p:spPr>
          <a:xfrm>
            <a:off x="8190824" y="4683616"/>
            <a:ext cx="1334543" cy="326028"/>
          </a:xfrm>
          <a:prstGeom prst="rect">
            <a:avLst/>
          </a:prstGeom>
        </p:spPr>
      </p:pic>
      <p:pic>
        <p:nvPicPr>
          <p:cNvPr id="18" name="Grafik 17">
            <a:extLst>
              <a:ext uri="{FF2B5EF4-FFF2-40B4-BE49-F238E27FC236}">
                <a16:creationId xmlns:a16="http://schemas.microsoft.com/office/drawing/2014/main" id="{C5F75303-0888-5372-1D6E-7AB6B801FACE}"/>
              </a:ext>
            </a:extLst>
          </p:cNvPr>
          <p:cNvPicPr>
            <a:picLocks noChangeAspect="1"/>
          </p:cNvPicPr>
          <p:nvPr/>
        </p:nvPicPr>
        <p:blipFill>
          <a:blip r:embed="rId35"/>
          <a:stretch>
            <a:fillRect/>
          </a:stretch>
        </p:blipFill>
        <p:spPr>
          <a:xfrm>
            <a:off x="7258382" y="516717"/>
            <a:ext cx="1599713" cy="999821"/>
          </a:xfrm>
          <a:prstGeom prst="rect">
            <a:avLst/>
          </a:prstGeom>
        </p:spPr>
      </p:pic>
      <p:pic>
        <p:nvPicPr>
          <p:cNvPr id="19" name="Grafik 18">
            <a:extLst>
              <a:ext uri="{FF2B5EF4-FFF2-40B4-BE49-F238E27FC236}">
                <a16:creationId xmlns:a16="http://schemas.microsoft.com/office/drawing/2014/main" id="{28567494-6CD3-1E8A-7CE9-E8009A0BB601}"/>
              </a:ext>
            </a:extLst>
          </p:cNvPr>
          <p:cNvPicPr>
            <a:picLocks noChangeAspect="1"/>
          </p:cNvPicPr>
          <p:nvPr/>
        </p:nvPicPr>
        <p:blipFill>
          <a:blip r:embed="rId36"/>
          <a:stretch>
            <a:fillRect/>
          </a:stretch>
        </p:blipFill>
        <p:spPr>
          <a:xfrm>
            <a:off x="10224298" y="358892"/>
            <a:ext cx="1599713" cy="999821"/>
          </a:xfrm>
          <a:prstGeom prst="rect">
            <a:avLst/>
          </a:prstGeom>
        </p:spPr>
      </p:pic>
      <p:pic>
        <p:nvPicPr>
          <p:cNvPr id="20" name="Grafik 19">
            <a:extLst>
              <a:ext uri="{FF2B5EF4-FFF2-40B4-BE49-F238E27FC236}">
                <a16:creationId xmlns:a16="http://schemas.microsoft.com/office/drawing/2014/main" id="{DC821E5B-40F3-8360-05F2-4B02A5298852}"/>
              </a:ext>
            </a:extLst>
          </p:cNvPr>
          <p:cNvPicPr>
            <a:picLocks noChangeAspect="1"/>
          </p:cNvPicPr>
          <p:nvPr/>
        </p:nvPicPr>
        <p:blipFill>
          <a:blip r:embed="rId37"/>
          <a:stretch>
            <a:fillRect/>
          </a:stretch>
        </p:blipFill>
        <p:spPr>
          <a:xfrm>
            <a:off x="10942152" y="5091102"/>
            <a:ext cx="1864883" cy="999820"/>
          </a:xfrm>
          <a:prstGeom prst="rect">
            <a:avLst/>
          </a:prstGeom>
        </p:spPr>
      </p:pic>
      <p:sp>
        <p:nvSpPr>
          <p:cNvPr id="22" name="Pfeil: nach rechts 21">
            <a:extLst>
              <a:ext uri="{FF2B5EF4-FFF2-40B4-BE49-F238E27FC236}">
                <a16:creationId xmlns:a16="http://schemas.microsoft.com/office/drawing/2014/main" id="{C0B028B1-690F-B7EF-1ADB-F03C3FD6345A}"/>
              </a:ext>
            </a:extLst>
          </p:cNvPr>
          <p:cNvSpPr/>
          <p:nvPr/>
        </p:nvSpPr>
        <p:spPr>
          <a:xfrm rot="1800000">
            <a:off x="503187" y="1729344"/>
            <a:ext cx="4471919"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23" name="Pfeil: nach rechts 22">
            <a:extLst>
              <a:ext uri="{FF2B5EF4-FFF2-40B4-BE49-F238E27FC236}">
                <a16:creationId xmlns:a16="http://schemas.microsoft.com/office/drawing/2014/main" id="{68AF63F1-663C-2761-7B00-45753694A57B}"/>
              </a:ext>
            </a:extLst>
          </p:cNvPr>
          <p:cNvSpPr/>
          <p:nvPr/>
        </p:nvSpPr>
        <p:spPr>
          <a:xfrm rot="5400000">
            <a:off x="4753701" y="4528488"/>
            <a:ext cx="2283889"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24" name="Pfeil: nach rechts 23">
            <a:extLst>
              <a:ext uri="{FF2B5EF4-FFF2-40B4-BE49-F238E27FC236}">
                <a16:creationId xmlns:a16="http://schemas.microsoft.com/office/drawing/2014/main" id="{9A9C994D-054B-E6A4-F512-80B93F84A940}"/>
              </a:ext>
            </a:extLst>
          </p:cNvPr>
          <p:cNvSpPr/>
          <p:nvPr/>
        </p:nvSpPr>
        <p:spPr>
          <a:xfrm>
            <a:off x="7113550" y="5849621"/>
            <a:ext cx="1606721"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25" name="Pfeil: nach rechts 24">
            <a:extLst>
              <a:ext uri="{FF2B5EF4-FFF2-40B4-BE49-F238E27FC236}">
                <a16:creationId xmlns:a16="http://schemas.microsoft.com/office/drawing/2014/main" id="{C61BB492-6049-7184-BA85-55313BE7EBEF}"/>
              </a:ext>
            </a:extLst>
          </p:cNvPr>
          <p:cNvSpPr/>
          <p:nvPr/>
        </p:nvSpPr>
        <p:spPr>
          <a:xfrm rot="16200000">
            <a:off x="7455847" y="4148617"/>
            <a:ext cx="2514407"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26" name="Pfeil: nach rechts 25">
            <a:extLst>
              <a:ext uri="{FF2B5EF4-FFF2-40B4-BE49-F238E27FC236}">
                <a16:creationId xmlns:a16="http://schemas.microsoft.com/office/drawing/2014/main" id="{7D0F46A9-6387-2A6D-C6B5-AC6894703408}"/>
              </a:ext>
            </a:extLst>
          </p:cNvPr>
          <p:cNvSpPr/>
          <p:nvPr/>
        </p:nvSpPr>
        <p:spPr>
          <a:xfrm>
            <a:off x="8674318" y="740562"/>
            <a:ext cx="890880"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27" name="Pfeil: nach rechts 26">
            <a:extLst>
              <a:ext uri="{FF2B5EF4-FFF2-40B4-BE49-F238E27FC236}">
                <a16:creationId xmlns:a16="http://schemas.microsoft.com/office/drawing/2014/main" id="{630E0353-8947-8B2F-D27F-1263EBE864F3}"/>
              </a:ext>
            </a:extLst>
          </p:cNvPr>
          <p:cNvSpPr/>
          <p:nvPr/>
        </p:nvSpPr>
        <p:spPr>
          <a:xfrm rot="5400000">
            <a:off x="9710964" y="3202787"/>
            <a:ext cx="3874849"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19129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D6805CA-E59D-6135-79DB-952E561904D8}"/>
              </a:ext>
            </a:extLst>
          </p:cNvPr>
          <p:cNvPicPr>
            <a:picLocks noChangeAspect="1"/>
          </p:cNvPicPr>
          <p:nvPr/>
        </p:nvPicPr>
        <p:blipFill>
          <a:blip r:embed="rId2"/>
          <a:stretch>
            <a:fillRect/>
          </a:stretch>
        </p:blipFill>
        <p:spPr>
          <a:xfrm>
            <a:off x="312596" y="904920"/>
            <a:ext cx="11566808" cy="5370614"/>
          </a:xfrm>
          <a:prstGeom prst="rect">
            <a:avLst/>
          </a:prstGeom>
        </p:spPr>
      </p:pic>
      <p:sp>
        <p:nvSpPr>
          <p:cNvPr id="5" name="Sprechblase: rechteckig 4">
            <a:extLst>
              <a:ext uri="{FF2B5EF4-FFF2-40B4-BE49-F238E27FC236}">
                <a16:creationId xmlns:a16="http://schemas.microsoft.com/office/drawing/2014/main" id="{4C4FF5D4-EC01-D163-43B9-3D8F4109BD50}"/>
              </a:ext>
            </a:extLst>
          </p:cNvPr>
          <p:cNvSpPr/>
          <p:nvPr/>
        </p:nvSpPr>
        <p:spPr>
          <a:xfrm>
            <a:off x="1636598" y="231901"/>
            <a:ext cx="1465943" cy="406400"/>
          </a:xfrm>
          <a:prstGeom prst="wedgeRectCallout">
            <a:avLst>
              <a:gd name="adj1" fmla="val -42615"/>
              <a:gd name="adj2" fmla="val 126786"/>
            </a:avLst>
          </a:prstGeom>
          <a:solidFill>
            <a:schemeClr val="accent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a:t>Emoji „Win+.“</a:t>
            </a:r>
            <a:endParaRPr lang="de-AT"/>
          </a:p>
        </p:txBody>
      </p:sp>
      <p:sp>
        <p:nvSpPr>
          <p:cNvPr id="6" name="Sprechblase: rechteckig 5">
            <a:extLst>
              <a:ext uri="{FF2B5EF4-FFF2-40B4-BE49-F238E27FC236}">
                <a16:creationId xmlns:a16="http://schemas.microsoft.com/office/drawing/2014/main" id="{FBDACFA8-4143-CF1E-A65C-D7F4623223C2}"/>
              </a:ext>
            </a:extLst>
          </p:cNvPr>
          <p:cNvSpPr/>
          <p:nvPr/>
        </p:nvSpPr>
        <p:spPr>
          <a:xfrm>
            <a:off x="2380883" y="1580162"/>
            <a:ext cx="1465943" cy="406400"/>
          </a:xfrm>
          <a:prstGeom prst="wedgeRectCallout">
            <a:avLst>
              <a:gd name="adj1" fmla="val 79167"/>
              <a:gd name="adj2" fmla="val 148215"/>
            </a:avLst>
          </a:prstGeom>
          <a:solidFill>
            <a:schemeClr val="accent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a:t>Sparklines</a:t>
            </a:r>
            <a:endParaRPr lang="de-AT"/>
          </a:p>
        </p:txBody>
      </p:sp>
      <p:sp>
        <p:nvSpPr>
          <p:cNvPr id="7" name="Sprechblase: rechteckig 6">
            <a:extLst>
              <a:ext uri="{FF2B5EF4-FFF2-40B4-BE49-F238E27FC236}">
                <a16:creationId xmlns:a16="http://schemas.microsoft.com/office/drawing/2014/main" id="{37590958-EEC2-D73F-39E8-0B4AC5227EA8}"/>
              </a:ext>
            </a:extLst>
          </p:cNvPr>
          <p:cNvSpPr/>
          <p:nvPr/>
        </p:nvSpPr>
        <p:spPr>
          <a:xfrm>
            <a:off x="10413461" y="3850265"/>
            <a:ext cx="1465943" cy="939638"/>
          </a:xfrm>
          <a:prstGeom prst="wedgeRectCallout">
            <a:avLst>
              <a:gd name="adj1" fmla="val -83208"/>
              <a:gd name="adj2" fmla="val -41582"/>
            </a:avLst>
          </a:prstGeom>
          <a:solidFill>
            <a:schemeClr val="accent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a:t>Conditional formatting</a:t>
            </a:r>
          </a:p>
          <a:p>
            <a:pPr algn="ctr"/>
            <a:r>
              <a:rPr lang="de-DE"/>
              <a:t>bars</a:t>
            </a:r>
            <a:endParaRPr lang="de-AT"/>
          </a:p>
        </p:txBody>
      </p:sp>
      <p:sp>
        <p:nvSpPr>
          <p:cNvPr id="8" name="Sprechblase: rechteckig 7">
            <a:extLst>
              <a:ext uri="{FF2B5EF4-FFF2-40B4-BE49-F238E27FC236}">
                <a16:creationId xmlns:a16="http://schemas.microsoft.com/office/drawing/2014/main" id="{26074486-28BF-1D42-D044-B982D4404CAF}"/>
              </a:ext>
            </a:extLst>
          </p:cNvPr>
          <p:cNvSpPr/>
          <p:nvPr/>
        </p:nvSpPr>
        <p:spPr>
          <a:xfrm>
            <a:off x="99318" y="5686461"/>
            <a:ext cx="1892497" cy="939638"/>
          </a:xfrm>
          <a:prstGeom prst="wedgeRectCallout">
            <a:avLst>
              <a:gd name="adj1" fmla="val 95581"/>
              <a:gd name="adj2" fmla="val -1377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400"/>
              <a:t>Tabellen-Header:Timeseries variable name</a:t>
            </a:r>
            <a:endParaRPr lang="de-AT" sz="1400"/>
          </a:p>
        </p:txBody>
      </p:sp>
      <p:sp>
        <p:nvSpPr>
          <p:cNvPr id="9" name="Sprechblase: rechteckig 8">
            <a:extLst>
              <a:ext uri="{FF2B5EF4-FFF2-40B4-BE49-F238E27FC236}">
                <a16:creationId xmlns:a16="http://schemas.microsoft.com/office/drawing/2014/main" id="{6F1369F7-DFC7-FBBB-0899-5394E5523951}"/>
              </a:ext>
            </a:extLst>
          </p:cNvPr>
          <p:cNvSpPr/>
          <p:nvPr/>
        </p:nvSpPr>
        <p:spPr>
          <a:xfrm>
            <a:off x="10116996" y="1374739"/>
            <a:ext cx="1465943" cy="939638"/>
          </a:xfrm>
          <a:prstGeom prst="wedgeRectCallout">
            <a:avLst>
              <a:gd name="adj1" fmla="val -142615"/>
              <a:gd name="adj2" fmla="val -15322"/>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a:t>„Verständlicher“ Name</a:t>
            </a:r>
            <a:endParaRPr lang="de-AT"/>
          </a:p>
        </p:txBody>
      </p:sp>
      <p:sp>
        <p:nvSpPr>
          <p:cNvPr id="10" name="Sprechblase: rechteckig 9">
            <a:extLst>
              <a:ext uri="{FF2B5EF4-FFF2-40B4-BE49-F238E27FC236}">
                <a16:creationId xmlns:a16="http://schemas.microsoft.com/office/drawing/2014/main" id="{E7993907-F6AF-0D9C-BBA3-DCFBF13F6A53}"/>
              </a:ext>
            </a:extLst>
          </p:cNvPr>
          <p:cNvSpPr/>
          <p:nvPr/>
        </p:nvSpPr>
        <p:spPr>
          <a:xfrm>
            <a:off x="2205093" y="3426293"/>
            <a:ext cx="1465943" cy="619293"/>
          </a:xfrm>
          <a:prstGeom prst="wedgeRectCallout">
            <a:avLst>
              <a:gd name="adj1" fmla="val 180158"/>
              <a:gd name="adj2" fmla="val -133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400"/>
              <a:t>Monatssummen oder Mittelwerte</a:t>
            </a:r>
            <a:endParaRPr lang="de-AT" sz="1400"/>
          </a:p>
        </p:txBody>
      </p:sp>
      <p:sp>
        <p:nvSpPr>
          <p:cNvPr id="11" name="Sprechblase: rechteckig 10">
            <a:extLst>
              <a:ext uri="{FF2B5EF4-FFF2-40B4-BE49-F238E27FC236}">
                <a16:creationId xmlns:a16="http://schemas.microsoft.com/office/drawing/2014/main" id="{ADA2EBF3-7B8F-B318-0472-97B87AAB8E28}"/>
              </a:ext>
            </a:extLst>
          </p:cNvPr>
          <p:cNvSpPr/>
          <p:nvPr/>
        </p:nvSpPr>
        <p:spPr>
          <a:xfrm>
            <a:off x="1045567" y="4662877"/>
            <a:ext cx="1465943" cy="939638"/>
          </a:xfrm>
          <a:prstGeom prst="wedgeRectCallout">
            <a:avLst>
              <a:gd name="adj1" fmla="val 72237"/>
              <a:gd name="adj2" fmla="val 4800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a:t>Einheit</a:t>
            </a:r>
            <a:endParaRPr lang="de-AT"/>
          </a:p>
        </p:txBody>
      </p:sp>
      <p:sp>
        <p:nvSpPr>
          <p:cNvPr id="12" name="Sprechblase: rechteckig 11">
            <a:extLst>
              <a:ext uri="{FF2B5EF4-FFF2-40B4-BE49-F238E27FC236}">
                <a16:creationId xmlns:a16="http://schemas.microsoft.com/office/drawing/2014/main" id="{687BD0E6-A142-ECD9-728A-389F67D83EE0}"/>
              </a:ext>
            </a:extLst>
          </p:cNvPr>
          <p:cNvSpPr/>
          <p:nvPr/>
        </p:nvSpPr>
        <p:spPr>
          <a:xfrm>
            <a:off x="3113854" y="6257312"/>
            <a:ext cx="2228482" cy="619293"/>
          </a:xfrm>
          <a:prstGeom prst="wedgeRectCallout">
            <a:avLst>
              <a:gd name="adj1" fmla="val 118772"/>
              <a:gd name="adj2" fmla="val 630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600"/>
              <a:t>Tabellenwerte: Spalten Formeln</a:t>
            </a:r>
            <a:endParaRPr lang="de-AT" sz="1600"/>
          </a:p>
        </p:txBody>
      </p:sp>
      <p:sp>
        <p:nvSpPr>
          <p:cNvPr id="13" name="Sprechblase: rechteckig 12">
            <a:extLst>
              <a:ext uri="{FF2B5EF4-FFF2-40B4-BE49-F238E27FC236}">
                <a16:creationId xmlns:a16="http://schemas.microsoft.com/office/drawing/2014/main" id="{816F3D12-279F-DE6B-A3B2-060FDF5C10E8}"/>
              </a:ext>
            </a:extLst>
          </p:cNvPr>
          <p:cNvSpPr/>
          <p:nvPr/>
        </p:nvSpPr>
        <p:spPr>
          <a:xfrm>
            <a:off x="6459396" y="168482"/>
            <a:ext cx="1465943" cy="939638"/>
          </a:xfrm>
          <a:prstGeom prst="wedgeRectCallout">
            <a:avLst>
              <a:gd name="adj1" fmla="val 28053"/>
              <a:gd name="adj2" fmla="val 57532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400"/>
              <a:t>Column= Zeitreihe einer Variable</a:t>
            </a:r>
            <a:endParaRPr lang="de-AT" sz="1400"/>
          </a:p>
        </p:txBody>
      </p:sp>
      <p:sp>
        <p:nvSpPr>
          <p:cNvPr id="14" name="Sprechblase: rechteckig 13">
            <a:extLst>
              <a:ext uri="{FF2B5EF4-FFF2-40B4-BE49-F238E27FC236}">
                <a16:creationId xmlns:a16="http://schemas.microsoft.com/office/drawing/2014/main" id="{05A8967D-F73C-E002-F44C-F4E62CA0860F}"/>
              </a:ext>
            </a:extLst>
          </p:cNvPr>
          <p:cNvSpPr/>
          <p:nvPr/>
        </p:nvSpPr>
        <p:spPr>
          <a:xfrm>
            <a:off x="4786356" y="-56817"/>
            <a:ext cx="1892497" cy="939638"/>
          </a:xfrm>
          <a:prstGeom prst="wedgeRectCallout">
            <a:avLst>
              <a:gd name="adj1" fmla="val 54646"/>
              <a:gd name="adj2" fmla="val 56199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400"/>
              <a:t>Tabelle „sim“</a:t>
            </a:r>
          </a:p>
        </p:txBody>
      </p:sp>
      <p:sp>
        <p:nvSpPr>
          <p:cNvPr id="15" name="Sprechblase: rechteckig 14">
            <a:extLst>
              <a:ext uri="{FF2B5EF4-FFF2-40B4-BE49-F238E27FC236}">
                <a16:creationId xmlns:a16="http://schemas.microsoft.com/office/drawing/2014/main" id="{662B739D-0CEC-51EA-63F2-7A63659AABD3}"/>
              </a:ext>
            </a:extLst>
          </p:cNvPr>
          <p:cNvSpPr/>
          <p:nvPr/>
        </p:nvSpPr>
        <p:spPr>
          <a:xfrm>
            <a:off x="8224499" y="6033190"/>
            <a:ext cx="1892497" cy="508963"/>
          </a:xfrm>
          <a:prstGeom prst="wedgeRectCallout">
            <a:avLst>
              <a:gd name="adj1" fmla="val -90785"/>
              <a:gd name="adj2" fmla="val -1764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400"/>
              <a:t>ganze von außerhalb =sim[Irr_south]</a:t>
            </a:r>
          </a:p>
        </p:txBody>
      </p:sp>
      <p:sp>
        <p:nvSpPr>
          <p:cNvPr id="16" name="Sprechblase: rechteckig 15">
            <a:extLst>
              <a:ext uri="{FF2B5EF4-FFF2-40B4-BE49-F238E27FC236}">
                <a16:creationId xmlns:a16="http://schemas.microsoft.com/office/drawing/2014/main" id="{F51BB903-5630-4253-2055-930346122E2C}"/>
              </a:ext>
            </a:extLst>
          </p:cNvPr>
          <p:cNvSpPr/>
          <p:nvPr/>
        </p:nvSpPr>
        <p:spPr>
          <a:xfrm>
            <a:off x="10266308" y="6117123"/>
            <a:ext cx="1892497" cy="508963"/>
          </a:xfrm>
          <a:prstGeom prst="wedgeRectCallout">
            <a:avLst>
              <a:gd name="adj1" fmla="val -90785"/>
              <a:gd name="adj2" fmla="val -1764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400"/>
              <a:t>samerow  in table = [@[Irr_south]]</a:t>
            </a:r>
          </a:p>
        </p:txBody>
      </p:sp>
    </p:spTree>
    <p:extLst>
      <p:ext uri="{BB962C8B-B14F-4D97-AF65-F5344CB8AC3E}">
        <p14:creationId xmlns:p14="http://schemas.microsoft.com/office/powerpoint/2010/main" val="50584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ppt_w</p:attrName>
                                        </p:attrNameLst>
                                      </p:cBhvr>
                                      <p:tavLst>
                                        <p:tav tm="0">
                                          <p:val>
                                            <p:fltVal val="0"/>
                                          </p:val>
                                        </p:tav>
                                        <p:tav tm="100000">
                                          <p:val>
                                            <p:strVal val="#ppt_w"/>
                                          </p:val>
                                        </p:tav>
                                      </p:tavLst>
                                    </p:anim>
                                    <p:anim calcmode="lin" valueType="num">
                                      <p:cBhvr>
                                        <p:cTn id="64" dur="500" fill="hold"/>
                                        <p:tgtEl>
                                          <p:spTgt spid="13"/>
                                        </p:tgtEl>
                                        <p:attrNameLst>
                                          <p:attrName>ppt_h</p:attrName>
                                        </p:attrNameLst>
                                      </p:cBhvr>
                                      <p:tavLst>
                                        <p:tav tm="0">
                                          <p:val>
                                            <p:fltVal val="0"/>
                                          </p:val>
                                        </p:tav>
                                        <p:tav tm="100000">
                                          <p:val>
                                            <p:strVal val="#ppt_h"/>
                                          </p:val>
                                        </p:tav>
                                      </p:tavLst>
                                    </p:anim>
                                    <p:animEffect transition="in" filter="fade">
                                      <p:cBhvr>
                                        <p:cTn id="65" dur="500"/>
                                        <p:tgtEl>
                                          <p:spTgt spid="13"/>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anim calcmode="lin" valueType="num">
                                      <p:cBhvr>
                                        <p:cTn id="70" dur="500" fill="hold"/>
                                        <p:tgtEl>
                                          <p:spTgt spid="14"/>
                                        </p:tgtEl>
                                        <p:attrNameLst>
                                          <p:attrName>ppt_w</p:attrName>
                                        </p:attrNameLst>
                                      </p:cBhvr>
                                      <p:tavLst>
                                        <p:tav tm="0">
                                          <p:val>
                                            <p:fltVal val="0"/>
                                          </p:val>
                                        </p:tav>
                                        <p:tav tm="100000">
                                          <p:val>
                                            <p:strVal val="#ppt_w"/>
                                          </p:val>
                                        </p:tav>
                                      </p:tavLst>
                                    </p:anim>
                                    <p:anim calcmode="lin" valueType="num">
                                      <p:cBhvr>
                                        <p:cTn id="71" dur="500" fill="hold"/>
                                        <p:tgtEl>
                                          <p:spTgt spid="14"/>
                                        </p:tgtEl>
                                        <p:attrNameLst>
                                          <p:attrName>ppt_h</p:attrName>
                                        </p:attrNameLst>
                                      </p:cBhvr>
                                      <p:tavLst>
                                        <p:tav tm="0">
                                          <p:val>
                                            <p:fltVal val="0"/>
                                          </p:val>
                                        </p:tav>
                                        <p:tav tm="100000">
                                          <p:val>
                                            <p:strVal val="#ppt_h"/>
                                          </p:val>
                                        </p:tav>
                                      </p:tavLst>
                                    </p:anim>
                                    <p:animEffect transition="in" filter="fade">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500" fill="hold"/>
                                        <p:tgtEl>
                                          <p:spTgt spid="15"/>
                                        </p:tgtEl>
                                        <p:attrNameLst>
                                          <p:attrName>ppt_w</p:attrName>
                                        </p:attrNameLst>
                                      </p:cBhvr>
                                      <p:tavLst>
                                        <p:tav tm="0">
                                          <p:val>
                                            <p:fltVal val="0"/>
                                          </p:val>
                                        </p:tav>
                                        <p:tav tm="100000">
                                          <p:val>
                                            <p:strVal val="#ppt_w"/>
                                          </p:val>
                                        </p:tav>
                                      </p:tavLst>
                                    </p:anim>
                                    <p:anim calcmode="lin" valueType="num">
                                      <p:cBhvr>
                                        <p:cTn id="78" dur="500" fill="hold"/>
                                        <p:tgtEl>
                                          <p:spTgt spid="15"/>
                                        </p:tgtEl>
                                        <p:attrNameLst>
                                          <p:attrName>ppt_h</p:attrName>
                                        </p:attrNameLst>
                                      </p:cBhvr>
                                      <p:tavLst>
                                        <p:tav tm="0">
                                          <p:val>
                                            <p:fltVal val="0"/>
                                          </p:val>
                                        </p:tav>
                                        <p:tav tm="100000">
                                          <p:val>
                                            <p:strVal val="#ppt_h"/>
                                          </p:val>
                                        </p:tav>
                                      </p:tavLst>
                                    </p:anim>
                                    <p:animEffect transition="in" filter="fade">
                                      <p:cBhvr>
                                        <p:cTn id="79" dur="500"/>
                                        <p:tgtEl>
                                          <p:spTgt spid="15"/>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 calcmode="lin" valueType="num">
                                      <p:cBhvr>
                                        <p:cTn id="84" dur="500" fill="hold"/>
                                        <p:tgtEl>
                                          <p:spTgt spid="16"/>
                                        </p:tgtEl>
                                        <p:attrNameLst>
                                          <p:attrName>ppt_w</p:attrName>
                                        </p:attrNameLst>
                                      </p:cBhvr>
                                      <p:tavLst>
                                        <p:tav tm="0">
                                          <p:val>
                                            <p:fltVal val="0"/>
                                          </p:val>
                                        </p:tav>
                                        <p:tav tm="100000">
                                          <p:val>
                                            <p:strVal val="#ppt_w"/>
                                          </p:val>
                                        </p:tav>
                                      </p:tavLst>
                                    </p:anim>
                                    <p:anim calcmode="lin" valueType="num">
                                      <p:cBhvr>
                                        <p:cTn id="85" dur="500" fill="hold"/>
                                        <p:tgtEl>
                                          <p:spTgt spid="16"/>
                                        </p:tgtEl>
                                        <p:attrNameLst>
                                          <p:attrName>ppt_h</p:attrName>
                                        </p:attrNameLst>
                                      </p:cBhvr>
                                      <p:tavLst>
                                        <p:tav tm="0">
                                          <p:val>
                                            <p:fltVal val="0"/>
                                          </p:val>
                                        </p:tav>
                                        <p:tav tm="100000">
                                          <p:val>
                                            <p:strVal val="#ppt_h"/>
                                          </p:val>
                                        </p:tav>
                                      </p:tavLst>
                                    </p:anim>
                                    <p:animEffect transition="in" filter="fade">
                                      <p:cBhvr>
                                        <p:cTn id="8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E48D7-2125-9ECD-6A97-DE5FEE29980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84D2B97-64D9-1907-6CD4-53967CF5586D}"/>
              </a:ext>
            </a:extLst>
          </p:cNvPr>
          <p:cNvSpPr>
            <a:spLocks noGrp="1"/>
          </p:cNvSpPr>
          <p:nvPr>
            <p:ph type="title"/>
          </p:nvPr>
        </p:nvSpPr>
        <p:spPr>
          <a:xfrm>
            <a:off x="239711" y="317214"/>
            <a:ext cx="11671393" cy="622300"/>
          </a:xfrm>
        </p:spPr>
        <p:txBody>
          <a:bodyPr>
            <a:normAutofit fontScale="90000"/>
          </a:bodyPr>
          <a:lstStyle/>
          <a:p>
            <a:r>
              <a:rPr lang="de-DE"/>
              <a:t>Simulation</a:t>
            </a:r>
            <a:endParaRPr lang="de-AT"/>
          </a:p>
        </p:txBody>
      </p:sp>
      <p:sp>
        <p:nvSpPr>
          <p:cNvPr id="4" name="Inhaltsplatzhalter 3">
            <a:extLst>
              <a:ext uri="{FF2B5EF4-FFF2-40B4-BE49-F238E27FC236}">
                <a16:creationId xmlns:a16="http://schemas.microsoft.com/office/drawing/2014/main" id="{15248956-1ACD-E196-B5E9-20F27C1BF6F8}"/>
              </a:ext>
            </a:extLst>
          </p:cNvPr>
          <p:cNvSpPr>
            <a:spLocks noGrp="1"/>
          </p:cNvSpPr>
          <p:nvPr>
            <p:ph idx="1"/>
          </p:nvPr>
        </p:nvSpPr>
        <p:spPr/>
        <p:txBody>
          <a:bodyPr/>
          <a:lstStyle/>
          <a:p>
            <a:endParaRPr lang="de-AT"/>
          </a:p>
        </p:txBody>
      </p:sp>
      <p:pic>
        <p:nvPicPr>
          <p:cNvPr id="28" name="Grafik 27">
            <a:extLst>
              <a:ext uri="{FF2B5EF4-FFF2-40B4-BE49-F238E27FC236}">
                <a16:creationId xmlns:a16="http://schemas.microsoft.com/office/drawing/2014/main" id="{C048EAAF-B980-1AF1-2781-B12F4AD2ABAD}"/>
              </a:ext>
            </a:extLst>
          </p:cNvPr>
          <p:cNvPicPr>
            <a:picLocks noChangeAspect="1"/>
          </p:cNvPicPr>
          <p:nvPr/>
        </p:nvPicPr>
        <p:blipFill>
          <a:blip r:embed="rId2"/>
          <a:srcRect b="5061"/>
          <a:stretch/>
        </p:blipFill>
        <p:spPr>
          <a:xfrm>
            <a:off x="378622" y="360438"/>
            <a:ext cx="2830492" cy="2850105"/>
          </a:xfrm>
          <a:prstGeom prst="rect">
            <a:avLst/>
          </a:prstGeom>
        </p:spPr>
      </p:pic>
      <p:pic>
        <p:nvPicPr>
          <p:cNvPr id="33" name="Grafik 32">
            <a:extLst>
              <a:ext uri="{FF2B5EF4-FFF2-40B4-BE49-F238E27FC236}">
                <a16:creationId xmlns:a16="http://schemas.microsoft.com/office/drawing/2014/main" id="{C5A27760-C33F-E70B-B183-68ABEBC5960F}"/>
              </a:ext>
            </a:extLst>
          </p:cNvPr>
          <p:cNvPicPr>
            <a:picLocks noChangeAspect="1"/>
          </p:cNvPicPr>
          <p:nvPr/>
        </p:nvPicPr>
        <p:blipFill>
          <a:blip r:embed="rId3"/>
          <a:stretch>
            <a:fillRect/>
          </a:stretch>
        </p:blipFill>
        <p:spPr>
          <a:xfrm>
            <a:off x="4138992" y="203748"/>
            <a:ext cx="3618450" cy="2850104"/>
          </a:xfrm>
          <a:prstGeom prst="rect">
            <a:avLst/>
          </a:prstGeom>
        </p:spPr>
      </p:pic>
      <p:pic>
        <p:nvPicPr>
          <p:cNvPr id="34" name="Grafik 33">
            <a:extLst>
              <a:ext uri="{FF2B5EF4-FFF2-40B4-BE49-F238E27FC236}">
                <a16:creationId xmlns:a16="http://schemas.microsoft.com/office/drawing/2014/main" id="{0A796853-7DED-815E-2DB7-5DF6B35712E0}"/>
              </a:ext>
            </a:extLst>
          </p:cNvPr>
          <p:cNvPicPr>
            <a:picLocks noChangeAspect="1"/>
          </p:cNvPicPr>
          <p:nvPr/>
        </p:nvPicPr>
        <p:blipFill>
          <a:blip r:embed="rId4"/>
          <a:stretch>
            <a:fillRect/>
          </a:stretch>
        </p:blipFill>
        <p:spPr>
          <a:xfrm>
            <a:off x="8177632" y="203748"/>
            <a:ext cx="2416678" cy="2850104"/>
          </a:xfrm>
          <a:prstGeom prst="rect">
            <a:avLst/>
          </a:prstGeom>
        </p:spPr>
      </p:pic>
      <p:pic>
        <p:nvPicPr>
          <p:cNvPr id="5" name="Grafik 4">
            <a:extLst>
              <a:ext uri="{FF2B5EF4-FFF2-40B4-BE49-F238E27FC236}">
                <a16:creationId xmlns:a16="http://schemas.microsoft.com/office/drawing/2014/main" id="{49EED559-912A-406C-5F84-B23FB840856C}"/>
              </a:ext>
            </a:extLst>
          </p:cNvPr>
          <p:cNvPicPr>
            <a:picLocks noChangeAspect="1"/>
          </p:cNvPicPr>
          <p:nvPr/>
        </p:nvPicPr>
        <p:blipFill>
          <a:blip r:embed="rId5"/>
          <a:stretch>
            <a:fillRect/>
          </a:stretch>
        </p:blipFill>
        <p:spPr>
          <a:xfrm>
            <a:off x="3584725" y="2252065"/>
            <a:ext cx="9812264" cy="4954326"/>
          </a:xfrm>
          <a:prstGeom prst="rect">
            <a:avLst/>
          </a:prstGeom>
        </p:spPr>
      </p:pic>
    </p:spTree>
    <p:extLst>
      <p:ext uri="{BB962C8B-B14F-4D97-AF65-F5344CB8AC3E}">
        <p14:creationId xmlns:p14="http://schemas.microsoft.com/office/powerpoint/2010/main" val="3383739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id="{0FCE6095-BEC7-F2D1-E6CD-4A1210D7B933}"/>
              </a:ext>
            </a:extLst>
          </p:cNvPr>
          <p:cNvPicPr>
            <a:picLocks noChangeAspect="1"/>
          </p:cNvPicPr>
          <p:nvPr/>
        </p:nvPicPr>
        <p:blipFill>
          <a:blip r:embed="rId2"/>
          <a:stretch>
            <a:fillRect/>
          </a:stretch>
        </p:blipFill>
        <p:spPr>
          <a:xfrm>
            <a:off x="-1215113" y="203203"/>
            <a:ext cx="6403918" cy="1924559"/>
          </a:xfrm>
          <a:prstGeom prst="rect">
            <a:avLst/>
          </a:prstGeom>
        </p:spPr>
      </p:pic>
      <p:pic>
        <p:nvPicPr>
          <p:cNvPr id="9" name="Grafik 8">
            <a:extLst>
              <a:ext uri="{FF2B5EF4-FFF2-40B4-BE49-F238E27FC236}">
                <a16:creationId xmlns:a16="http://schemas.microsoft.com/office/drawing/2014/main" id="{268183A8-286D-35C8-BC4E-37E2D338FB88}"/>
              </a:ext>
            </a:extLst>
          </p:cNvPr>
          <p:cNvPicPr>
            <a:picLocks noChangeAspect="1"/>
          </p:cNvPicPr>
          <p:nvPr/>
        </p:nvPicPr>
        <p:blipFill>
          <a:blip r:embed="rId3"/>
          <a:stretch>
            <a:fillRect/>
          </a:stretch>
        </p:blipFill>
        <p:spPr>
          <a:xfrm>
            <a:off x="3655914" y="131964"/>
            <a:ext cx="8536086" cy="1995154"/>
          </a:xfrm>
          <a:prstGeom prst="rect">
            <a:avLst/>
          </a:prstGeom>
        </p:spPr>
      </p:pic>
      <p:pic>
        <p:nvPicPr>
          <p:cNvPr id="10" name="Grafik 9">
            <a:extLst>
              <a:ext uri="{FF2B5EF4-FFF2-40B4-BE49-F238E27FC236}">
                <a16:creationId xmlns:a16="http://schemas.microsoft.com/office/drawing/2014/main" id="{C4FAA5F6-455D-27DC-E546-215C53990EE7}"/>
              </a:ext>
            </a:extLst>
          </p:cNvPr>
          <p:cNvPicPr>
            <a:picLocks noChangeAspect="1"/>
          </p:cNvPicPr>
          <p:nvPr/>
        </p:nvPicPr>
        <p:blipFill>
          <a:blip r:embed="rId4"/>
          <a:stretch>
            <a:fillRect/>
          </a:stretch>
        </p:blipFill>
        <p:spPr>
          <a:xfrm>
            <a:off x="540769" y="1274999"/>
            <a:ext cx="11292102" cy="1285518"/>
          </a:xfrm>
          <a:prstGeom prst="rect">
            <a:avLst/>
          </a:prstGeom>
        </p:spPr>
      </p:pic>
      <p:pic>
        <p:nvPicPr>
          <p:cNvPr id="11" name="Grafik 10">
            <a:extLst>
              <a:ext uri="{FF2B5EF4-FFF2-40B4-BE49-F238E27FC236}">
                <a16:creationId xmlns:a16="http://schemas.microsoft.com/office/drawing/2014/main" id="{FC92900F-888A-5A9C-ACF1-1B253C8487B3}"/>
              </a:ext>
            </a:extLst>
          </p:cNvPr>
          <p:cNvPicPr>
            <a:picLocks noChangeAspect="1"/>
          </p:cNvPicPr>
          <p:nvPr/>
        </p:nvPicPr>
        <p:blipFill>
          <a:blip r:embed="rId5"/>
          <a:stretch>
            <a:fillRect/>
          </a:stretch>
        </p:blipFill>
        <p:spPr>
          <a:xfrm>
            <a:off x="1341766" y="1898675"/>
            <a:ext cx="6081486" cy="1947256"/>
          </a:xfrm>
          <a:prstGeom prst="rect">
            <a:avLst/>
          </a:prstGeom>
        </p:spPr>
      </p:pic>
      <p:pic>
        <p:nvPicPr>
          <p:cNvPr id="12" name="Grafik 11">
            <a:extLst>
              <a:ext uri="{FF2B5EF4-FFF2-40B4-BE49-F238E27FC236}">
                <a16:creationId xmlns:a16="http://schemas.microsoft.com/office/drawing/2014/main" id="{08AFD6E6-B1FC-90BA-B0EA-D4C6591C1DE2}"/>
              </a:ext>
            </a:extLst>
          </p:cNvPr>
          <p:cNvPicPr>
            <a:picLocks noChangeAspect="1"/>
          </p:cNvPicPr>
          <p:nvPr/>
        </p:nvPicPr>
        <p:blipFill>
          <a:blip r:embed="rId6"/>
          <a:stretch>
            <a:fillRect/>
          </a:stretch>
        </p:blipFill>
        <p:spPr>
          <a:xfrm>
            <a:off x="7575664" y="1910568"/>
            <a:ext cx="2019670" cy="1935364"/>
          </a:xfrm>
          <a:prstGeom prst="rect">
            <a:avLst/>
          </a:prstGeom>
        </p:spPr>
      </p:pic>
      <p:pic>
        <p:nvPicPr>
          <p:cNvPr id="13" name="Grafik 12">
            <a:extLst>
              <a:ext uri="{FF2B5EF4-FFF2-40B4-BE49-F238E27FC236}">
                <a16:creationId xmlns:a16="http://schemas.microsoft.com/office/drawing/2014/main" id="{119C1219-44C5-A206-B1AE-DC8AB1628755}"/>
              </a:ext>
            </a:extLst>
          </p:cNvPr>
          <p:cNvPicPr>
            <a:picLocks noChangeAspect="1"/>
          </p:cNvPicPr>
          <p:nvPr/>
        </p:nvPicPr>
        <p:blipFill>
          <a:blip r:embed="rId7"/>
          <a:stretch>
            <a:fillRect/>
          </a:stretch>
        </p:blipFill>
        <p:spPr>
          <a:xfrm>
            <a:off x="140822" y="2761011"/>
            <a:ext cx="5239657" cy="1969067"/>
          </a:xfrm>
          <a:prstGeom prst="rect">
            <a:avLst/>
          </a:prstGeom>
        </p:spPr>
      </p:pic>
      <p:pic>
        <p:nvPicPr>
          <p:cNvPr id="15" name="Grafik 14">
            <a:extLst>
              <a:ext uri="{FF2B5EF4-FFF2-40B4-BE49-F238E27FC236}">
                <a16:creationId xmlns:a16="http://schemas.microsoft.com/office/drawing/2014/main" id="{97E1B380-3BF8-39BD-7D48-A85774A57BE4}"/>
              </a:ext>
            </a:extLst>
          </p:cNvPr>
          <p:cNvPicPr>
            <a:picLocks noChangeAspect="1"/>
          </p:cNvPicPr>
          <p:nvPr/>
        </p:nvPicPr>
        <p:blipFill>
          <a:blip r:embed="rId8"/>
          <a:stretch>
            <a:fillRect/>
          </a:stretch>
        </p:blipFill>
        <p:spPr>
          <a:xfrm>
            <a:off x="5177125" y="2865297"/>
            <a:ext cx="2243264" cy="1935365"/>
          </a:xfrm>
          <a:prstGeom prst="rect">
            <a:avLst/>
          </a:prstGeom>
        </p:spPr>
      </p:pic>
      <p:pic>
        <p:nvPicPr>
          <p:cNvPr id="16" name="Grafik 15">
            <a:extLst>
              <a:ext uri="{FF2B5EF4-FFF2-40B4-BE49-F238E27FC236}">
                <a16:creationId xmlns:a16="http://schemas.microsoft.com/office/drawing/2014/main" id="{3572AB4A-CDBC-1DBC-6887-4D82CC2FD959}"/>
              </a:ext>
            </a:extLst>
          </p:cNvPr>
          <p:cNvPicPr>
            <a:picLocks noChangeAspect="1"/>
          </p:cNvPicPr>
          <p:nvPr/>
        </p:nvPicPr>
        <p:blipFill>
          <a:blip r:embed="rId9"/>
          <a:stretch>
            <a:fillRect/>
          </a:stretch>
        </p:blipFill>
        <p:spPr>
          <a:xfrm>
            <a:off x="7498347" y="2865296"/>
            <a:ext cx="4032010" cy="1935365"/>
          </a:xfrm>
          <a:prstGeom prst="rect">
            <a:avLst/>
          </a:prstGeom>
        </p:spPr>
      </p:pic>
      <p:pic>
        <p:nvPicPr>
          <p:cNvPr id="17" name="Grafik 16">
            <a:extLst>
              <a:ext uri="{FF2B5EF4-FFF2-40B4-BE49-F238E27FC236}">
                <a16:creationId xmlns:a16="http://schemas.microsoft.com/office/drawing/2014/main" id="{B9AE564A-841D-0363-BC3D-0508E0637552}"/>
              </a:ext>
            </a:extLst>
          </p:cNvPr>
          <p:cNvPicPr>
            <a:picLocks noChangeAspect="1"/>
          </p:cNvPicPr>
          <p:nvPr/>
        </p:nvPicPr>
        <p:blipFill>
          <a:blip r:embed="rId10"/>
          <a:stretch>
            <a:fillRect/>
          </a:stretch>
        </p:blipFill>
        <p:spPr>
          <a:xfrm>
            <a:off x="498348" y="4159527"/>
            <a:ext cx="2690450" cy="1935365"/>
          </a:xfrm>
          <a:prstGeom prst="rect">
            <a:avLst/>
          </a:prstGeom>
        </p:spPr>
      </p:pic>
      <p:pic>
        <p:nvPicPr>
          <p:cNvPr id="18" name="Grafik 17">
            <a:extLst>
              <a:ext uri="{FF2B5EF4-FFF2-40B4-BE49-F238E27FC236}">
                <a16:creationId xmlns:a16="http://schemas.microsoft.com/office/drawing/2014/main" id="{DD39B9CC-6F7B-DF50-69EF-04942DE41C6D}"/>
              </a:ext>
            </a:extLst>
          </p:cNvPr>
          <p:cNvPicPr>
            <a:picLocks noChangeAspect="1"/>
          </p:cNvPicPr>
          <p:nvPr/>
        </p:nvPicPr>
        <p:blipFill>
          <a:blip r:embed="rId11"/>
          <a:stretch>
            <a:fillRect/>
          </a:stretch>
        </p:blipFill>
        <p:spPr>
          <a:xfrm>
            <a:off x="3085859" y="4012852"/>
            <a:ext cx="1749710" cy="1885402"/>
          </a:xfrm>
          <a:prstGeom prst="rect">
            <a:avLst/>
          </a:prstGeom>
        </p:spPr>
      </p:pic>
      <p:pic>
        <p:nvPicPr>
          <p:cNvPr id="19" name="Grafik 18">
            <a:extLst>
              <a:ext uri="{FF2B5EF4-FFF2-40B4-BE49-F238E27FC236}">
                <a16:creationId xmlns:a16="http://schemas.microsoft.com/office/drawing/2014/main" id="{EE405A6C-073D-9108-EBE2-2B11EF89BA7D}"/>
              </a:ext>
            </a:extLst>
          </p:cNvPr>
          <p:cNvPicPr>
            <a:picLocks noChangeAspect="1"/>
          </p:cNvPicPr>
          <p:nvPr/>
        </p:nvPicPr>
        <p:blipFill>
          <a:blip r:embed="rId12"/>
          <a:stretch>
            <a:fillRect/>
          </a:stretch>
        </p:blipFill>
        <p:spPr>
          <a:xfrm>
            <a:off x="4635668" y="3962890"/>
            <a:ext cx="2690450" cy="1935364"/>
          </a:xfrm>
          <a:prstGeom prst="rect">
            <a:avLst/>
          </a:prstGeom>
        </p:spPr>
      </p:pic>
      <p:pic>
        <p:nvPicPr>
          <p:cNvPr id="22" name="Grafik 21">
            <a:extLst>
              <a:ext uri="{FF2B5EF4-FFF2-40B4-BE49-F238E27FC236}">
                <a16:creationId xmlns:a16="http://schemas.microsoft.com/office/drawing/2014/main" id="{39C6E4CA-88F6-9039-35DE-74DD3AC085CC}"/>
              </a:ext>
            </a:extLst>
          </p:cNvPr>
          <p:cNvPicPr>
            <a:picLocks noChangeAspect="1"/>
          </p:cNvPicPr>
          <p:nvPr/>
        </p:nvPicPr>
        <p:blipFill>
          <a:blip r:embed="rId13"/>
          <a:stretch>
            <a:fillRect/>
          </a:stretch>
        </p:blipFill>
        <p:spPr>
          <a:xfrm>
            <a:off x="7423080" y="4069591"/>
            <a:ext cx="2914043" cy="1935364"/>
          </a:xfrm>
          <a:prstGeom prst="rect">
            <a:avLst/>
          </a:prstGeom>
        </p:spPr>
      </p:pic>
      <p:pic>
        <p:nvPicPr>
          <p:cNvPr id="23" name="Grafik 22">
            <a:extLst>
              <a:ext uri="{FF2B5EF4-FFF2-40B4-BE49-F238E27FC236}">
                <a16:creationId xmlns:a16="http://schemas.microsoft.com/office/drawing/2014/main" id="{4A0DE11F-B43A-9407-9AA9-187BB3C870AB}"/>
              </a:ext>
            </a:extLst>
          </p:cNvPr>
          <p:cNvPicPr>
            <a:picLocks noChangeAspect="1"/>
          </p:cNvPicPr>
          <p:nvPr/>
        </p:nvPicPr>
        <p:blipFill>
          <a:blip r:embed="rId14"/>
          <a:stretch>
            <a:fillRect/>
          </a:stretch>
        </p:blipFill>
        <p:spPr>
          <a:xfrm>
            <a:off x="10405060" y="4150176"/>
            <a:ext cx="1125297" cy="1935365"/>
          </a:xfrm>
          <a:prstGeom prst="rect">
            <a:avLst/>
          </a:prstGeom>
        </p:spPr>
      </p:pic>
      <p:pic>
        <p:nvPicPr>
          <p:cNvPr id="24" name="Grafik 23">
            <a:extLst>
              <a:ext uri="{FF2B5EF4-FFF2-40B4-BE49-F238E27FC236}">
                <a16:creationId xmlns:a16="http://schemas.microsoft.com/office/drawing/2014/main" id="{2881120E-0E0B-3568-F090-DDC1F2297E45}"/>
              </a:ext>
            </a:extLst>
          </p:cNvPr>
          <p:cNvPicPr>
            <a:picLocks noChangeAspect="1"/>
          </p:cNvPicPr>
          <p:nvPr/>
        </p:nvPicPr>
        <p:blipFill>
          <a:blip r:embed="rId15"/>
          <a:stretch>
            <a:fillRect/>
          </a:stretch>
        </p:blipFill>
        <p:spPr>
          <a:xfrm>
            <a:off x="650228" y="5439362"/>
            <a:ext cx="9595334" cy="2074667"/>
          </a:xfrm>
          <a:prstGeom prst="rect">
            <a:avLst/>
          </a:prstGeom>
        </p:spPr>
      </p:pic>
    </p:spTree>
    <p:extLst>
      <p:ext uri="{BB962C8B-B14F-4D97-AF65-F5344CB8AC3E}">
        <p14:creationId xmlns:p14="http://schemas.microsoft.com/office/powerpoint/2010/main" val="110994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1+#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1+#ppt_w/2"/>
                                          </p:val>
                                        </p:tav>
                                        <p:tav tm="100000">
                                          <p:val>
                                            <p:strVal val="#ppt_x"/>
                                          </p:val>
                                        </p:tav>
                                      </p:tavLst>
                                    </p:anim>
                                    <p:anim calcmode="lin" valueType="num">
                                      <p:cBhvr additive="base">
                                        <p:cTn id="5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1+#ppt_w/2"/>
                                          </p:val>
                                        </p:tav>
                                        <p:tav tm="100000">
                                          <p:val>
                                            <p:strVal val="#ppt_x"/>
                                          </p:val>
                                        </p:tav>
                                      </p:tavLst>
                                    </p:anim>
                                    <p:anim calcmode="lin" valueType="num">
                                      <p:cBhvr additive="base">
                                        <p:cTn id="6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1+#ppt_w/2"/>
                                          </p:val>
                                        </p:tav>
                                        <p:tav tm="100000">
                                          <p:val>
                                            <p:strVal val="#ppt_x"/>
                                          </p:val>
                                        </p:tav>
                                      </p:tavLst>
                                    </p:anim>
                                    <p:anim calcmode="lin" valueType="num">
                                      <p:cBhvr additive="base">
                                        <p:cTn id="6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nodeType="click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additive="base">
                                        <p:cTn id="73" dur="500" fill="hold"/>
                                        <p:tgtEl>
                                          <p:spTgt spid="22"/>
                                        </p:tgtEl>
                                        <p:attrNameLst>
                                          <p:attrName>ppt_x</p:attrName>
                                        </p:attrNameLst>
                                      </p:cBhvr>
                                      <p:tavLst>
                                        <p:tav tm="0">
                                          <p:val>
                                            <p:strVal val="1+#ppt_w/2"/>
                                          </p:val>
                                        </p:tav>
                                        <p:tav tm="100000">
                                          <p:val>
                                            <p:strVal val="#ppt_x"/>
                                          </p:val>
                                        </p:tav>
                                      </p:tavLst>
                                    </p:anim>
                                    <p:anim calcmode="lin" valueType="num">
                                      <p:cBhvr additive="base">
                                        <p:cTn id="7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1+#ppt_w/2"/>
                                          </p:val>
                                        </p:tav>
                                        <p:tav tm="100000">
                                          <p:val>
                                            <p:strVal val="#ppt_x"/>
                                          </p:val>
                                        </p:tav>
                                      </p:tavLst>
                                    </p:anim>
                                    <p:anim calcmode="lin" valueType="num">
                                      <p:cBhvr additive="base">
                                        <p:cTn id="80"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2"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additive="base">
                                        <p:cTn id="85" dur="500" fill="hold"/>
                                        <p:tgtEl>
                                          <p:spTgt spid="24"/>
                                        </p:tgtEl>
                                        <p:attrNameLst>
                                          <p:attrName>ppt_x</p:attrName>
                                        </p:attrNameLst>
                                      </p:cBhvr>
                                      <p:tavLst>
                                        <p:tav tm="0">
                                          <p:val>
                                            <p:strVal val="1+#ppt_w/2"/>
                                          </p:val>
                                        </p:tav>
                                        <p:tav tm="100000">
                                          <p:val>
                                            <p:strVal val="#ppt_x"/>
                                          </p:val>
                                        </p:tav>
                                      </p:tavLst>
                                    </p:anim>
                                    <p:anim calcmode="lin" valueType="num">
                                      <p:cBhvr additive="base">
                                        <p:cTn id="8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33179-F451-4797-0512-84188DA6C66E}"/>
            </a:ext>
          </a:extLst>
        </p:cNvPr>
        <p:cNvGrpSpPr/>
        <p:nvPr/>
      </p:nvGrpSpPr>
      <p:grpSpPr>
        <a:xfrm>
          <a:off x="0" y="0"/>
          <a:ext cx="0" cy="0"/>
          <a:chOff x="0" y="0"/>
          <a:chExt cx="0" cy="0"/>
        </a:xfrm>
      </p:grpSpPr>
      <p:pic>
        <p:nvPicPr>
          <p:cNvPr id="25" name="Grafik 24">
            <a:extLst>
              <a:ext uri="{FF2B5EF4-FFF2-40B4-BE49-F238E27FC236}">
                <a16:creationId xmlns:a16="http://schemas.microsoft.com/office/drawing/2014/main" id="{74FBA4C0-7342-EC9D-99AA-C61A2BD0790C}"/>
              </a:ext>
            </a:extLst>
          </p:cNvPr>
          <p:cNvPicPr>
            <a:picLocks noChangeAspect="1"/>
          </p:cNvPicPr>
          <p:nvPr/>
        </p:nvPicPr>
        <p:blipFill>
          <a:blip r:embed="rId2"/>
          <a:srcRect b="60146"/>
          <a:stretch/>
        </p:blipFill>
        <p:spPr>
          <a:xfrm rot="16200000">
            <a:off x="-2781189" y="3180225"/>
            <a:ext cx="6403918" cy="767016"/>
          </a:xfrm>
          <a:prstGeom prst="rect">
            <a:avLst/>
          </a:prstGeom>
        </p:spPr>
      </p:pic>
      <p:pic>
        <p:nvPicPr>
          <p:cNvPr id="9" name="Grafik 8">
            <a:extLst>
              <a:ext uri="{FF2B5EF4-FFF2-40B4-BE49-F238E27FC236}">
                <a16:creationId xmlns:a16="http://schemas.microsoft.com/office/drawing/2014/main" id="{6B62AC8D-6C2F-C943-78A2-D27660C8EDC0}"/>
              </a:ext>
            </a:extLst>
          </p:cNvPr>
          <p:cNvPicPr>
            <a:picLocks noChangeAspect="1"/>
          </p:cNvPicPr>
          <p:nvPr/>
        </p:nvPicPr>
        <p:blipFill>
          <a:blip r:embed="rId3"/>
          <a:srcRect l="54699" t="-1200" b="58510"/>
          <a:stretch/>
        </p:blipFill>
        <p:spPr>
          <a:xfrm rot="16200000">
            <a:off x="-14253" y="3137876"/>
            <a:ext cx="3866899" cy="851714"/>
          </a:xfrm>
          <a:prstGeom prst="rect">
            <a:avLst/>
          </a:prstGeom>
        </p:spPr>
      </p:pic>
      <p:pic>
        <p:nvPicPr>
          <p:cNvPr id="10" name="Grafik 9">
            <a:extLst>
              <a:ext uri="{FF2B5EF4-FFF2-40B4-BE49-F238E27FC236}">
                <a16:creationId xmlns:a16="http://schemas.microsoft.com/office/drawing/2014/main" id="{8EDA2B4F-55A3-C0BB-991A-59EE7736FE99}"/>
              </a:ext>
            </a:extLst>
          </p:cNvPr>
          <p:cNvPicPr>
            <a:picLocks noChangeAspect="1"/>
          </p:cNvPicPr>
          <p:nvPr/>
        </p:nvPicPr>
        <p:blipFill>
          <a:blip r:embed="rId4"/>
          <a:srcRect l="69520" r="16163" b="60846"/>
          <a:stretch/>
        </p:blipFill>
        <p:spPr>
          <a:xfrm rot="16200000">
            <a:off x="2496397" y="1495797"/>
            <a:ext cx="1616735" cy="503330"/>
          </a:xfrm>
          <a:prstGeom prst="rect">
            <a:avLst/>
          </a:prstGeom>
        </p:spPr>
      </p:pic>
      <p:pic>
        <p:nvPicPr>
          <p:cNvPr id="11" name="Grafik 10">
            <a:extLst>
              <a:ext uri="{FF2B5EF4-FFF2-40B4-BE49-F238E27FC236}">
                <a16:creationId xmlns:a16="http://schemas.microsoft.com/office/drawing/2014/main" id="{54F74E01-F535-D1DC-AF36-58EE1985E564}"/>
              </a:ext>
            </a:extLst>
          </p:cNvPr>
          <p:cNvPicPr>
            <a:picLocks noChangeAspect="1"/>
          </p:cNvPicPr>
          <p:nvPr/>
        </p:nvPicPr>
        <p:blipFill>
          <a:blip r:embed="rId5"/>
          <a:srcRect b="57611"/>
          <a:stretch/>
        </p:blipFill>
        <p:spPr>
          <a:xfrm rot="16200000">
            <a:off x="2738109" y="3813813"/>
            <a:ext cx="4904967" cy="665732"/>
          </a:xfrm>
          <a:prstGeom prst="rect">
            <a:avLst/>
          </a:prstGeom>
        </p:spPr>
      </p:pic>
      <p:grpSp>
        <p:nvGrpSpPr>
          <p:cNvPr id="5" name="Gruppieren 4">
            <a:extLst>
              <a:ext uri="{FF2B5EF4-FFF2-40B4-BE49-F238E27FC236}">
                <a16:creationId xmlns:a16="http://schemas.microsoft.com/office/drawing/2014/main" id="{0D871BC1-426C-D993-5002-EB66D53D4F54}"/>
              </a:ext>
            </a:extLst>
          </p:cNvPr>
          <p:cNvGrpSpPr/>
          <p:nvPr/>
        </p:nvGrpSpPr>
        <p:grpSpPr>
          <a:xfrm>
            <a:off x="5559263" y="986712"/>
            <a:ext cx="3352063" cy="4406334"/>
            <a:chOff x="4990839" y="1875712"/>
            <a:chExt cx="3352063" cy="4406334"/>
          </a:xfrm>
        </p:grpSpPr>
        <p:grpSp>
          <p:nvGrpSpPr>
            <p:cNvPr id="2" name="Gruppieren 1">
              <a:extLst>
                <a:ext uri="{FF2B5EF4-FFF2-40B4-BE49-F238E27FC236}">
                  <a16:creationId xmlns:a16="http://schemas.microsoft.com/office/drawing/2014/main" id="{6A7CE51E-3004-39F7-F849-6926FFE60296}"/>
                </a:ext>
              </a:extLst>
            </p:cNvPr>
            <p:cNvGrpSpPr/>
            <p:nvPr/>
          </p:nvGrpSpPr>
          <p:grpSpPr>
            <a:xfrm rot="16200000">
              <a:off x="4442341" y="2424210"/>
              <a:ext cx="4406334" cy="3309337"/>
              <a:chOff x="4080453" y="2106695"/>
              <a:chExt cx="4406334" cy="3309337"/>
            </a:xfrm>
          </p:grpSpPr>
          <p:pic>
            <p:nvPicPr>
              <p:cNvPr id="12" name="Grafik 11">
                <a:extLst>
                  <a:ext uri="{FF2B5EF4-FFF2-40B4-BE49-F238E27FC236}">
                    <a16:creationId xmlns:a16="http://schemas.microsoft.com/office/drawing/2014/main" id="{7EB20CE5-7C1E-4F35-4D94-FB07A57FE967}"/>
                  </a:ext>
                </a:extLst>
              </p:cNvPr>
              <p:cNvPicPr>
                <a:picLocks noChangeAspect="1"/>
              </p:cNvPicPr>
              <p:nvPr/>
            </p:nvPicPr>
            <p:blipFill>
              <a:blip r:embed="rId6"/>
              <a:srcRect b="57351"/>
              <a:stretch/>
            </p:blipFill>
            <p:spPr>
              <a:xfrm>
                <a:off x="6243152" y="2106695"/>
                <a:ext cx="1628946" cy="665732"/>
              </a:xfrm>
              <a:prstGeom prst="rect">
                <a:avLst/>
              </a:prstGeom>
            </p:spPr>
          </p:pic>
          <p:pic>
            <p:nvPicPr>
              <p:cNvPr id="13" name="Grafik 12">
                <a:extLst>
                  <a:ext uri="{FF2B5EF4-FFF2-40B4-BE49-F238E27FC236}">
                    <a16:creationId xmlns:a16="http://schemas.microsoft.com/office/drawing/2014/main" id="{59B5C709-D8D5-209A-5CF4-A3219CB99DD7}"/>
                  </a:ext>
                </a:extLst>
              </p:cNvPr>
              <p:cNvPicPr>
                <a:picLocks noChangeAspect="1"/>
              </p:cNvPicPr>
              <p:nvPr/>
            </p:nvPicPr>
            <p:blipFill>
              <a:blip r:embed="rId7"/>
              <a:srcRect b="57900"/>
              <a:stretch/>
            </p:blipFill>
            <p:spPr>
              <a:xfrm>
                <a:off x="4260790" y="2811873"/>
                <a:ext cx="4225997" cy="668601"/>
              </a:xfrm>
              <a:prstGeom prst="rect">
                <a:avLst/>
              </a:prstGeom>
            </p:spPr>
          </p:pic>
          <p:pic>
            <p:nvPicPr>
              <p:cNvPr id="15" name="Grafik 14">
                <a:extLst>
                  <a:ext uri="{FF2B5EF4-FFF2-40B4-BE49-F238E27FC236}">
                    <a16:creationId xmlns:a16="http://schemas.microsoft.com/office/drawing/2014/main" id="{A4B8D73C-4529-1BA3-BA1D-0815E85203DE}"/>
                  </a:ext>
                </a:extLst>
              </p:cNvPr>
              <p:cNvPicPr>
                <a:picLocks noChangeAspect="1"/>
              </p:cNvPicPr>
              <p:nvPr/>
            </p:nvPicPr>
            <p:blipFill>
              <a:blip r:embed="rId8"/>
              <a:srcRect b="57351"/>
              <a:stretch/>
            </p:blipFill>
            <p:spPr>
              <a:xfrm>
                <a:off x="4260790" y="3380023"/>
                <a:ext cx="1809284" cy="665732"/>
              </a:xfrm>
              <a:prstGeom prst="rect">
                <a:avLst/>
              </a:prstGeom>
            </p:spPr>
          </p:pic>
          <p:pic>
            <p:nvPicPr>
              <p:cNvPr id="16" name="Grafik 15">
                <a:extLst>
                  <a:ext uri="{FF2B5EF4-FFF2-40B4-BE49-F238E27FC236}">
                    <a16:creationId xmlns:a16="http://schemas.microsoft.com/office/drawing/2014/main" id="{F951E628-3275-A618-0FB9-31C006C040F9}"/>
                  </a:ext>
                </a:extLst>
              </p:cNvPr>
              <p:cNvPicPr>
                <a:picLocks noChangeAspect="1"/>
              </p:cNvPicPr>
              <p:nvPr/>
            </p:nvPicPr>
            <p:blipFill>
              <a:blip r:embed="rId9"/>
              <a:srcRect b="56899"/>
              <a:stretch/>
            </p:blipFill>
            <p:spPr>
              <a:xfrm>
                <a:off x="4570465" y="4045755"/>
                <a:ext cx="3251981" cy="672789"/>
              </a:xfrm>
              <a:prstGeom prst="rect">
                <a:avLst/>
              </a:prstGeom>
            </p:spPr>
          </p:pic>
          <p:pic>
            <p:nvPicPr>
              <p:cNvPr id="17" name="Grafik 16">
                <a:extLst>
                  <a:ext uri="{FF2B5EF4-FFF2-40B4-BE49-F238E27FC236}">
                    <a16:creationId xmlns:a16="http://schemas.microsoft.com/office/drawing/2014/main" id="{B5BA95BD-7D82-A625-906F-6C0C59A88BEF}"/>
                  </a:ext>
                </a:extLst>
              </p:cNvPr>
              <p:cNvPicPr>
                <a:picLocks noChangeAspect="1"/>
              </p:cNvPicPr>
              <p:nvPr/>
            </p:nvPicPr>
            <p:blipFill>
              <a:blip r:embed="rId10"/>
              <a:srcRect b="55120"/>
              <a:stretch/>
            </p:blipFill>
            <p:spPr>
              <a:xfrm>
                <a:off x="4080453" y="4715478"/>
                <a:ext cx="2169958" cy="700554"/>
              </a:xfrm>
              <a:prstGeom prst="rect">
                <a:avLst/>
              </a:prstGeom>
            </p:spPr>
          </p:pic>
        </p:grpSp>
        <p:pic>
          <p:nvPicPr>
            <p:cNvPr id="18" name="Grafik 17">
              <a:extLst>
                <a:ext uri="{FF2B5EF4-FFF2-40B4-BE49-F238E27FC236}">
                  <a16:creationId xmlns:a16="http://schemas.microsoft.com/office/drawing/2014/main" id="{1EB046D8-4B6F-2FEA-6A12-FB22099FA715}"/>
                </a:ext>
              </a:extLst>
            </p:cNvPr>
            <p:cNvPicPr>
              <a:picLocks noChangeAspect="1"/>
            </p:cNvPicPr>
            <p:nvPr/>
          </p:nvPicPr>
          <p:blipFill>
            <a:blip r:embed="rId11"/>
            <a:srcRect b="56032"/>
            <a:stretch/>
          </p:blipFill>
          <p:spPr>
            <a:xfrm rot="16200000">
              <a:off x="7302995" y="2991769"/>
              <a:ext cx="1411213" cy="668601"/>
            </a:xfrm>
            <a:prstGeom prst="rect">
              <a:avLst/>
            </a:prstGeom>
          </p:spPr>
        </p:pic>
      </p:grpSp>
      <p:grpSp>
        <p:nvGrpSpPr>
          <p:cNvPr id="3" name="Gruppieren 2">
            <a:extLst>
              <a:ext uri="{FF2B5EF4-FFF2-40B4-BE49-F238E27FC236}">
                <a16:creationId xmlns:a16="http://schemas.microsoft.com/office/drawing/2014/main" id="{3ECD6D3A-F41A-5F73-CCA9-ACAE9E9EEDEC}"/>
              </a:ext>
            </a:extLst>
          </p:cNvPr>
          <p:cNvGrpSpPr/>
          <p:nvPr/>
        </p:nvGrpSpPr>
        <p:grpSpPr>
          <a:xfrm rot="16200000">
            <a:off x="8305311" y="2051446"/>
            <a:ext cx="2950477" cy="1613124"/>
            <a:chOff x="7015118" y="5555633"/>
            <a:chExt cx="2950477" cy="1613124"/>
          </a:xfrm>
        </p:grpSpPr>
        <p:pic>
          <p:nvPicPr>
            <p:cNvPr id="19" name="Grafik 18">
              <a:extLst>
                <a:ext uri="{FF2B5EF4-FFF2-40B4-BE49-F238E27FC236}">
                  <a16:creationId xmlns:a16="http://schemas.microsoft.com/office/drawing/2014/main" id="{05445119-05EA-909F-AEFA-5E79B568B9DF}"/>
                </a:ext>
              </a:extLst>
            </p:cNvPr>
            <p:cNvPicPr>
              <a:picLocks noChangeAspect="1"/>
            </p:cNvPicPr>
            <p:nvPr/>
          </p:nvPicPr>
          <p:blipFill>
            <a:blip r:embed="rId12"/>
            <a:srcRect b="57167"/>
            <a:stretch/>
          </p:blipFill>
          <p:spPr>
            <a:xfrm>
              <a:off x="7015118" y="5555633"/>
              <a:ext cx="2169958" cy="668601"/>
            </a:xfrm>
            <a:prstGeom prst="rect">
              <a:avLst/>
            </a:prstGeom>
          </p:spPr>
        </p:pic>
        <p:pic>
          <p:nvPicPr>
            <p:cNvPr id="22" name="Grafik 21">
              <a:extLst>
                <a:ext uri="{FF2B5EF4-FFF2-40B4-BE49-F238E27FC236}">
                  <a16:creationId xmlns:a16="http://schemas.microsoft.com/office/drawing/2014/main" id="{D1BB9818-C4BE-C4C9-CCCD-CCA3687A6B41}"/>
                </a:ext>
              </a:extLst>
            </p:cNvPr>
            <p:cNvPicPr>
              <a:picLocks noChangeAspect="1"/>
            </p:cNvPicPr>
            <p:nvPr/>
          </p:nvPicPr>
          <p:blipFill>
            <a:blip r:embed="rId13"/>
            <a:srcRect t="-1" b="48774"/>
            <a:stretch/>
          </p:blipFill>
          <p:spPr>
            <a:xfrm>
              <a:off x="7615300" y="6032723"/>
              <a:ext cx="2350295" cy="799638"/>
            </a:xfrm>
            <a:prstGeom prst="rect">
              <a:avLst/>
            </a:prstGeom>
          </p:spPr>
        </p:pic>
        <p:pic>
          <p:nvPicPr>
            <p:cNvPr id="23" name="Grafik 22">
              <a:extLst>
                <a:ext uri="{FF2B5EF4-FFF2-40B4-BE49-F238E27FC236}">
                  <a16:creationId xmlns:a16="http://schemas.microsoft.com/office/drawing/2014/main" id="{A47357BE-31E6-E909-9E8D-26BF166FDA65}"/>
                </a:ext>
              </a:extLst>
            </p:cNvPr>
            <p:cNvPicPr>
              <a:picLocks noChangeAspect="1"/>
            </p:cNvPicPr>
            <p:nvPr/>
          </p:nvPicPr>
          <p:blipFill>
            <a:blip r:embed="rId14"/>
            <a:srcRect b="56899"/>
            <a:stretch/>
          </p:blipFill>
          <p:spPr>
            <a:xfrm>
              <a:off x="8904237" y="6495967"/>
              <a:ext cx="907598" cy="672790"/>
            </a:xfrm>
            <a:prstGeom prst="rect">
              <a:avLst/>
            </a:prstGeom>
          </p:spPr>
        </p:pic>
      </p:grpSp>
      <p:pic>
        <p:nvPicPr>
          <p:cNvPr id="24" name="Grafik 23">
            <a:extLst>
              <a:ext uri="{FF2B5EF4-FFF2-40B4-BE49-F238E27FC236}">
                <a16:creationId xmlns:a16="http://schemas.microsoft.com/office/drawing/2014/main" id="{B897F8AB-0DC9-13A6-19C3-F82678016A98}"/>
              </a:ext>
            </a:extLst>
          </p:cNvPr>
          <p:cNvPicPr>
            <a:picLocks noChangeAspect="1"/>
          </p:cNvPicPr>
          <p:nvPr/>
        </p:nvPicPr>
        <p:blipFill>
          <a:blip r:embed="rId15"/>
          <a:srcRect r="50702" b="49856"/>
          <a:stretch/>
        </p:blipFill>
        <p:spPr>
          <a:xfrm rot="16200000">
            <a:off x="9045099" y="3628150"/>
            <a:ext cx="3815143" cy="839051"/>
          </a:xfrm>
          <a:prstGeom prst="rect">
            <a:avLst/>
          </a:prstGeom>
        </p:spPr>
      </p:pic>
      <p:pic>
        <p:nvPicPr>
          <p:cNvPr id="4" name="Grafik 3">
            <a:extLst>
              <a:ext uri="{FF2B5EF4-FFF2-40B4-BE49-F238E27FC236}">
                <a16:creationId xmlns:a16="http://schemas.microsoft.com/office/drawing/2014/main" id="{40EC5CB8-F23E-93E6-F2E0-CE4938EAFF11}"/>
              </a:ext>
            </a:extLst>
          </p:cNvPr>
          <p:cNvPicPr>
            <a:picLocks noChangeAspect="1"/>
          </p:cNvPicPr>
          <p:nvPr/>
        </p:nvPicPr>
        <p:blipFill>
          <a:blip r:embed="rId4"/>
          <a:srcRect l="39374" r="31465" b="49752"/>
          <a:stretch/>
        </p:blipFill>
        <p:spPr>
          <a:xfrm rot="16200000">
            <a:off x="2879576" y="2460154"/>
            <a:ext cx="3292881" cy="645939"/>
          </a:xfrm>
          <a:prstGeom prst="rect">
            <a:avLst/>
          </a:prstGeom>
        </p:spPr>
      </p:pic>
      <p:pic>
        <p:nvPicPr>
          <p:cNvPr id="6" name="Grafik 5">
            <a:extLst>
              <a:ext uri="{FF2B5EF4-FFF2-40B4-BE49-F238E27FC236}">
                <a16:creationId xmlns:a16="http://schemas.microsoft.com/office/drawing/2014/main" id="{5649BB46-1DE0-F200-B409-AF134D393440}"/>
              </a:ext>
            </a:extLst>
          </p:cNvPr>
          <p:cNvPicPr>
            <a:picLocks noChangeAspect="1"/>
          </p:cNvPicPr>
          <p:nvPr/>
        </p:nvPicPr>
        <p:blipFill>
          <a:blip r:embed="rId15"/>
          <a:srcRect r="85090" b="52212"/>
          <a:stretch/>
        </p:blipFill>
        <p:spPr>
          <a:xfrm rot="16200000">
            <a:off x="2066360" y="4978475"/>
            <a:ext cx="1153906" cy="799638"/>
          </a:xfrm>
          <a:prstGeom prst="rect">
            <a:avLst/>
          </a:prstGeom>
        </p:spPr>
      </p:pic>
      <p:pic>
        <p:nvPicPr>
          <p:cNvPr id="7" name="Grafik 6">
            <a:extLst>
              <a:ext uri="{FF2B5EF4-FFF2-40B4-BE49-F238E27FC236}">
                <a16:creationId xmlns:a16="http://schemas.microsoft.com/office/drawing/2014/main" id="{5CD3B6DE-C806-DBD6-8CA9-17942B9BC270}"/>
              </a:ext>
            </a:extLst>
          </p:cNvPr>
          <p:cNvPicPr>
            <a:picLocks noChangeAspect="1"/>
          </p:cNvPicPr>
          <p:nvPr/>
        </p:nvPicPr>
        <p:blipFill>
          <a:blip r:embed="rId4"/>
          <a:srcRect l="85575" b="54576"/>
          <a:stretch/>
        </p:blipFill>
        <p:spPr>
          <a:xfrm rot="16200000">
            <a:off x="3324738" y="1130374"/>
            <a:ext cx="1123381" cy="583930"/>
          </a:xfrm>
          <a:prstGeom prst="rect">
            <a:avLst/>
          </a:prstGeom>
        </p:spPr>
      </p:pic>
      <p:pic>
        <p:nvPicPr>
          <p:cNvPr id="8" name="Grafik 7">
            <a:extLst>
              <a:ext uri="{FF2B5EF4-FFF2-40B4-BE49-F238E27FC236}">
                <a16:creationId xmlns:a16="http://schemas.microsoft.com/office/drawing/2014/main" id="{C4BC8A77-AC91-EB92-5600-150A99EBED89}"/>
              </a:ext>
            </a:extLst>
          </p:cNvPr>
          <p:cNvPicPr>
            <a:picLocks noChangeAspect="1"/>
          </p:cNvPicPr>
          <p:nvPr/>
        </p:nvPicPr>
        <p:blipFill>
          <a:blip r:embed="rId4"/>
          <a:srcRect r="70839" b="56570"/>
          <a:stretch/>
        </p:blipFill>
        <p:spPr>
          <a:xfrm rot="16200000">
            <a:off x="1698063" y="4931029"/>
            <a:ext cx="3292880" cy="558289"/>
          </a:xfrm>
          <a:prstGeom prst="rect">
            <a:avLst/>
          </a:prstGeom>
        </p:spPr>
      </p:pic>
      <p:pic>
        <p:nvPicPr>
          <p:cNvPr id="21" name="Grafik 20">
            <a:extLst>
              <a:ext uri="{FF2B5EF4-FFF2-40B4-BE49-F238E27FC236}">
                <a16:creationId xmlns:a16="http://schemas.microsoft.com/office/drawing/2014/main" id="{C03FDACA-D1EC-367B-46AE-820097D426FA}"/>
              </a:ext>
            </a:extLst>
          </p:cNvPr>
          <p:cNvPicPr>
            <a:picLocks noChangeAspect="1"/>
          </p:cNvPicPr>
          <p:nvPr/>
        </p:nvPicPr>
        <p:blipFill>
          <a:blip r:embed="rId4"/>
          <a:srcRect l="28711" t="1" r="60292" b="59401"/>
          <a:stretch/>
        </p:blipFill>
        <p:spPr>
          <a:xfrm rot="16200000">
            <a:off x="3285956" y="4092983"/>
            <a:ext cx="1241728" cy="521891"/>
          </a:xfrm>
          <a:prstGeom prst="rect">
            <a:avLst/>
          </a:prstGeom>
        </p:spPr>
      </p:pic>
      <p:pic>
        <p:nvPicPr>
          <p:cNvPr id="26" name="Grafik 25">
            <a:extLst>
              <a:ext uri="{FF2B5EF4-FFF2-40B4-BE49-F238E27FC236}">
                <a16:creationId xmlns:a16="http://schemas.microsoft.com/office/drawing/2014/main" id="{042D36B6-3586-5DEC-BF01-13D78C9BEDA4}"/>
              </a:ext>
            </a:extLst>
          </p:cNvPr>
          <p:cNvPicPr>
            <a:picLocks noChangeAspect="1"/>
          </p:cNvPicPr>
          <p:nvPr/>
        </p:nvPicPr>
        <p:blipFill>
          <a:blip r:embed="rId3"/>
          <a:srcRect r="45113" b="54702"/>
          <a:stretch/>
        </p:blipFill>
        <p:spPr>
          <a:xfrm rot="16200000">
            <a:off x="-1044600" y="2990217"/>
            <a:ext cx="4685202" cy="903742"/>
          </a:xfrm>
          <a:prstGeom prst="rect">
            <a:avLst/>
          </a:prstGeom>
        </p:spPr>
      </p:pic>
      <p:pic>
        <p:nvPicPr>
          <p:cNvPr id="14" name="Grafik 13">
            <a:extLst>
              <a:ext uri="{FF2B5EF4-FFF2-40B4-BE49-F238E27FC236}">
                <a16:creationId xmlns:a16="http://schemas.microsoft.com/office/drawing/2014/main" id="{7DB1E693-5AA6-87C6-EAEB-91C6AB7A7273}"/>
              </a:ext>
            </a:extLst>
          </p:cNvPr>
          <p:cNvPicPr>
            <a:picLocks noChangeAspect="1"/>
          </p:cNvPicPr>
          <p:nvPr/>
        </p:nvPicPr>
        <p:blipFill>
          <a:blip r:embed="rId15"/>
          <a:srcRect l="53222" t="-1824" b="52212"/>
          <a:stretch/>
        </p:blipFill>
        <p:spPr>
          <a:xfrm rot="16200000">
            <a:off x="9966831" y="1575253"/>
            <a:ext cx="3620187" cy="830150"/>
          </a:xfrm>
          <a:prstGeom prst="rect">
            <a:avLst/>
          </a:prstGeom>
        </p:spPr>
      </p:pic>
      <p:sp>
        <p:nvSpPr>
          <p:cNvPr id="20" name="Pfeil: nach rechts 19">
            <a:extLst>
              <a:ext uri="{FF2B5EF4-FFF2-40B4-BE49-F238E27FC236}">
                <a16:creationId xmlns:a16="http://schemas.microsoft.com/office/drawing/2014/main" id="{DE760A11-951C-EC3F-9258-0C47FF04F954}"/>
              </a:ext>
            </a:extLst>
          </p:cNvPr>
          <p:cNvSpPr/>
          <p:nvPr/>
        </p:nvSpPr>
        <p:spPr>
          <a:xfrm>
            <a:off x="3141150" y="-304485"/>
            <a:ext cx="5232886" cy="272610"/>
          </a:xfrm>
          <a:prstGeom prst="rightArrow">
            <a:avLst>
              <a:gd name="adj1" fmla="val 37674"/>
              <a:gd name="adj2" fmla="val 50000"/>
            </a:avLst>
          </a:prstGeom>
          <a:solidFill>
            <a:schemeClr val="accent4">
              <a:lumMod val="20000"/>
              <a:lumOff val="8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7" name="Pfeil: nach rechts 26">
            <a:extLst>
              <a:ext uri="{FF2B5EF4-FFF2-40B4-BE49-F238E27FC236}">
                <a16:creationId xmlns:a16="http://schemas.microsoft.com/office/drawing/2014/main" id="{90562FC5-8677-563B-9176-86C7DAC86FAB}"/>
              </a:ext>
            </a:extLst>
          </p:cNvPr>
          <p:cNvSpPr/>
          <p:nvPr/>
        </p:nvSpPr>
        <p:spPr>
          <a:xfrm>
            <a:off x="3465432" y="-557052"/>
            <a:ext cx="5232886" cy="272610"/>
          </a:xfrm>
          <a:prstGeom prst="rightArrow">
            <a:avLst>
              <a:gd name="adj1" fmla="val 37674"/>
              <a:gd name="adj2" fmla="val 50000"/>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9" name="Freihandform: Form 28">
            <a:extLst>
              <a:ext uri="{FF2B5EF4-FFF2-40B4-BE49-F238E27FC236}">
                <a16:creationId xmlns:a16="http://schemas.microsoft.com/office/drawing/2014/main" id="{C1B15282-97C8-10C0-587A-FFECD9D5FFE9}"/>
              </a:ext>
            </a:extLst>
          </p:cNvPr>
          <p:cNvSpPr/>
          <p:nvPr/>
        </p:nvSpPr>
        <p:spPr>
          <a:xfrm>
            <a:off x="2924175" y="2181225"/>
            <a:ext cx="8877300" cy="4219575"/>
          </a:xfrm>
          <a:custGeom>
            <a:avLst/>
            <a:gdLst>
              <a:gd name="connsiteX0" fmla="*/ 0 w 8877300"/>
              <a:gd name="connsiteY0" fmla="*/ 3381375 h 4219575"/>
              <a:gd name="connsiteX1" fmla="*/ 295275 w 8877300"/>
              <a:gd name="connsiteY1" fmla="*/ 1400175 h 4219575"/>
              <a:gd name="connsiteX2" fmla="*/ 657225 w 8877300"/>
              <a:gd name="connsiteY2" fmla="*/ 1400175 h 4219575"/>
              <a:gd name="connsiteX3" fmla="*/ 2314575 w 8877300"/>
              <a:gd name="connsiteY3" fmla="*/ 3143250 h 4219575"/>
              <a:gd name="connsiteX4" fmla="*/ 2581275 w 8877300"/>
              <a:gd name="connsiteY4" fmla="*/ 3143250 h 4219575"/>
              <a:gd name="connsiteX5" fmla="*/ 3000375 w 8877300"/>
              <a:gd name="connsiteY5" fmla="*/ 676275 h 4219575"/>
              <a:gd name="connsiteX6" fmla="*/ 3257550 w 8877300"/>
              <a:gd name="connsiteY6" fmla="*/ 676275 h 4219575"/>
              <a:gd name="connsiteX7" fmla="*/ 3352800 w 8877300"/>
              <a:gd name="connsiteY7" fmla="*/ 638175 h 4219575"/>
              <a:gd name="connsiteX8" fmla="*/ 4000500 w 8877300"/>
              <a:gd name="connsiteY8" fmla="*/ 638175 h 4219575"/>
              <a:gd name="connsiteX9" fmla="*/ 4572000 w 8877300"/>
              <a:gd name="connsiteY9" fmla="*/ 742950 h 4219575"/>
              <a:gd name="connsiteX10" fmla="*/ 5200650 w 8877300"/>
              <a:gd name="connsiteY10" fmla="*/ 742950 h 4219575"/>
              <a:gd name="connsiteX11" fmla="*/ 5695950 w 8877300"/>
              <a:gd name="connsiteY11" fmla="*/ 600075 h 4219575"/>
              <a:gd name="connsiteX12" fmla="*/ 5962650 w 8877300"/>
              <a:gd name="connsiteY12" fmla="*/ 600075 h 4219575"/>
              <a:gd name="connsiteX13" fmla="*/ 6038850 w 8877300"/>
              <a:gd name="connsiteY13" fmla="*/ 0 h 4219575"/>
              <a:gd name="connsiteX14" fmla="*/ 6496050 w 8877300"/>
              <a:gd name="connsiteY14" fmla="*/ 0 h 4219575"/>
              <a:gd name="connsiteX15" fmla="*/ 8010525 w 8877300"/>
              <a:gd name="connsiteY15" fmla="*/ 876300 h 4219575"/>
              <a:gd name="connsiteX16" fmla="*/ 8305800 w 8877300"/>
              <a:gd name="connsiteY16" fmla="*/ 876300 h 4219575"/>
              <a:gd name="connsiteX17" fmla="*/ 8877300 w 8877300"/>
              <a:gd name="connsiteY17" fmla="*/ 533400 h 4219575"/>
              <a:gd name="connsiteX18" fmla="*/ 8877300 w 8877300"/>
              <a:gd name="connsiteY18" fmla="*/ 1609725 h 4219575"/>
              <a:gd name="connsiteX19" fmla="*/ 8305800 w 8877300"/>
              <a:gd name="connsiteY19" fmla="*/ 1238250 h 4219575"/>
              <a:gd name="connsiteX20" fmla="*/ 8039100 w 8877300"/>
              <a:gd name="connsiteY20" fmla="*/ 1238250 h 4219575"/>
              <a:gd name="connsiteX21" fmla="*/ 6724650 w 8877300"/>
              <a:gd name="connsiteY21" fmla="*/ 2133600 h 4219575"/>
              <a:gd name="connsiteX22" fmla="*/ 6048375 w 8877300"/>
              <a:gd name="connsiteY22" fmla="*/ 2133600 h 4219575"/>
              <a:gd name="connsiteX23" fmla="*/ 5962650 w 8877300"/>
              <a:gd name="connsiteY23" fmla="*/ 933450 h 4219575"/>
              <a:gd name="connsiteX24" fmla="*/ 5686425 w 8877300"/>
              <a:gd name="connsiteY24" fmla="*/ 933450 h 4219575"/>
              <a:gd name="connsiteX25" fmla="*/ 5210175 w 8877300"/>
              <a:gd name="connsiteY25" fmla="*/ 933450 h 4219575"/>
              <a:gd name="connsiteX26" fmla="*/ 5219700 w 8877300"/>
              <a:gd name="connsiteY26" fmla="*/ 1085850 h 4219575"/>
              <a:gd name="connsiteX27" fmla="*/ 4572000 w 8877300"/>
              <a:gd name="connsiteY27" fmla="*/ 1085850 h 4219575"/>
              <a:gd name="connsiteX28" fmla="*/ 3981450 w 8877300"/>
              <a:gd name="connsiteY28" fmla="*/ 1009650 h 4219575"/>
              <a:gd name="connsiteX29" fmla="*/ 3343275 w 8877300"/>
              <a:gd name="connsiteY29" fmla="*/ 1009650 h 4219575"/>
              <a:gd name="connsiteX30" fmla="*/ 3267075 w 8877300"/>
              <a:gd name="connsiteY30" fmla="*/ 1028700 h 4219575"/>
              <a:gd name="connsiteX31" fmla="*/ 3019425 w 8877300"/>
              <a:gd name="connsiteY31" fmla="*/ 1028700 h 4219575"/>
              <a:gd name="connsiteX32" fmla="*/ 2600325 w 8877300"/>
              <a:gd name="connsiteY32" fmla="*/ 4219575 h 4219575"/>
              <a:gd name="connsiteX33" fmla="*/ 2305050 w 8877300"/>
              <a:gd name="connsiteY33" fmla="*/ 4219575 h 4219575"/>
              <a:gd name="connsiteX34" fmla="*/ 676275 w 8877300"/>
              <a:gd name="connsiteY34" fmla="*/ 4067175 h 4219575"/>
              <a:gd name="connsiteX35" fmla="*/ 457200 w 8877300"/>
              <a:gd name="connsiteY35" fmla="*/ 4067175 h 4219575"/>
              <a:gd name="connsiteX36" fmla="*/ 171450 w 8877300"/>
              <a:gd name="connsiteY36" fmla="*/ 3781425 h 4219575"/>
              <a:gd name="connsiteX37" fmla="*/ 38100 w 8877300"/>
              <a:gd name="connsiteY37" fmla="*/ 3762375 h 4219575"/>
              <a:gd name="connsiteX38" fmla="*/ 0 w 8877300"/>
              <a:gd name="connsiteY38" fmla="*/ 3381375 h 421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877300" h="4219575">
                <a:moveTo>
                  <a:pt x="0" y="3381375"/>
                </a:moveTo>
                <a:lnTo>
                  <a:pt x="295275" y="1400175"/>
                </a:lnTo>
                <a:lnTo>
                  <a:pt x="657225" y="1400175"/>
                </a:lnTo>
                <a:lnTo>
                  <a:pt x="2314575" y="3143250"/>
                </a:lnTo>
                <a:lnTo>
                  <a:pt x="2581275" y="3143250"/>
                </a:lnTo>
                <a:lnTo>
                  <a:pt x="3000375" y="676275"/>
                </a:lnTo>
                <a:lnTo>
                  <a:pt x="3257550" y="676275"/>
                </a:lnTo>
                <a:lnTo>
                  <a:pt x="3352800" y="638175"/>
                </a:lnTo>
                <a:lnTo>
                  <a:pt x="4000500" y="638175"/>
                </a:lnTo>
                <a:lnTo>
                  <a:pt x="4572000" y="742950"/>
                </a:lnTo>
                <a:lnTo>
                  <a:pt x="5200650" y="742950"/>
                </a:lnTo>
                <a:lnTo>
                  <a:pt x="5695950" y="600075"/>
                </a:lnTo>
                <a:lnTo>
                  <a:pt x="5962650" y="600075"/>
                </a:lnTo>
                <a:lnTo>
                  <a:pt x="6038850" y="0"/>
                </a:lnTo>
                <a:lnTo>
                  <a:pt x="6496050" y="0"/>
                </a:lnTo>
                <a:lnTo>
                  <a:pt x="8010525" y="876300"/>
                </a:lnTo>
                <a:lnTo>
                  <a:pt x="8305800" y="876300"/>
                </a:lnTo>
                <a:lnTo>
                  <a:pt x="8877300" y="533400"/>
                </a:lnTo>
                <a:lnTo>
                  <a:pt x="8877300" y="1609725"/>
                </a:lnTo>
                <a:lnTo>
                  <a:pt x="8305800" y="1238250"/>
                </a:lnTo>
                <a:lnTo>
                  <a:pt x="8039100" y="1238250"/>
                </a:lnTo>
                <a:lnTo>
                  <a:pt x="6724650" y="2133600"/>
                </a:lnTo>
                <a:lnTo>
                  <a:pt x="6048375" y="2133600"/>
                </a:lnTo>
                <a:lnTo>
                  <a:pt x="5962650" y="933450"/>
                </a:lnTo>
                <a:lnTo>
                  <a:pt x="5686425" y="933450"/>
                </a:lnTo>
                <a:lnTo>
                  <a:pt x="5210175" y="933450"/>
                </a:lnTo>
                <a:lnTo>
                  <a:pt x="5219700" y="1085850"/>
                </a:lnTo>
                <a:lnTo>
                  <a:pt x="4572000" y="1085850"/>
                </a:lnTo>
                <a:lnTo>
                  <a:pt x="3981450" y="1009650"/>
                </a:lnTo>
                <a:lnTo>
                  <a:pt x="3343275" y="1009650"/>
                </a:lnTo>
                <a:lnTo>
                  <a:pt x="3267075" y="1028700"/>
                </a:lnTo>
                <a:lnTo>
                  <a:pt x="3019425" y="1028700"/>
                </a:lnTo>
                <a:lnTo>
                  <a:pt x="2600325" y="4219575"/>
                </a:lnTo>
                <a:lnTo>
                  <a:pt x="2305050" y="4219575"/>
                </a:lnTo>
                <a:lnTo>
                  <a:pt x="676275" y="4067175"/>
                </a:lnTo>
                <a:lnTo>
                  <a:pt x="457200" y="4067175"/>
                </a:lnTo>
                <a:lnTo>
                  <a:pt x="171450" y="3781425"/>
                </a:lnTo>
                <a:lnTo>
                  <a:pt x="38100" y="3762375"/>
                </a:lnTo>
                <a:lnTo>
                  <a:pt x="0" y="3381375"/>
                </a:lnTo>
                <a:close/>
              </a:path>
            </a:pathLst>
          </a:custGeom>
          <a:solidFill>
            <a:srgbClr val="FCD4CC">
              <a:alpha val="50196"/>
            </a:srgb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0" name="Textfeld 29">
            <a:extLst>
              <a:ext uri="{FF2B5EF4-FFF2-40B4-BE49-F238E27FC236}">
                <a16:creationId xmlns:a16="http://schemas.microsoft.com/office/drawing/2014/main" id="{FA911868-0EB8-A881-74D5-E1135E44CEE0}"/>
              </a:ext>
            </a:extLst>
          </p:cNvPr>
          <p:cNvSpPr txBox="1"/>
          <p:nvPr/>
        </p:nvSpPr>
        <p:spPr>
          <a:xfrm>
            <a:off x="2265917" y="66925"/>
            <a:ext cx="1076385" cy="646331"/>
          </a:xfrm>
          <a:prstGeom prst="rect">
            <a:avLst/>
          </a:prstGeom>
          <a:noFill/>
        </p:spPr>
        <p:txBody>
          <a:bodyPr wrap="none" rtlCol="0">
            <a:spAutoFit/>
          </a:bodyPr>
          <a:lstStyle/>
          <a:p>
            <a:r>
              <a:rPr lang="de-DE"/>
              <a:t>Z-level</a:t>
            </a:r>
          </a:p>
          <a:p>
            <a:r>
              <a:rPr lang="de-DE"/>
              <a:t>swimlane</a:t>
            </a:r>
            <a:endParaRPr lang="de-AT"/>
          </a:p>
        </p:txBody>
      </p:sp>
      <p:sp>
        <p:nvSpPr>
          <p:cNvPr id="32" name="Textfeld 31">
            <a:extLst>
              <a:ext uri="{FF2B5EF4-FFF2-40B4-BE49-F238E27FC236}">
                <a16:creationId xmlns:a16="http://schemas.microsoft.com/office/drawing/2014/main" id="{3B19B37B-D8FA-2F20-10D0-9FFC12035E2D}"/>
              </a:ext>
            </a:extLst>
          </p:cNvPr>
          <p:cNvSpPr txBox="1"/>
          <p:nvPr/>
        </p:nvSpPr>
        <p:spPr>
          <a:xfrm>
            <a:off x="3723814" y="5467250"/>
            <a:ext cx="6096000" cy="369332"/>
          </a:xfrm>
          <a:prstGeom prst="rect">
            <a:avLst/>
          </a:prstGeom>
          <a:noFill/>
        </p:spPr>
        <p:txBody>
          <a:bodyPr wrap="square">
            <a:spAutoFit/>
          </a:bodyPr>
          <a:lstStyle/>
          <a:p>
            <a:r>
              <a:rPr lang="de-DE"/>
              <a:t>swimlane</a:t>
            </a:r>
            <a:endParaRPr lang="de-AT"/>
          </a:p>
        </p:txBody>
      </p:sp>
      <p:sp>
        <p:nvSpPr>
          <p:cNvPr id="34" name="Textfeld 33">
            <a:extLst>
              <a:ext uri="{FF2B5EF4-FFF2-40B4-BE49-F238E27FC236}">
                <a16:creationId xmlns:a16="http://schemas.microsoft.com/office/drawing/2014/main" id="{AFB1A09D-978C-D1D8-D5DD-2C021528E1D7}"/>
              </a:ext>
            </a:extLst>
          </p:cNvPr>
          <p:cNvSpPr txBox="1"/>
          <p:nvPr/>
        </p:nvSpPr>
        <p:spPr>
          <a:xfrm rot="16200000">
            <a:off x="5917820" y="5770582"/>
            <a:ext cx="1068743" cy="369332"/>
          </a:xfrm>
          <a:prstGeom prst="rect">
            <a:avLst/>
          </a:prstGeom>
          <a:noFill/>
        </p:spPr>
        <p:txBody>
          <a:bodyPr wrap="square">
            <a:spAutoFit/>
          </a:bodyPr>
          <a:lstStyle/>
          <a:p>
            <a:r>
              <a:rPr lang="de-DE"/>
              <a:t>Z-level</a:t>
            </a:r>
          </a:p>
        </p:txBody>
      </p:sp>
      <p:sp>
        <p:nvSpPr>
          <p:cNvPr id="28" name="Textfeld 27">
            <a:extLst>
              <a:ext uri="{FF2B5EF4-FFF2-40B4-BE49-F238E27FC236}">
                <a16:creationId xmlns:a16="http://schemas.microsoft.com/office/drawing/2014/main" id="{5C66C0AA-9F86-A3DC-EB2A-D8EC11E78E22}"/>
              </a:ext>
            </a:extLst>
          </p:cNvPr>
          <p:cNvSpPr txBox="1"/>
          <p:nvPr/>
        </p:nvSpPr>
        <p:spPr>
          <a:xfrm>
            <a:off x="8250605" y="359836"/>
            <a:ext cx="2912207" cy="369332"/>
          </a:xfrm>
          <a:prstGeom prst="rect">
            <a:avLst/>
          </a:prstGeom>
          <a:solidFill>
            <a:schemeClr val="tx2">
              <a:lumMod val="20000"/>
              <a:lumOff val="80000"/>
            </a:schemeClr>
          </a:solidFill>
          <a:ln>
            <a:solidFill>
              <a:schemeClr val="tx2"/>
            </a:solidFill>
          </a:ln>
        </p:spPr>
        <p:txBody>
          <a:bodyPr wrap="none" rtlCol="0">
            <a:spAutoFit/>
          </a:bodyPr>
          <a:lstStyle/>
          <a:p>
            <a:r>
              <a:rPr lang="de-DE"/>
              <a:t>Beispiel-Energieflüsse Heizen</a:t>
            </a:r>
            <a:endParaRPr lang="de-AT"/>
          </a:p>
        </p:txBody>
      </p:sp>
    </p:spTree>
    <p:extLst>
      <p:ext uri="{BB962C8B-B14F-4D97-AF65-F5344CB8AC3E}">
        <p14:creationId xmlns:p14="http://schemas.microsoft.com/office/powerpoint/2010/main" val="38239127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94A714-C1F2-0D3E-CB42-561417821A96}"/>
              </a:ext>
            </a:extLst>
          </p:cNvPr>
          <p:cNvSpPr>
            <a:spLocks noGrp="1"/>
          </p:cNvSpPr>
          <p:nvPr>
            <p:ph type="title"/>
          </p:nvPr>
        </p:nvSpPr>
        <p:spPr/>
        <p:txBody>
          <a:bodyPr>
            <a:normAutofit fontScale="90000"/>
          </a:bodyPr>
          <a:lstStyle/>
          <a:p>
            <a:r>
              <a:rPr lang="de-AT"/>
              <a:t>Warmwasser Eingaben			Defaultwerte</a:t>
            </a:r>
          </a:p>
        </p:txBody>
      </p:sp>
      <p:sp>
        <p:nvSpPr>
          <p:cNvPr id="4" name="Foliennummernplatzhalter 3">
            <a:extLst>
              <a:ext uri="{FF2B5EF4-FFF2-40B4-BE49-F238E27FC236}">
                <a16:creationId xmlns:a16="http://schemas.microsoft.com/office/drawing/2014/main" id="{D6D9B075-C600-6CB5-37FC-8E53CE7AD9F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9" name="Inhaltsplatzhalter 8">
            <a:extLst>
              <a:ext uri="{FF2B5EF4-FFF2-40B4-BE49-F238E27FC236}">
                <a16:creationId xmlns:a16="http://schemas.microsoft.com/office/drawing/2014/main" id="{93BEDAC5-3210-547B-9DCB-F3A86814CC93}"/>
              </a:ext>
            </a:extLst>
          </p:cNvPr>
          <p:cNvSpPr>
            <a:spLocks noGrp="1"/>
          </p:cNvSpPr>
          <p:nvPr>
            <p:ph idx="1"/>
          </p:nvPr>
        </p:nvSpPr>
        <p:spPr>
          <a:xfrm>
            <a:off x="239711" y="939514"/>
            <a:ext cx="5220562" cy="5074809"/>
          </a:xfrm>
        </p:spPr>
        <p:txBody>
          <a:bodyPr>
            <a:normAutofit fontScale="85000" lnSpcReduction="20000"/>
          </a:bodyPr>
          <a:lstStyle/>
          <a:p>
            <a:pPr marL="0" indent="0">
              <a:buNone/>
            </a:pPr>
            <a:r>
              <a:rPr lang="de-AT" sz="1800"/>
              <a:t>Eingabe je </a:t>
            </a:r>
            <a:r>
              <a:rPr lang="de-AT" sz="1800" b="1"/>
              <a:t>Nutzung</a:t>
            </a:r>
          </a:p>
          <a:p>
            <a:pPr lvl="1"/>
            <a:r>
              <a:rPr lang="de-AT"/>
              <a:t>System: (1 / 2)</a:t>
            </a:r>
          </a:p>
          <a:p>
            <a:pPr lvl="1"/>
            <a:r>
              <a:rPr lang="de-AT"/>
              <a:t>Anteil Speicherausstattung: (0-1)</a:t>
            </a:r>
          </a:p>
          <a:p>
            <a:pPr lvl="1"/>
            <a:r>
              <a:rPr lang="de-AT"/>
              <a:t>Flexibles Vorheizen</a:t>
            </a:r>
          </a:p>
          <a:p>
            <a:pPr lvl="1"/>
            <a:r>
              <a:rPr lang="de-AT"/>
              <a:t>Flexibles Direktheizen</a:t>
            </a:r>
          </a:p>
          <a:p>
            <a:pPr marL="0" indent="0">
              <a:buNone/>
            </a:pPr>
            <a:r>
              <a:rPr lang="de-AT" sz="1800"/>
              <a:t>Eingabe für </a:t>
            </a:r>
            <a:r>
              <a:rPr lang="de-AT" sz="1800" b="1"/>
              <a:t>System</a:t>
            </a:r>
            <a:r>
              <a:rPr lang="de-AT" sz="1800"/>
              <a:t> </a:t>
            </a:r>
            <a:r>
              <a:rPr lang="de-AT" sz="1800" b="1"/>
              <a:t>1 und 2</a:t>
            </a:r>
          </a:p>
          <a:p>
            <a:pPr lvl="1"/>
            <a:r>
              <a:rPr lang="de-AT"/>
              <a:t>Speicherverluste</a:t>
            </a:r>
          </a:p>
          <a:p>
            <a:pPr lvl="1"/>
            <a:r>
              <a:rPr lang="de-AT"/>
              <a:t>Verteilverluste</a:t>
            </a:r>
          </a:p>
          <a:p>
            <a:pPr lvl="1"/>
            <a:r>
              <a:rPr lang="de-AT"/>
              <a:t>Thermisch / Elektrisch</a:t>
            </a:r>
          </a:p>
          <a:p>
            <a:pPr lvl="1"/>
            <a:r>
              <a:rPr lang="de-AT"/>
              <a:t>Wirkungsgrad</a:t>
            </a:r>
          </a:p>
          <a:p>
            <a:pPr lvl="1"/>
            <a:r>
              <a:rPr lang="de-AT"/>
              <a:t>Energieträger</a:t>
            </a:r>
          </a:p>
        </p:txBody>
      </p:sp>
      <p:sp>
        <p:nvSpPr>
          <p:cNvPr id="5" name="Fußzeilenplatzhalter 4">
            <a:extLst>
              <a:ext uri="{FF2B5EF4-FFF2-40B4-BE49-F238E27FC236}">
                <a16:creationId xmlns:a16="http://schemas.microsoft.com/office/drawing/2014/main" id="{D1F57061-23EF-E7C0-466E-D5C23946E084}"/>
              </a:ext>
            </a:extLst>
          </p:cNvPr>
          <p:cNvSpPr>
            <a:spLocks noGrp="1"/>
          </p:cNvSpPr>
          <p:nvPr>
            <p:ph type="ftr" sz="quarter" idx="4294967295"/>
          </p:nvPr>
        </p:nvSpPr>
        <p:spPr>
          <a:xfrm>
            <a:off x="0" y="6237288"/>
            <a:ext cx="7296150" cy="476250"/>
          </a:xfrm>
        </p:spPr>
        <p:txBody>
          <a:bodyPr/>
          <a:lstStyle/>
          <a:p>
            <a:pPr>
              <a:defRPr/>
            </a:pPr>
            <a:endParaRPr lang="de-AT" kern="0"/>
          </a:p>
          <a:p>
            <a:pPr>
              <a:defRPr/>
            </a:pPr>
            <a:r>
              <a:rPr lang="de-AT" kern="0"/>
              <a:t>© 2024 FH Technikum Wien</a:t>
            </a:r>
            <a:endParaRPr kumimoji="0" lang="de-AT" sz="800" b="0" i="0" u="none" strike="noStrike" kern="0" cap="none" spc="0" normalizeH="0" baseline="0" noProof="0" dirty="0">
              <a:ln>
                <a:noFill/>
              </a:ln>
              <a:solidFill>
                <a:srgbClr val="626B71"/>
              </a:solidFill>
              <a:effectLst/>
              <a:uLnTx/>
              <a:uFillTx/>
              <a:latin typeface="Calibri Light"/>
              <a:cs typeface="Arial"/>
            </a:endParaRPr>
          </a:p>
        </p:txBody>
      </p:sp>
      <p:sp>
        <p:nvSpPr>
          <p:cNvPr id="10" name="Inhaltsplatzhalter 8">
            <a:extLst>
              <a:ext uri="{FF2B5EF4-FFF2-40B4-BE49-F238E27FC236}">
                <a16:creationId xmlns:a16="http://schemas.microsoft.com/office/drawing/2014/main" id="{3EDB78A5-2372-0B55-2067-1E1BC0DBDBCC}"/>
              </a:ext>
            </a:extLst>
          </p:cNvPr>
          <p:cNvSpPr txBox="1">
            <a:spLocks/>
          </p:cNvSpPr>
          <p:nvPr/>
        </p:nvSpPr>
        <p:spPr bwMode="auto">
          <a:xfrm>
            <a:off x="6690542" y="939514"/>
            <a:ext cx="5220562" cy="5189031"/>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a:lnSpc>
                <a:spcPct val="150000"/>
              </a:lnSpc>
              <a:spcBef>
                <a:spcPts val="0"/>
              </a:spcBef>
              <a:spcAft>
                <a:spcPts val="0"/>
              </a:spcAft>
              <a:buClr>
                <a:schemeClr val="accent6"/>
              </a:buClr>
              <a:buFont typeface="Calibri"/>
              <a:buChar char="⌂"/>
              <a:defRPr sz="2200">
                <a:solidFill>
                  <a:schemeClr val="tx1"/>
                </a:solidFill>
                <a:latin typeface="Bahnschrift" panose="020B0502040204020203" pitchFamily="34" charset="0"/>
                <a:ea typeface="+mn-ea"/>
                <a:cs typeface="+mn-cs"/>
              </a:defRPr>
            </a:lvl1pPr>
            <a:lvl2pPr marL="742950" indent="-285750" algn="l">
              <a:lnSpc>
                <a:spcPct val="150000"/>
              </a:lnSpc>
              <a:spcBef>
                <a:spcPts val="0"/>
              </a:spcBef>
              <a:spcAft>
                <a:spcPts val="0"/>
              </a:spcAft>
              <a:buClr>
                <a:schemeClr val="accent6"/>
              </a:buClr>
              <a:buFontTx/>
              <a:buChar char="►"/>
              <a:defRPr sz="2000">
                <a:solidFill>
                  <a:schemeClr val="tx1"/>
                </a:solidFill>
                <a:latin typeface="Bahnschrift" panose="020B0502040204020203" pitchFamily="34" charset="0"/>
                <a:cs typeface="+mn-cs"/>
              </a:defRPr>
            </a:lvl2pPr>
            <a:lvl3pPr marL="1143000" indent="-228600" algn="l">
              <a:lnSpc>
                <a:spcPct val="150000"/>
              </a:lnSpc>
              <a:spcBef>
                <a:spcPts val="0"/>
              </a:spcBef>
              <a:spcAft>
                <a:spcPts val="0"/>
              </a:spcAft>
              <a:buClr>
                <a:schemeClr val="accent6"/>
              </a:buClr>
              <a:buSzPct val="120000"/>
              <a:buFont typeface="Wingdings"/>
              <a:buChar char="§"/>
              <a:defRPr>
                <a:solidFill>
                  <a:schemeClr val="tx1"/>
                </a:solidFill>
                <a:latin typeface="Bahnschrift" panose="020B0502040204020203" pitchFamily="34" charset="0"/>
                <a:cs typeface="+mn-cs"/>
              </a:defRPr>
            </a:lvl3pPr>
            <a:lvl4pPr marL="1600200" indent="-228600" algn="l">
              <a:lnSpc>
                <a:spcPct val="150000"/>
              </a:lnSpc>
              <a:spcBef>
                <a:spcPts val="0"/>
              </a:spcBef>
              <a:spcAft>
                <a:spcPts val="0"/>
              </a:spcAft>
              <a:buClr>
                <a:schemeClr val="accent6"/>
              </a:buClr>
              <a:buFont typeface="Arial"/>
              <a:buChar char="–"/>
              <a:defRPr sz="1600">
                <a:solidFill>
                  <a:schemeClr val="tx1"/>
                </a:solidFill>
                <a:latin typeface="Bahnschrift" panose="020B0502040204020203" pitchFamily="34" charset="0"/>
                <a:cs typeface="+mn-cs"/>
              </a:defRPr>
            </a:lvl4pPr>
            <a:lvl5pPr marL="2057400" indent="-228600" algn="l">
              <a:lnSpc>
                <a:spcPct val="150000"/>
              </a:lnSpc>
              <a:spcBef>
                <a:spcPts val="0"/>
              </a:spcBef>
              <a:spcAft>
                <a:spcPts val="0"/>
              </a:spcAft>
              <a:buClr>
                <a:schemeClr val="accent6"/>
              </a:buClr>
              <a:buFont typeface="Arial"/>
              <a:buChar char="»"/>
              <a:defRPr sz="1600">
                <a:solidFill>
                  <a:schemeClr val="tx1"/>
                </a:solidFill>
                <a:latin typeface="Bahnschrift" panose="020B0502040204020203" pitchFamily="34" charset="0"/>
                <a:cs typeface="+mn-cs"/>
              </a:defRPr>
            </a:lvl5pPr>
            <a:lvl6pPr marL="2514600" indent="-228600" algn="l">
              <a:spcBef>
                <a:spcPts val="0"/>
              </a:spcBef>
              <a:spcAft>
                <a:spcPts val="0"/>
              </a:spcAft>
              <a:buClr>
                <a:srgbClr val="008462"/>
              </a:buClr>
              <a:buFont typeface="Arial"/>
              <a:buChar char="»"/>
              <a:defRPr sz="1600">
                <a:solidFill>
                  <a:schemeClr val="tx1"/>
                </a:solidFill>
                <a:latin typeface="+mn-lt"/>
                <a:cs typeface="+mn-cs"/>
              </a:defRPr>
            </a:lvl6pPr>
            <a:lvl7pPr marL="2971800" indent="-228600" algn="l">
              <a:spcBef>
                <a:spcPts val="0"/>
              </a:spcBef>
              <a:spcAft>
                <a:spcPts val="0"/>
              </a:spcAft>
              <a:buClr>
                <a:srgbClr val="008462"/>
              </a:buClr>
              <a:buFont typeface="Arial"/>
              <a:buChar char="»"/>
              <a:defRPr sz="1600">
                <a:solidFill>
                  <a:schemeClr val="tx1"/>
                </a:solidFill>
                <a:latin typeface="+mn-lt"/>
                <a:cs typeface="+mn-cs"/>
              </a:defRPr>
            </a:lvl7pPr>
            <a:lvl8pPr marL="3429000" indent="-228600" algn="l">
              <a:spcBef>
                <a:spcPts val="0"/>
              </a:spcBef>
              <a:spcAft>
                <a:spcPts val="0"/>
              </a:spcAft>
              <a:buClr>
                <a:srgbClr val="008462"/>
              </a:buClr>
              <a:buFont typeface="Arial"/>
              <a:buChar char="»"/>
              <a:defRPr sz="1600">
                <a:solidFill>
                  <a:schemeClr val="tx1"/>
                </a:solidFill>
                <a:latin typeface="+mn-lt"/>
                <a:cs typeface="+mn-cs"/>
              </a:defRPr>
            </a:lvl8pPr>
            <a:lvl9pPr marL="3886200" indent="-228600" algn="l">
              <a:spcBef>
                <a:spcPts val="0"/>
              </a:spcBef>
              <a:spcAft>
                <a:spcPts val="0"/>
              </a:spcAft>
              <a:buClr>
                <a:srgbClr val="008462"/>
              </a:buClr>
              <a:buFont typeface="Arial"/>
              <a:buChar char="»"/>
              <a:defRPr sz="1600">
                <a:solidFill>
                  <a:schemeClr val="tx1"/>
                </a:solidFill>
                <a:latin typeface="+mn-lt"/>
                <a:cs typeface="+mn-cs"/>
              </a:defRPr>
            </a:lvl9pPr>
          </a:lstStyle>
          <a:p>
            <a:pPr lvl="1"/>
            <a:r>
              <a:rPr lang="de-AT" kern="0"/>
              <a:t>Wasserbedarf l/pd</a:t>
            </a:r>
          </a:p>
          <a:p>
            <a:pPr lvl="1"/>
            <a:r>
              <a:rPr lang="de-AT" kern="0"/>
              <a:t>Spezifische Ladeleistung W/m²NGF</a:t>
            </a:r>
          </a:p>
        </p:txBody>
      </p:sp>
      <p:sp>
        <p:nvSpPr>
          <p:cNvPr id="18" name="Textfeld 17">
            <a:extLst>
              <a:ext uri="{FF2B5EF4-FFF2-40B4-BE49-F238E27FC236}">
                <a16:creationId xmlns:a16="http://schemas.microsoft.com/office/drawing/2014/main" id="{696074E1-0398-95BB-C367-6247BB029EA6}"/>
              </a:ext>
            </a:extLst>
          </p:cNvPr>
          <p:cNvSpPr txBox="1"/>
          <p:nvPr/>
        </p:nvSpPr>
        <p:spPr>
          <a:xfrm>
            <a:off x="6760210" y="2711238"/>
            <a:ext cx="6126480" cy="584775"/>
          </a:xfrm>
          <a:prstGeom prst="rect">
            <a:avLst/>
          </a:prstGeom>
          <a:noFill/>
        </p:spPr>
        <p:txBody>
          <a:bodyPr wrap="square">
            <a:spAutoFit/>
          </a:bodyPr>
          <a:lstStyle/>
          <a:p>
            <a:r>
              <a:rPr kumimoji="0" lang="de-AT" sz="3200" b="0" i="0" u="none" strike="noStrike" kern="0" cap="none" spc="0" normalizeH="0" baseline="0" noProof="0">
                <a:ln>
                  <a:noFill/>
                </a:ln>
                <a:solidFill>
                  <a:prstClr val="black"/>
                </a:solidFill>
                <a:effectLst/>
                <a:uLnTx/>
                <a:uFillTx/>
                <a:latin typeface="Bahnschrift" panose="020B0502040204020203" pitchFamily="34" charset="0"/>
                <a:cs typeface="Arial"/>
              </a:rPr>
              <a:t>Ergebnisse</a:t>
            </a:r>
            <a:endParaRPr lang="de-AT"/>
          </a:p>
        </p:txBody>
      </p:sp>
      <p:sp>
        <p:nvSpPr>
          <p:cNvPr id="23" name="Inhaltsplatzhalter 8">
            <a:extLst>
              <a:ext uri="{FF2B5EF4-FFF2-40B4-BE49-F238E27FC236}">
                <a16:creationId xmlns:a16="http://schemas.microsoft.com/office/drawing/2014/main" id="{5FB93444-D9BC-9570-DE0F-4B45198D67B5}"/>
              </a:ext>
            </a:extLst>
          </p:cNvPr>
          <p:cNvSpPr txBox="1">
            <a:spLocks/>
          </p:cNvSpPr>
          <p:nvPr/>
        </p:nvSpPr>
        <p:spPr bwMode="auto">
          <a:xfrm>
            <a:off x="6760210" y="3290177"/>
            <a:ext cx="5220562" cy="5189031"/>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a:lnSpc>
                <a:spcPct val="150000"/>
              </a:lnSpc>
              <a:spcBef>
                <a:spcPts val="0"/>
              </a:spcBef>
              <a:spcAft>
                <a:spcPts val="0"/>
              </a:spcAft>
              <a:buClr>
                <a:schemeClr val="accent6"/>
              </a:buClr>
              <a:buFont typeface="Calibri"/>
              <a:buChar char="⌂"/>
              <a:defRPr sz="2200">
                <a:solidFill>
                  <a:schemeClr val="tx1"/>
                </a:solidFill>
                <a:latin typeface="Bahnschrift" panose="020B0502040204020203" pitchFamily="34" charset="0"/>
                <a:ea typeface="+mn-ea"/>
                <a:cs typeface="+mn-cs"/>
              </a:defRPr>
            </a:lvl1pPr>
            <a:lvl2pPr marL="742950" indent="-285750" algn="l">
              <a:lnSpc>
                <a:spcPct val="150000"/>
              </a:lnSpc>
              <a:spcBef>
                <a:spcPts val="0"/>
              </a:spcBef>
              <a:spcAft>
                <a:spcPts val="0"/>
              </a:spcAft>
              <a:buClr>
                <a:schemeClr val="accent6"/>
              </a:buClr>
              <a:buFontTx/>
              <a:buChar char="►"/>
              <a:defRPr sz="2000">
                <a:solidFill>
                  <a:schemeClr val="tx1"/>
                </a:solidFill>
                <a:latin typeface="Bahnschrift" panose="020B0502040204020203" pitchFamily="34" charset="0"/>
                <a:cs typeface="+mn-cs"/>
              </a:defRPr>
            </a:lvl2pPr>
            <a:lvl3pPr marL="1143000" indent="-228600" algn="l">
              <a:lnSpc>
                <a:spcPct val="150000"/>
              </a:lnSpc>
              <a:spcBef>
                <a:spcPts val="0"/>
              </a:spcBef>
              <a:spcAft>
                <a:spcPts val="0"/>
              </a:spcAft>
              <a:buClr>
                <a:schemeClr val="accent6"/>
              </a:buClr>
              <a:buSzPct val="120000"/>
              <a:buFont typeface="Wingdings"/>
              <a:buChar char="§"/>
              <a:defRPr>
                <a:solidFill>
                  <a:schemeClr val="tx1"/>
                </a:solidFill>
                <a:latin typeface="Bahnschrift" panose="020B0502040204020203" pitchFamily="34" charset="0"/>
                <a:cs typeface="+mn-cs"/>
              </a:defRPr>
            </a:lvl3pPr>
            <a:lvl4pPr marL="1600200" indent="-228600" algn="l">
              <a:lnSpc>
                <a:spcPct val="150000"/>
              </a:lnSpc>
              <a:spcBef>
                <a:spcPts val="0"/>
              </a:spcBef>
              <a:spcAft>
                <a:spcPts val="0"/>
              </a:spcAft>
              <a:buClr>
                <a:schemeClr val="accent6"/>
              </a:buClr>
              <a:buFont typeface="Arial"/>
              <a:buChar char="–"/>
              <a:defRPr sz="1600">
                <a:solidFill>
                  <a:schemeClr val="tx1"/>
                </a:solidFill>
                <a:latin typeface="Bahnschrift" panose="020B0502040204020203" pitchFamily="34" charset="0"/>
                <a:cs typeface="+mn-cs"/>
              </a:defRPr>
            </a:lvl4pPr>
            <a:lvl5pPr marL="2057400" indent="-228600" algn="l">
              <a:lnSpc>
                <a:spcPct val="150000"/>
              </a:lnSpc>
              <a:spcBef>
                <a:spcPts val="0"/>
              </a:spcBef>
              <a:spcAft>
                <a:spcPts val="0"/>
              </a:spcAft>
              <a:buClr>
                <a:schemeClr val="accent6"/>
              </a:buClr>
              <a:buFont typeface="Arial"/>
              <a:buChar char="»"/>
              <a:defRPr sz="1600">
                <a:solidFill>
                  <a:schemeClr val="tx1"/>
                </a:solidFill>
                <a:latin typeface="Bahnschrift" panose="020B0502040204020203" pitchFamily="34" charset="0"/>
                <a:cs typeface="+mn-cs"/>
              </a:defRPr>
            </a:lvl5pPr>
            <a:lvl6pPr marL="2514600" indent="-228600" algn="l">
              <a:spcBef>
                <a:spcPts val="0"/>
              </a:spcBef>
              <a:spcAft>
                <a:spcPts val="0"/>
              </a:spcAft>
              <a:buClr>
                <a:srgbClr val="008462"/>
              </a:buClr>
              <a:buFont typeface="Arial"/>
              <a:buChar char="»"/>
              <a:defRPr sz="1600">
                <a:solidFill>
                  <a:schemeClr val="tx1"/>
                </a:solidFill>
                <a:latin typeface="+mn-lt"/>
                <a:cs typeface="+mn-cs"/>
              </a:defRPr>
            </a:lvl6pPr>
            <a:lvl7pPr marL="2971800" indent="-228600" algn="l">
              <a:spcBef>
                <a:spcPts val="0"/>
              </a:spcBef>
              <a:spcAft>
                <a:spcPts val="0"/>
              </a:spcAft>
              <a:buClr>
                <a:srgbClr val="008462"/>
              </a:buClr>
              <a:buFont typeface="Arial"/>
              <a:buChar char="»"/>
              <a:defRPr sz="1600">
                <a:solidFill>
                  <a:schemeClr val="tx1"/>
                </a:solidFill>
                <a:latin typeface="+mn-lt"/>
                <a:cs typeface="+mn-cs"/>
              </a:defRPr>
            </a:lvl7pPr>
            <a:lvl8pPr marL="3429000" indent="-228600" algn="l">
              <a:spcBef>
                <a:spcPts val="0"/>
              </a:spcBef>
              <a:spcAft>
                <a:spcPts val="0"/>
              </a:spcAft>
              <a:buClr>
                <a:srgbClr val="008462"/>
              </a:buClr>
              <a:buFont typeface="Arial"/>
              <a:buChar char="»"/>
              <a:defRPr sz="1600">
                <a:solidFill>
                  <a:schemeClr val="tx1"/>
                </a:solidFill>
                <a:latin typeface="+mn-lt"/>
                <a:cs typeface="+mn-cs"/>
              </a:defRPr>
            </a:lvl8pPr>
            <a:lvl9pPr marL="3886200" indent="-228600" algn="l">
              <a:spcBef>
                <a:spcPts val="0"/>
              </a:spcBef>
              <a:spcAft>
                <a:spcPts val="0"/>
              </a:spcAft>
              <a:buClr>
                <a:srgbClr val="008462"/>
              </a:buClr>
              <a:buFont typeface="Arial"/>
              <a:buChar char="»"/>
              <a:defRPr sz="1600">
                <a:solidFill>
                  <a:schemeClr val="tx1"/>
                </a:solidFill>
                <a:latin typeface="+mn-lt"/>
                <a:cs typeface="+mn-cs"/>
              </a:defRPr>
            </a:lvl9pPr>
          </a:lstStyle>
          <a:p>
            <a:pPr marL="0" indent="0">
              <a:buNone/>
            </a:pPr>
            <a:r>
              <a:rPr lang="de-AT" sz="1200" kern="0"/>
              <a:t>Jeweils für Zentral und Dezentrales System</a:t>
            </a:r>
          </a:p>
          <a:p>
            <a:pPr lvl="1"/>
            <a:r>
              <a:rPr lang="de-AT" kern="0"/>
              <a:t>Speichergröße</a:t>
            </a:r>
          </a:p>
          <a:p>
            <a:pPr lvl="1"/>
            <a:r>
              <a:rPr lang="de-AT" kern="0"/>
              <a:t>Ladeleistung</a:t>
            </a:r>
          </a:p>
          <a:p>
            <a:pPr lvl="1"/>
            <a:r>
              <a:rPr lang="de-AT" kern="0"/>
              <a:t>WWWB Minimal</a:t>
            </a:r>
          </a:p>
          <a:p>
            <a:pPr lvl="1"/>
            <a:r>
              <a:rPr lang="de-AT" kern="0"/>
              <a:t>Maximale Wärmeaufnahme</a:t>
            </a:r>
          </a:p>
          <a:p>
            <a:pPr lvl="1"/>
            <a:endParaRPr lang="de-AT" kern="0"/>
          </a:p>
        </p:txBody>
      </p:sp>
    </p:spTree>
    <p:extLst>
      <p:ext uri="{BB962C8B-B14F-4D97-AF65-F5344CB8AC3E}">
        <p14:creationId xmlns:p14="http://schemas.microsoft.com/office/powerpoint/2010/main" val="1745453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CD8BBA-3DE2-24A3-31B3-14FB2E88E7B1}"/>
              </a:ext>
            </a:extLst>
          </p:cNvPr>
          <p:cNvSpPr>
            <a:spLocks noGrp="1"/>
          </p:cNvSpPr>
          <p:nvPr>
            <p:ph type="title"/>
          </p:nvPr>
        </p:nvSpPr>
        <p:spPr/>
        <p:txBody>
          <a:bodyPr>
            <a:normAutofit fontScale="90000"/>
          </a:bodyPr>
          <a:lstStyle/>
          <a:p>
            <a:r>
              <a:rPr lang="de-AT"/>
              <a:t>Warmwasser Berechnung</a:t>
            </a:r>
          </a:p>
        </p:txBody>
      </p:sp>
      <p:sp>
        <p:nvSpPr>
          <p:cNvPr id="3" name="Foliennummernplatzhalter 2">
            <a:extLst>
              <a:ext uri="{FF2B5EF4-FFF2-40B4-BE49-F238E27FC236}">
                <a16:creationId xmlns:a16="http://schemas.microsoft.com/office/drawing/2014/main" id="{DAD4244E-2804-6198-5667-7ADE18E4E5B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6B916168-5228-5267-09F4-BF32B9F2CA2A}"/>
              </a:ext>
            </a:extLst>
          </p:cNvPr>
          <p:cNvSpPr>
            <a:spLocks noGrp="1"/>
          </p:cNvSpPr>
          <p:nvPr>
            <p:ph idx="1"/>
          </p:nvPr>
        </p:nvSpPr>
        <p:spPr/>
        <p:txBody>
          <a:bodyPr/>
          <a:lstStyle/>
          <a:p>
            <a:pPr marL="0" indent="0">
              <a:buNone/>
            </a:pPr>
            <a:r>
              <a:rPr lang="de-AT" sz="2000" b="1">
                <a:solidFill>
                  <a:srgbClr val="00B0F0"/>
                </a:solidFill>
              </a:rPr>
              <a:t>Speichergröße N</a:t>
            </a:r>
            <a:r>
              <a:rPr lang="de-AT" sz="2000">
                <a:solidFill>
                  <a:srgbClr val="00B0F0"/>
                </a:solidFill>
              </a:rPr>
              <a:t> </a:t>
            </a:r>
            <a:r>
              <a:rPr lang="de-AT" sz="2000"/>
              <a:t>= </a:t>
            </a:r>
            <a:r>
              <a:rPr lang="de-AT" sz="2000" b="1">
                <a:solidFill>
                  <a:srgbClr val="00B0F0"/>
                </a:solidFill>
              </a:rPr>
              <a:t>Fläche N </a:t>
            </a:r>
            <a:r>
              <a:rPr lang="de-AT" sz="2000">
                <a:solidFill>
                  <a:srgbClr val="00B0F0"/>
                </a:solidFill>
              </a:rPr>
              <a:t>* </a:t>
            </a:r>
            <a:r>
              <a:rPr lang="de-AT" sz="2000">
                <a:solidFill>
                  <a:srgbClr val="FF0000"/>
                </a:solidFill>
              </a:rPr>
              <a:t>DHW_thermal_power_pPerson </a:t>
            </a:r>
            <a:r>
              <a:rPr lang="de-AT" sz="2000"/>
              <a:t>/ </a:t>
            </a:r>
            <a:r>
              <a:rPr lang="de-AT" sz="2000">
                <a:solidFill>
                  <a:srgbClr val="FF0000"/>
                </a:solidFill>
              </a:rPr>
              <a:t>Personenbelegung N</a:t>
            </a:r>
          </a:p>
          <a:p>
            <a:pPr marL="0" indent="0">
              <a:buNone/>
            </a:pPr>
            <a:r>
              <a:rPr lang="de-AT" sz="2000" b="1">
                <a:solidFill>
                  <a:srgbClr val="00B0F0"/>
                </a:solidFill>
              </a:rPr>
              <a:t>Speichergröße i </a:t>
            </a:r>
            <a:r>
              <a:rPr lang="de-AT" sz="2000"/>
              <a:t>= Speichergröße N * Systemanteil Ni</a:t>
            </a:r>
          </a:p>
          <a:p>
            <a:pPr marL="0" indent="0">
              <a:buNone/>
            </a:pPr>
            <a:r>
              <a:rPr lang="de-AT" sz="2000">
                <a:solidFill>
                  <a:srgbClr val="FF0000"/>
                </a:solidFill>
              </a:rPr>
              <a:t>DHW_thermal_power_Wpl = DHW_thermal_power_pPerson (W/Pers) / DHW_storage_liter_pPerson</a:t>
            </a:r>
          </a:p>
          <a:p>
            <a:pPr marL="0" indent="0">
              <a:buNone/>
            </a:pPr>
            <a:r>
              <a:rPr lang="de-AT" sz="2000" b="1">
                <a:solidFill>
                  <a:srgbClr val="00B0F0"/>
                </a:solidFill>
              </a:rPr>
              <a:t>Ladeleistung i </a:t>
            </a:r>
            <a:r>
              <a:rPr lang="de-AT" sz="2000">
                <a:solidFill>
                  <a:srgbClr val="FF0000"/>
                </a:solidFill>
              </a:rPr>
              <a:t>= DHW_thermal_power_Wpl * </a:t>
            </a:r>
            <a:r>
              <a:rPr lang="de-AT" sz="2000" b="1">
                <a:solidFill>
                  <a:srgbClr val="00B0F0"/>
                </a:solidFill>
              </a:rPr>
              <a:t>Speichergröße i </a:t>
            </a:r>
          </a:p>
          <a:p>
            <a:pPr marL="0" indent="0">
              <a:buNone/>
            </a:pPr>
            <a:r>
              <a:rPr lang="de-AT" sz="2000" b="1">
                <a:solidFill>
                  <a:srgbClr val="00B0F0"/>
                </a:solidFill>
              </a:rPr>
              <a:t>WWWB min zentral = </a:t>
            </a:r>
            <a:endParaRPr lang="de-AT" sz="2000"/>
          </a:p>
          <a:p>
            <a:pPr marL="0" indent="0">
              <a:buNone/>
            </a:pPr>
            <a:endParaRPr lang="de-AT" sz="2000"/>
          </a:p>
        </p:txBody>
      </p:sp>
      <p:sp>
        <p:nvSpPr>
          <p:cNvPr id="6" name="Textfeld 5">
            <a:extLst>
              <a:ext uri="{FF2B5EF4-FFF2-40B4-BE49-F238E27FC236}">
                <a16:creationId xmlns:a16="http://schemas.microsoft.com/office/drawing/2014/main" id="{D5985DAF-3315-C8D7-1371-55F880CAD678}"/>
              </a:ext>
            </a:extLst>
          </p:cNvPr>
          <p:cNvSpPr txBox="1"/>
          <p:nvPr/>
        </p:nvSpPr>
        <p:spPr>
          <a:xfrm>
            <a:off x="7708227" y="317214"/>
            <a:ext cx="6097604" cy="923330"/>
          </a:xfrm>
          <a:prstGeom prst="rect">
            <a:avLst/>
          </a:prstGeom>
          <a:noFill/>
        </p:spPr>
        <p:txBody>
          <a:bodyPr wrap="square">
            <a:spAutoFit/>
          </a:bodyPr>
          <a:lstStyle/>
          <a:p>
            <a:r>
              <a:rPr lang="de-AT" sz="1800" b="1">
                <a:solidFill>
                  <a:srgbClr val="00B0F0"/>
                </a:solidFill>
              </a:rPr>
              <a:t>Projektwert</a:t>
            </a:r>
          </a:p>
          <a:p>
            <a:r>
              <a:rPr lang="de-AT" sz="1800">
                <a:solidFill>
                  <a:srgbClr val="FF0000"/>
                </a:solidFill>
              </a:rPr>
              <a:t>Defaultwert</a:t>
            </a:r>
            <a:endParaRPr lang="de-AT" sz="1800" b="1"/>
          </a:p>
          <a:p>
            <a:r>
              <a:rPr lang="de-AT" sz="1800" b="1"/>
              <a:t>N ... Nutzung</a:t>
            </a:r>
            <a:endParaRPr lang="de-AT"/>
          </a:p>
        </p:txBody>
      </p:sp>
    </p:spTree>
    <p:extLst>
      <p:ext uri="{BB962C8B-B14F-4D97-AF65-F5344CB8AC3E}">
        <p14:creationId xmlns:p14="http://schemas.microsoft.com/office/powerpoint/2010/main" val="4173926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BA24F3-BA8F-87F3-D862-BDD2F239921E}"/>
              </a:ext>
            </a:extLst>
          </p:cNvPr>
          <p:cNvSpPr>
            <a:spLocks noGrp="1"/>
          </p:cNvSpPr>
          <p:nvPr>
            <p:ph type="title"/>
          </p:nvPr>
        </p:nvSpPr>
        <p:spPr/>
        <p:txBody>
          <a:bodyPr>
            <a:normAutofit fontScale="90000"/>
          </a:bodyPr>
          <a:lstStyle/>
          <a:p>
            <a:r>
              <a:rPr lang="de-AT"/>
              <a:t>The journey so far:</a:t>
            </a:r>
          </a:p>
        </p:txBody>
      </p:sp>
      <p:sp>
        <p:nvSpPr>
          <p:cNvPr id="4" name="Foliennummernplatzhalter 3">
            <a:extLst>
              <a:ext uri="{FF2B5EF4-FFF2-40B4-BE49-F238E27FC236}">
                <a16:creationId xmlns:a16="http://schemas.microsoft.com/office/drawing/2014/main" id="{27A68C57-D88C-7526-3A57-E0B0EB1FB7C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graphicFrame>
        <p:nvGraphicFramePr>
          <p:cNvPr id="6" name="Inhaltsplatzhalter 5">
            <a:extLst>
              <a:ext uri="{FF2B5EF4-FFF2-40B4-BE49-F238E27FC236}">
                <a16:creationId xmlns:a16="http://schemas.microsoft.com/office/drawing/2014/main" id="{4F07CBA1-4225-9662-A35D-5FDED889F510}"/>
              </a:ext>
            </a:extLst>
          </p:cNvPr>
          <p:cNvGraphicFramePr>
            <a:graphicFrameLocks noGrp="1"/>
          </p:cNvGraphicFramePr>
          <p:nvPr>
            <p:ph idx="1"/>
            <p:extLst>
              <p:ext uri="{D42A27DB-BD31-4B8C-83A1-F6EECF244321}">
                <p14:modId xmlns:p14="http://schemas.microsoft.com/office/powerpoint/2010/main" val="4259995202"/>
              </p:ext>
            </p:extLst>
          </p:nvPr>
        </p:nvGraphicFramePr>
        <p:xfrm>
          <a:off x="239713" y="1628775"/>
          <a:ext cx="11952287" cy="4391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7149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5A90380-ECC7-003C-B4BC-4B1085C43E3E}"/>
              </a:ext>
            </a:extLst>
          </p:cNvPr>
          <p:cNvPicPr>
            <a:picLocks noChangeAspect="1"/>
          </p:cNvPicPr>
          <p:nvPr/>
        </p:nvPicPr>
        <p:blipFill>
          <a:blip r:embed="rId2"/>
          <a:stretch>
            <a:fillRect/>
          </a:stretch>
        </p:blipFill>
        <p:spPr>
          <a:xfrm>
            <a:off x="6443248" y="0"/>
            <a:ext cx="5934903" cy="5896798"/>
          </a:xfrm>
          <a:prstGeom prst="rect">
            <a:avLst/>
          </a:prstGeom>
        </p:spPr>
      </p:pic>
      <p:sp>
        <p:nvSpPr>
          <p:cNvPr id="2" name="Titel 1">
            <a:extLst>
              <a:ext uri="{FF2B5EF4-FFF2-40B4-BE49-F238E27FC236}">
                <a16:creationId xmlns:a16="http://schemas.microsoft.com/office/drawing/2014/main" id="{45109F74-8329-103D-9BD8-6F6BBCB60DE7}"/>
              </a:ext>
            </a:extLst>
          </p:cNvPr>
          <p:cNvSpPr>
            <a:spLocks noGrp="1"/>
          </p:cNvSpPr>
          <p:nvPr>
            <p:ph type="title"/>
          </p:nvPr>
        </p:nvSpPr>
        <p:spPr/>
        <p:txBody>
          <a:bodyPr>
            <a:normAutofit fontScale="90000"/>
          </a:bodyPr>
          <a:lstStyle/>
          <a:p>
            <a:r>
              <a:rPr lang="de-DE"/>
              <a:t>🚗Mobilität</a:t>
            </a:r>
            <a:endParaRPr lang="de-AT"/>
          </a:p>
        </p:txBody>
      </p:sp>
      <p:sp>
        <p:nvSpPr>
          <p:cNvPr id="3" name="Inhaltsplatzhalter 2">
            <a:extLst>
              <a:ext uri="{FF2B5EF4-FFF2-40B4-BE49-F238E27FC236}">
                <a16:creationId xmlns:a16="http://schemas.microsoft.com/office/drawing/2014/main" id="{88A17FDE-DA40-D12D-E1B9-2E781201D007}"/>
              </a:ext>
            </a:extLst>
          </p:cNvPr>
          <p:cNvSpPr>
            <a:spLocks noGrp="1"/>
          </p:cNvSpPr>
          <p:nvPr>
            <p:ph idx="1"/>
          </p:nvPr>
        </p:nvSpPr>
        <p:spPr>
          <a:xfrm>
            <a:off x="239712" y="939514"/>
            <a:ext cx="11952288" cy="5601272"/>
          </a:xfrm>
        </p:spPr>
        <p:txBody>
          <a:bodyPr>
            <a:normAutofit/>
          </a:bodyPr>
          <a:lstStyle/>
          <a:p>
            <a:pPr>
              <a:lnSpc>
                <a:spcPct val="100000"/>
              </a:lnSpc>
            </a:pPr>
            <a:r>
              <a:rPr lang="de-DE" sz="1800"/>
              <a:t>Tagesprofil   x Nutzung</a:t>
            </a:r>
          </a:p>
          <a:p>
            <a:pPr lvl="1">
              <a:lnSpc>
                <a:spcPct val="100000"/>
              </a:lnSpc>
            </a:pPr>
            <a:r>
              <a:rPr lang="de-DE" sz="1400"/>
              <a:t>Cars District: 	Cd = tdx *Nx      oder alles per Auto? = tdx</a:t>
            </a:r>
          </a:p>
          <a:p>
            <a:pPr lvl="1">
              <a:lnSpc>
                <a:spcPct val="100000"/>
              </a:lnSpc>
            </a:pPr>
            <a:r>
              <a:rPr lang="de-DE" sz="1400"/>
              <a:t>Cars away:		Ca = tax * Nx</a:t>
            </a:r>
          </a:p>
          <a:p>
            <a:pPr lvl="1">
              <a:lnSpc>
                <a:spcPct val="100000"/>
              </a:lnSpc>
            </a:pPr>
            <a:r>
              <a:rPr lang="de-DE" sz="1400"/>
              <a:t>Cars leaving: 		Cl = tlx * Nx</a:t>
            </a:r>
          </a:p>
          <a:p>
            <a:pPr lvl="1">
              <a:lnSpc>
                <a:spcPct val="100000"/>
              </a:lnSpc>
            </a:pPr>
            <a:r>
              <a:rPr lang="de-DE" sz="1400"/>
              <a:t>Cars returning:	Cr = trx * Nx</a:t>
            </a:r>
          </a:p>
          <a:p>
            <a:pPr>
              <a:lnSpc>
                <a:spcPct val="100000"/>
              </a:lnSpc>
            </a:pPr>
            <a:r>
              <a:rPr lang="de-DE" sz="1800"/>
              <a:t>Pkm /h Fahrleistungsprofil</a:t>
            </a:r>
          </a:p>
          <a:p>
            <a:pPr lvl="1">
              <a:lnSpc>
                <a:spcPct val="100000"/>
              </a:lnSpc>
            </a:pPr>
            <a:r>
              <a:rPr lang="de-DE" sz="1400">
                <a:solidFill>
                  <a:schemeClr val="accent5"/>
                </a:solidFill>
              </a:rPr>
              <a:t>Pkmh</a:t>
            </a:r>
            <a:r>
              <a:rPr lang="de-DE" sz="1400"/>
              <a:t> = Pkmhax * (tr + tl) </a:t>
            </a:r>
            <a:r>
              <a:rPr lang="de-DE" sz="1400">
                <a:solidFill>
                  <a:schemeClr val="tx2"/>
                </a:solidFill>
              </a:rPr>
              <a:t>&lt; Normiert aufs Jahr </a:t>
            </a:r>
          </a:p>
          <a:p>
            <a:pPr>
              <a:lnSpc>
                <a:spcPct val="100000"/>
              </a:lnSpc>
            </a:pPr>
            <a:r>
              <a:rPr lang="de-DE" sz="1800"/>
              <a:t>Energieflüsse pro m²NGF</a:t>
            </a:r>
          </a:p>
          <a:p>
            <a:pPr lvl="1">
              <a:lnSpc>
                <a:spcPct val="100000"/>
              </a:lnSpc>
            </a:pPr>
            <a:r>
              <a:rPr lang="de-DE" sz="1400"/>
              <a:t>self discharge –SOCd –SOCa</a:t>
            </a:r>
          </a:p>
          <a:p>
            <a:pPr lvl="1">
              <a:lnSpc>
                <a:spcPct val="100000"/>
              </a:lnSpc>
            </a:pPr>
            <a:r>
              <a:rPr lang="de-DE" sz="1400"/>
              <a:t>drive / discharge: -SOCa * (tl + tr)Nx *</a:t>
            </a:r>
            <a:r>
              <a:rPr lang="de-DE" sz="1400">
                <a:solidFill>
                  <a:schemeClr val="accent5"/>
                </a:solidFill>
              </a:rPr>
              <a:t>Pkmh</a:t>
            </a:r>
          </a:p>
          <a:p>
            <a:pPr lvl="1">
              <a:lnSpc>
                <a:spcPct val="100000"/>
              </a:lnSpc>
            </a:pPr>
            <a:r>
              <a:rPr lang="de-DE" sz="1400">
                <a:solidFill>
                  <a:schemeClr val="accent2"/>
                </a:solidFill>
              </a:rPr>
              <a:t>charging: +SOCd</a:t>
            </a:r>
          </a:p>
          <a:p>
            <a:pPr lvl="1">
              <a:lnSpc>
                <a:spcPct val="100000"/>
              </a:lnSpc>
            </a:pPr>
            <a:r>
              <a:rPr lang="de-DE" sz="1400">
                <a:solidFill>
                  <a:schemeClr val="bg2">
                    <a:lumMod val="25000"/>
                  </a:schemeClr>
                </a:solidFill>
              </a:rPr>
              <a:t>leaving:	SOCa=SOCa*(1-tr)+</a:t>
            </a:r>
            <a:r>
              <a:rPr lang="de-DE" sz="1400">
                <a:solidFill>
                  <a:schemeClr val="accent4"/>
                </a:solidFill>
              </a:rPr>
              <a:t>SOCd</a:t>
            </a:r>
            <a:r>
              <a:rPr lang="de-DE" sz="1400">
                <a:solidFill>
                  <a:schemeClr val="bg2">
                    <a:lumMod val="25000"/>
                  </a:schemeClr>
                </a:solidFill>
              </a:rPr>
              <a:t>*tl </a:t>
            </a:r>
            <a:r>
              <a:rPr lang="de-DE" sz="1400">
                <a:solidFill>
                  <a:schemeClr val="tx2"/>
                </a:solidFill>
              </a:rPr>
              <a:t>ggf randomisieren oder para?</a:t>
            </a:r>
            <a:endParaRPr lang="de-DE" sz="1400">
              <a:solidFill>
                <a:schemeClr val="bg2">
                  <a:lumMod val="25000"/>
                </a:schemeClr>
              </a:solidFill>
            </a:endParaRPr>
          </a:p>
          <a:p>
            <a:pPr lvl="1">
              <a:lnSpc>
                <a:spcPct val="100000"/>
              </a:lnSpc>
            </a:pPr>
            <a:r>
              <a:rPr lang="de-DE" sz="1400">
                <a:solidFill>
                  <a:schemeClr val="bg2">
                    <a:lumMod val="25000"/>
                  </a:schemeClr>
                </a:solidFill>
              </a:rPr>
              <a:t>returning 	SOCd=</a:t>
            </a:r>
            <a:r>
              <a:rPr lang="de-DE" sz="1400">
                <a:solidFill>
                  <a:schemeClr val="accent4"/>
                </a:solidFill>
              </a:rPr>
              <a:t>SOCd</a:t>
            </a:r>
            <a:r>
              <a:rPr lang="de-DE" sz="1400">
                <a:solidFill>
                  <a:schemeClr val="bg2">
                    <a:lumMod val="25000"/>
                  </a:schemeClr>
                </a:solidFill>
              </a:rPr>
              <a:t>(1-tl)+SOCa*tr</a:t>
            </a:r>
          </a:p>
          <a:p>
            <a:pPr lvl="1">
              <a:lnSpc>
                <a:spcPct val="100000"/>
              </a:lnSpc>
            </a:pPr>
            <a:endParaRPr lang="de-DE" sz="1400"/>
          </a:p>
          <a:p>
            <a:pPr>
              <a:lnSpc>
                <a:spcPct val="100000"/>
              </a:lnSpc>
            </a:pPr>
            <a:r>
              <a:rPr lang="de-AT" sz="1800"/>
              <a:t>neuer Parameter, wsl unwichtig</a:t>
            </a:r>
          </a:p>
          <a:p>
            <a:pPr lvl="1">
              <a:lnSpc>
                <a:spcPct val="100000"/>
              </a:lnSpc>
            </a:pPr>
            <a:r>
              <a:rPr lang="de-AT" sz="1000"/>
              <a:t>Leaving </a:t>
            </a:r>
            <a:r>
              <a:rPr lang="de-AT" sz="1000" b="1">
                <a:solidFill>
                  <a:schemeClr val="accent4"/>
                </a:solidFill>
              </a:rPr>
              <a:t>SOCl</a:t>
            </a:r>
            <a:r>
              <a:rPr lang="de-AT" sz="1000"/>
              <a:t> statt durchschhnitt, kann fifo oder filo abbilden</a:t>
            </a:r>
          </a:p>
          <a:p>
            <a:pPr lvl="1">
              <a:lnSpc>
                <a:spcPct val="100000"/>
              </a:lnSpc>
            </a:pPr>
            <a:r>
              <a:rPr lang="de-AT" sz="1000"/>
              <a:t>zb </a:t>
            </a:r>
            <a:r>
              <a:rPr lang="de-AT" sz="1000" b="1">
                <a:solidFill>
                  <a:schemeClr val="accent4"/>
                </a:solidFill>
              </a:rPr>
              <a:t>SOCl = 100%</a:t>
            </a:r>
            <a:endParaRPr lang="de-AT" sz="1000"/>
          </a:p>
        </p:txBody>
      </p:sp>
      <p:sp>
        <p:nvSpPr>
          <p:cNvPr id="7" name="Textfeld 6">
            <a:extLst>
              <a:ext uri="{FF2B5EF4-FFF2-40B4-BE49-F238E27FC236}">
                <a16:creationId xmlns:a16="http://schemas.microsoft.com/office/drawing/2014/main" id="{C7828F41-EB2F-9AC0-9BA7-B6402DFBF180}"/>
              </a:ext>
            </a:extLst>
          </p:cNvPr>
          <p:cNvSpPr txBox="1"/>
          <p:nvPr/>
        </p:nvSpPr>
        <p:spPr>
          <a:xfrm>
            <a:off x="4816475" y="4488934"/>
            <a:ext cx="6229350" cy="369332"/>
          </a:xfrm>
          <a:prstGeom prst="rect">
            <a:avLst/>
          </a:prstGeom>
          <a:noFill/>
        </p:spPr>
        <p:txBody>
          <a:bodyPr wrap="square">
            <a:spAutoFit/>
          </a:bodyPr>
          <a:lstStyle/>
          <a:p>
            <a:r>
              <a:rPr lang="de-AT" sz="1800">
                <a:solidFill>
                  <a:schemeClr val="tx2"/>
                </a:solidFill>
              </a:rPr>
              <a:t>wsl unwichtig</a:t>
            </a:r>
            <a:endParaRPr lang="de-AT">
              <a:solidFill>
                <a:schemeClr val="tx2"/>
              </a:solidFill>
            </a:endParaRPr>
          </a:p>
        </p:txBody>
      </p:sp>
    </p:spTree>
    <p:extLst>
      <p:ext uri="{BB962C8B-B14F-4D97-AF65-F5344CB8AC3E}">
        <p14:creationId xmlns:p14="http://schemas.microsoft.com/office/powerpoint/2010/main" val="1348029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a:extLst>
              <a:ext uri="{FF2B5EF4-FFF2-40B4-BE49-F238E27FC236}">
                <a16:creationId xmlns:a16="http://schemas.microsoft.com/office/drawing/2014/main" id="{67747DC2-2280-6552-DF61-EA853BC708EE}"/>
              </a:ext>
            </a:extLst>
          </p:cNvPr>
          <p:cNvSpPr/>
          <p:nvPr/>
        </p:nvSpPr>
        <p:spPr>
          <a:xfrm>
            <a:off x="4393834" y="0"/>
            <a:ext cx="2997565" cy="6843681"/>
          </a:xfrm>
          <a:prstGeom prst="rect">
            <a:avLst/>
          </a:prstGeom>
          <a:pattFill prst="dkUpDiag">
            <a:fgClr>
              <a:schemeClr val="accent5">
                <a:lumMod val="20000"/>
                <a:lumOff val="80000"/>
              </a:schemeClr>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Rechteck 17">
            <a:extLst>
              <a:ext uri="{FF2B5EF4-FFF2-40B4-BE49-F238E27FC236}">
                <a16:creationId xmlns:a16="http://schemas.microsoft.com/office/drawing/2014/main" id="{E836858C-B26C-EE91-AEA2-3DA0FAF19F62}"/>
              </a:ext>
            </a:extLst>
          </p:cNvPr>
          <p:cNvSpPr/>
          <p:nvPr/>
        </p:nvSpPr>
        <p:spPr>
          <a:xfrm>
            <a:off x="0" y="24746"/>
            <a:ext cx="3971925" cy="684368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 name="Titel 1">
            <a:extLst>
              <a:ext uri="{FF2B5EF4-FFF2-40B4-BE49-F238E27FC236}">
                <a16:creationId xmlns:a16="http://schemas.microsoft.com/office/drawing/2014/main" id="{5B3AEDA5-8973-2142-CDCF-CF896BA21CD0}"/>
              </a:ext>
            </a:extLst>
          </p:cNvPr>
          <p:cNvSpPr>
            <a:spLocks noGrp="1"/>
          </p:cNvSpPr>
          <p:nvPr>
            <p:ph type="title"/>
          </p:nvPr>
        </p:nvSpPr>
        <p:spPr/>
        <p:txBody>
          <a:bodyPr>
            <a:normAutofit fontScale="90000"/>
          </a:bodyPr>
          <a:lstStyle/>
          <a:p>
            <a:r>
              <a:rPr lang="de-DE"/>
              <a:t>🚗reale 		vs bilanzieller Energiebedarf</a:t>
            </a:r>
            <a:endParaRPr lang="de-AT"/>
          </a:p>
        </p:txBody>
      </p:sp>
      <p:sp>
        <p:nvSpPr>
          <p:cNvPr id="4" name="Rechteck 3">
            <a:extLst>
              <a:ext uri="{FF2B5EF4-FFF2-40B4-BE49-F238E27FC236}">
                <a16:creationId xmlns:a16="http://schemas.microsoft.com/office/drawing/2014/main" id="{196787B1-47BE-B2E7-CEF1-21F3F1EEBD42}"/>
              </a:ext>
            </a:extLst>
          </p:cNvPr>
          <p:cNvSpPr/>
          <p:nvPr/>
        </p:nvSpPr>
        <p:spPr>
          <a:xfrm>
            <a:off x="640620" y="3888327"/>
            <a:ext cx="1161837" cy="105571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t>Bedarf Ziel-Verkehr</a:t>
            </a:r>
            <a:endParaRPr lang="de-AT" sz="1600"/>
          </a:p>
        </p:txBody>
      </p:sp>
      <p:sp>
        <p:nvSpPr>
          <p:cNvPr id="5" name="Rechteck 4">
            <a:extLst>
              <a:ext uri="{FF2B5EF4-FFF2-40B4-BE49-F238E27FC236}">
                <a16:creationId xmlns:a16="http://schemas.microsoft.com/office/drawing/2014/main" id="{B742A88C-8561-E4B0-8CC3-15DF81E7E732}"/>
              </a:ext>
            </a:extLst>
          </p:cNvPr>
          <p:cNvSpPr/>
          <p:nvPr/>
        </p:nvSpPr>
        <p:spPr>
          <a:xfrm>
            <a:off x="634079" y="2816429"/>
            <a:ext cx="1161837" cy="1055716"/>
          </a:xfrm>
          <a:prstGeom prst="rect">
            <a:avLst/>
          </a:prstGeom>
          <a:pattFill prst="wdUpDiag">
            <a:fgClr>
              <a:schemeClr val="accent4"/>
            </a:fgClr>
            <a:bgClr>
              <a:schemeClr val="bg1"/>
            </a:bgClr>
          </a:patt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solidFill>
                  <a:schemeClr val="bg2">
                    <a:lumMod val="25000"/>
                  </a:schemeClr>
                </a:solidFill>
              </a:rPr>
              <a:t>Bedarf Quell-Verkehr</a:t>
            </a:r>
            <a:endParaRPr lang="de-AT" sz="1600">
              <a:solidFill>
                <a:schemeClr val="bg2">
                  <a:lumMod val="25000"/>
                </a:schemeClr>
              </a:solidFill>
            </a:endParaRPr>
          </a:p>
        </p:txBody>
      </p:sp>
      <p:sp>
        <p:nvSpPr>
          <p:cNvPr id="6" name="Rechteck 5">
            <a:extLst>
              <a:ext uri="{FF2B5EF4-FFF2-40B4-BE49-F238E27FC236}">
                <a16:creationId xmlns:a16="http://schemas.microsoft.com/office/drawing/2014/main" id="{88635972-8DFD-85B5-2041-C7CD9674C06B}"/>
              </a:ext>
            </a:extLst>
          </p:cNvPr>
          <p:cNvSpPr/>
          <p:nvPr/>
        </p:nvSpPr>
        <p:spPr>
          <a:xfrm>
            <a:off x="2006869" y="4031986"/>
            <a:ext cx="1161837" cy="466397"/>
          </a:xfrm>
          <a:prstGeom prst="rect">
            <a:avLst/>
          </a:prstGeom>
          <a:solidFill>
            <a:schemeClr val="accent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t>Deckung PV gridsub</a:t>
            </a:r>
            <a:endParaRPr lang="de-AT" sz="1600"/>
          </a:p>
        </p:txBody>
      </p:sp>
      <p:sp>
        <p:nvSpPr>
          <p:cNvPr id="7" name="Rechteck 6">
            <a:extLst>
              <a:ext uri="{FF2B5EF4-FFF2-40B4-BE49-F238E27FC236}">
                <a16:creationId xmlns:a16="http://schemas.microsoft.com/office/drawing/2014/main" id="{F1E2DE95-4F0C-512B-260A-0E5FC9769747}"/>
              </a:ext>
            </a:extLst>
          </p:cNvPr>
          <p:cNvSpPr/>
          <p:nvPr/>
        </p:nvSpPr>
        <p:spPr>
          <a:xfrm>
            <a:off x="2006868" y="4498384"/>
            <a:ext cx="1161837" cy="445659"/>
          </a:xfrm>
          <a:prstGeom prst="rect">
            <a:avLst/>
          </a:prstGeom>
          <a:solidFill>
            <a:schemeClr val="accent6">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solidFill>
                  <a:schemeClr val="bg2">
                    <a:lumMod val="25000"/>
                  </a:schemeClr>
                </a:solidFill>
              </a:rPr>
              <a:t>Deckung Flex</a:t>
            </a:r>
            <a:endParaRPr lang="de-AT" sz="1600">
              <a:solidFill>
                <a:schemeClr val="bg2">
                  <a:lumMod val="25000"/>
                </a:schemeClr>
              </a:solidFill>
            </a:endParaRPr>
          </a:p>
        </p:txBody>
      </p:sp>
      <p:sp>
        <p:nvSpPr>
          <p:cNvPr id="8" name="Rechteck 7">
            <a:extLst>
              <a:ext uri="{FF2B5EF4-FFF2-40B4-BE49-F238E27FC236}">
                <a16:creationId xmlns:a16="http://schemas.microsoft.com/office/drawing/2014/main" id="{56542FA9-A3D4-3D3F-98E5-B61A907502CA}"/>
              </a:ext>
            </a:extLst>
          </p:cNvPr>
          <p:cNvSpPr/>
          <p:nvPr/>
        </p:nvSpPr>
        <p:spPr>
          <a:xfrm>
            <a:off x="2006557" y="2823956"/>
            <a:ext cx="1161837" cy="1208029"/>
          </a:xfrm>
          <a:prstGeom prst="rect">
            <a:avLst/>
          </a:prstGeom>
          <a:solidFill>
            <a:schemeClr val="accent3"/>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solidFill>
                  <a:schemeClr val="bg2"/>
                </a:solidFill>
              </a:rPr>
              <a:t>Deckung Netz</a:t>
            </a:r>
            <a:endParaRPr lang="de-AT" sz="1600">
              <a:solidFill>
                <a:schemeClr val="bg2"/>
              </a:solidFill>
            </a:endParaRPr>
          </a:p>
        </p:txBody>
      </p:sp>
      <p:sp>
        <p:nvSpPr>
          <p:cNvPr id="9" name="Sprechblase: rechteckig 8">
            <a:extLst>
              <a:ext uri="{FF2B5EF4-FFF2-40B4-BE49-F238E27FC236}">
                <a16:creationId xmlns:a16="http://schemas.microsoft.com/office/drawing/2014/main" id="{76B95561-481C-A6F3-E559-1C8F9E91A465}"/>
              </a:ext>
            </a:extLst>
          </p:cNvPr>
          <p:cNvSpPr/>
          <p:nvPr/>
        </p:nvSpPr>
        <p:spPr>
          <a:xfrm>
            <a:off x="1029123" y="5275205"/>
            <a:ext cx="1662546" cy="498588"/>
          </a:xfrm>
          <a:prstGeom prst="wedgeRectCallout">
            <a:avLst>
              <a:gd name="adj1" fmla="val -6479"/>
              <a:gd name="adj2" fmla="val -146393"/>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Bilanziert wird nur der Zielverkehr</a:t>
            </a:r>
          </a:p>
        </p:txBody>
      </p:sp>
      <p:sp>
        <p:nvSpPr>
          <p:cNvPr id="10" name="Sprechblase: rechteckig 9">
            <a:extLst>
              <a:ext uri="{FF2B5EF4-FFF2-40B4-BE49-F238E27FC236}">
                <a16:creationId xmlns:a16="http://schemas.microsoft.com/office/drawing/2014/main" id="{72131127-6DB1-0A32-7899-EC2134E4BACE}"/>
              </a:ext>
            </a:extLst>
          </p:cNvPr>
          <p:cNvSpPr/>
          <p:nvPr/>
        </p:nvSpPr>
        <p:spPr>
          <a:xfrm>
            <a:off x="390265" y="1333501"/>
            <a:ext cx="1662546" cy="830996"/>
          </a:xfrm>
          <a:prstGeom prst="wedgeRectCallout">
            <a:avLst>
              <a:gd name="adj1" fmla="val -13093"/>
              <a:gd name="adj2" fmla="val 128565"/>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Verfahren und potentiell geladen/gedeckt kann beides werden: Ziel- und Quellverkehr.</a:t>
            </a:r>
          </a:p>
        </p:txBody>
      </p:sp>
      <p:sp>
        <p:nvSpPr>
          <p:cNvPr id="11" name="Rechteck 10">
            <a:extLst>
              <a:ext uri="{FF2B5EF4-FFF2-40B4-BE49-F238E27FC236}">
                <a16:creationId xmlns:a16="http://schemas.microsoft.com/office/drawing/2014/main" id="{AC130E54-3599-B819-8EF8-0FAE2F50F8B9}"/>
              </a:ext>
            </a:extLst>
          </p:cNvPr>
          <p:cNvSpPr/>
          <p:nvPr/>
        </p:nvSpPr>
        <p:spPr>
          <a:xfrm>
            <a:off x="6325102" y="4009921"/>
            <a:ext cx="685537" cy="466397"/>
          </a:xfrm>
          <a:prstGeom prst="rect">
            <a:avLst/>
          </a:prstGeom>
          <a:solidFill>
            <a:schemeClr val="accent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00"/>
              <a:t>Deckung PV gridsub</a:t>
            </a:r>
            <a:endParaRPr lang="de-AT" sz="1000"/>
          </a:p>
        </p:txBody>
      </p:sp>
      <p:sp>
        <p:nvSpPr>
          <p:cNvPr id="12" name="Rechteck 11">
            <a:extLst>
              <a:ext uri="{FF2B5EF4-FFF2-40B4-BE49-F238E27FC236}">
                <a16:creationId xmlns:a16="http://schemas.microsoft.com/office/drawing/2014/main" id="{8E47599C-EDA2-0FD1-95CE-255B65AA299D}"/>
              </a:ext>
            </a:extLst>
          </p:cNvPr>
          <p:cNvSpPr/>
          <p:nvPr/>
        </p:nvSpPr>
        <p:spPr>
          <a:xfrm>
            <a:off x="6325101" y="4485494"/>
            <a:ext cx="685537" cy="466397"/>
          </a:xfrm>
          <a:prstGeom prst="rect">
            <a:avLst/>
          </a:prstGeom>
          <a:solidFill>
            <a:schemeClr val="accent6">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50">
                <a:solidFill>
                  <a:schemeClr val="bg2">
                    <a:lumMod val="25000"/>
                  </a:schemeClr>
                </a:solidFill>
              </a:rPr>
              <a:t>Deckung Flex</a:t>
            </a:r>
            <a:endParaRPr lang="de-AT" sz="1050">
              <a:solidFill>
                <a:schemeClr val="bg2">
                  <a:lumMod val="25000"/>
                </a:schemeClr>
              </a:solidFill>
            </a:endParaRPr>
          </a:p>
        </p:txBody>
      </p:sp>
      <p:sp>
        <p:nvSpPr>
          <p:cNvPr id="13" name="Rechteck 12">
            <a:extLst>
              <a:ext uri="{FF2B5EF4-FFF2-40B4-BE49-F238E27FC236}">
                <a16:creationId xmlns:a16="http://schemas.microsoft.com/office/drawing/2014/main" id="{E2976F2A-3352-021A-3225-80DD8851985E}"/>
              </a:ext>
            </a:extLst>
          </p:cNvPr>
          <p:cNvSpPr/>
          <p:nvPr/>
        </p:nvSpPr>
        <p:spPr>
          <a:xfrm>
            <a:off x="5508196" y="3879387"/>
            <a:ext cx="685537" cy="122921"/>
          </a:xfrm>
          <a:prstGeom prst="rect">
            <a:avLst/>
          </a:prstGeom>
          <a:solidFill>
            <a:schemeClr val="accent5"/>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50">
                <a:solidFill>
                  <a:schemeClr val="bg2"/>
                </a:solidFill>
              </a:rPr>
              <a:t>-</a:t>
            </a:r>
            <a:endParaRPr lang="de-AT" sz="1050">
              <a:solidFill>
                <a:schemeClr val="bg2"/>
              </a:solidFill>
            </a:endParaRPr>
          </a:p>
        </p:txBody>
      </p:sp>
      <p:sp>
        <p:nvSpPr>
          <p:cNvPr id="15" name="Sprechblase: rechteckig 14">
            <a:extLst>
              <a:ext uri="{FF2B5EF4-FFF2-40B4-BE49-F238E27FC236}">
                <a16:creationId xmlns:a16="http://schemas.microsoft.com/office/drawing/2014/main" id="{7FBCD933-877B-481A-034C-9A118D82CDB6}"/>
              </a:ext>
            </a:extLst>
          </p:cNvPr>
          <p:cNvSpPr/>
          <p:nvPr/>
        </p:nvSpPr>
        <p:spPr>
          <a:xfrm>
            <a:off x="5318393" y="3007691"/>
            <a:ext cx="1662546" cy="498588"/>
          </a:xfrm>
          <a:prstGeom prst="wedgeRectCallout">
            <a:avLst>
              <a:gd name="adj1" fmla="val -16218"/>
              <a:gd name="adj2" fmla="val 105780"/>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EE &lt; Zielverkehrsbedarf.</a:t>
            </a:r>
          </a:p>
          <a:p>
            <a:r>
              <a:rPr lang="de-DE" sz="1100"/>
              <a:t>Bilanzminus </a:t>
            </a:r>
          </a:p>
        </p:txBody>
      </p:sp>
      <p:sp>
        <p:nvSpPr>
          <p:cNvPr id="20" name="Rechteck 19">
            <a:extLst>
              <a:ext uri="{FF2B5EF4-FFF2-40B4-BE49-F238E27FC236}">
                <a16:creationId xmlns:a16="http://schemas.microsoft.com/office/drawing/2014/main" id="{AAC4D695-E50F-C093-5012-C3B372D4DD79}"/>
              </a:ext>
            </a:extLst>
          </p:cNvPr>
          <p:cNvSpPr/>
          <p:nvPr/>
        </p:nvSpPr>
        <p:spPr>
          <a:xfrm>
            <a:off x="4612545" y="3866951"/>
            <a:ext cx="770524" cy="107709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400"/>
              <a:t>Bedarf Ziel-Verkehr</a:t>
            </a:r>
            <a:endParaRPr lang="de-AT" sz="1400"/>
          </a:p>
        </p:txBody>
      </p:sp>
      <p:grpSp>
        <p:nvGrpSpPr>
          <p:cNvPr id="26" name="Gruppieren 25">
            <a:extLst>
              <a:ext uri="{FF2B5EF4-FFF2-40B4-BE49-F238E27FC236}">
                <a16:creationId xmlns:a16="http://schemas.microsoft.com/office/drawing/2014/main" id="{E8BD24A6-118C-6DFD-F350-3EC65ECF8DBF}"/>
              </a:ext>
            </a:extLst>
          </p:cNvPr>
          <p:cNvGrpSpPr/>
          <p:nvPr/>
        </p:nvGrpSpPr>
        <p:grpSpPr>
          <a:xfrm>
            <a:off x="9799759" y="3446586"/>
            <a:ext cx="770744" cy="1497459"/>
            <a:chOff x="9093564" y="3245004"/>
            <a:chExt cx="770744" cy="928823"/>
          </a:xfrm>
        </p:grpSpPr>
        <p:sp>
          <p:nvSpPr>
            <p:cNvPr id="21" name="Rechteck 20">
              <a:extLst>
                <a:ext uri="{FF2B5EF4-FFF2-40B4-BE49-F238E27FC236}">
                  <a16:creationId xmlns:a16="http://schemas.microsoft.com/office/drawing/2014/main" id="{C12BDE8E-700A-F015-AE61-F81B2900AD3D}"/>
                </a:ext>
              </a:extLst>
            </p:cNvPr>
            <p:cNvSpPr/>
            <p:nvPr/>
          </p:nvSpPr>
          <p:spPr>
            <a:xfrm>
              <a:off x="9093564" y="3707430"/>
              <a:ext cx="770744" cy="466397"/>
            </a:xfrm>
            <a:prstGeom prst="rect">
              <a:avLst/>
            </a:prstGeom>
            <a:solidFill>
              <a:schemeClr val="accent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100"/>
                <a:t>Deckung PV gridsub</a:t>
              </a:r>
              <a:endParaRPr lang="de-AT" sz="1100"/>
            </a:p>
          </p:txBody>
        </p:sp>
        <p:sp>
          <p:nvSpPr>
            <p:cNvPr id="22" name="Rechteck 21">
              <a:extLst>
                <a:ext uri="{FF2B5EF4-FFF2-40B4-BE49-F238E27FC236}">
                  <a16:creationId xmlns:a16="http://schemas.microsoft.com/office/drawing/2014/main" id="{3E85B151-A18A-0735-9F25-561C09873A7F}"/>
                </a:ext>
              </a:extLst>
            </p:cNvPr>
            <p:cNvSpPr/>
            <p:nvPr/>
          </p:nvSpPr>
          <p:spPr>
            <a:xfrm>
              <a:off x="9093564" y="3245004"/>
              <a:ext cx="770744" cy="466397"/>
            </a:xfrm>
            <a:prstGeom prst="rect">
              <a:avLst/>
            </a:prstGeom>
            <a:solidFill>
              <a:schemeClr val="accent6">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100">
                  <a:solidFill>
                    <a:schemeClr val="bg2">
                      <a:lumMod val="25000"/>
                    </a:schemeClr>
                  </a:solidFill>
                </a:rPr>
                <a:t>Deckung Flex</a:t>
              </a:r>
              <a:endParaRPr lang="de-AT" sz="1100">
                <a:solidFill>
                  <a:schemeClr val="bg2">
                    <a:lumMod val="25000"/>
                  </a:schemeClr>
                </a:solidFill>
              </a:endParaRPr>
            </a:p>
          </p:txBody>
        </p:sp>
      </p:grpSp>
      <p:sp>
        <p:nvSpPr>
          <p:cNvPr id="24" name="Sprechblase: rechteckig 23">
            <a:extLst>
              <a:ext uri="{FF2B5EF4-FFF2-40B4-BE49-F238E27FC236}">
                <a16:creationId xmlns:a16="http://schemas.microsoft.com/office/drawing/2014/main" id="{B9EA9E36-D26A-D14E-19F9-EA0D68C62AD0}"/>
              </a:ext>
            </a:extLst>
          </p:cNvPr>
          <p:cNvSpPr/>
          <p:nvPr/>
        </p:nvSpPr>
        <p:spPr>
          <a:xfrm>
            <a:off x="8630283" y="2533123"/>
            <a:ext cx="1662546" cy="498588"/>
          </a:xfrm>
          <a:prstGeom prst="wedgeRectCallout">
            <a:avLst>
              <a:gd name="adj1" fmla="val -13926"/>
              <a:gd name="adj2" fmla="val 138256"/>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EE &gt; Zielverkehrsbedarf.</a:t>
            </a:r>
          </a:p>
          <a:p>
            <a:r>
              <a:rPr lang="de-DE" sz="1100"/>
              <a:t>Bilanz PLUS </a:t>
            </a:r>
          </a:p>
        </p:txBody>
      </p:sp>
      <p:sp>
        <p:nvSpPr>
          <p:cNvPr id="25" name="Rechteck 24">
            <a:extLst>
              <a:ext uri="{FF2B5EF4-FFF2-40B4-BE49-F238E27FC236}">
                <a16:creationId xmlns:a16="http://schemas.microsoft.com/office/drawing/2014/main" id="{070A3371-C374-9CD8-6F66-B73169F7360D}"/>
              </a:ext>
            </a:extLst>
          </p:cNvPr>
          <p:cNvSpPr/>
          <p:nvPr/>
        </p:nvSpPr>
        <p:spPr>
          <a:xfrm>
            <a:off x="7960353" y="3888327"/>
            <a:ext cx="866294" cy="105571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t>Bedarf Ziel-Verkehr</a:t>
            </a:r>
            <a:endParaRPr lang="de-AT" sz="1600"/>
          </a:p>
        </p:txBody>
      </p:sp>
      <p:sp>
        <p:nvSpPr>
          <p:cNvPr id="27" name="Sprechblase: rechteckig 26">
            <a:extLst>
              <a:ext uri="{FF2B5EF4-FFF2-40B4-BE49-F238E27FC236}">
                <a16:creationId xmlns:a16="http://schemas.microsoft.com/office/drawing/2014/main" id="{14D0FB77-7FDE-D1BA-C502-3BC0D258A9A0}"/>
              </a:ext>
            </a:extLst>
          </p:cNvPr>
          <p:cNvSpPr/>
          <p:nvPr/>
        </p:nvSpPr>
        <p:spPr>
          <a:xfrm>
            <a:off x="1646529" y="1922819"/>
            <a:ext cx="1662546" cy="830996"/>
          </a:xfrm>
          <a:prstGeom prst="wedgeRectCallout">
            <a:avLst>
              <a:gd name="adj1" fmla="val -44603"/>
              <a:gd name="adj2" fmla="val 76985"/>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Deswegen sollte auch beides, also der gesamte Verbrauch dynamisch berechnet werden</a:t>
            </a:r>
          </a:p>
        </p:txBody>
      </p:sp>
      <p:sp>
        <p:nvSpPr>
          <p:cNvPr id="28" name="Rechteck 27">
            <a:extLst>
              <a:ext uri="{FF2B5EF4-FFF2-40B4-BE49-F238E27FC236}">
                <a16:creationId xmlns:a16="http://schemas.microsoft.com/office/drawing/2014/main" id="{6B10B13E-085F-FC1C-6759-C0E12DBDAE6C}"/>
              </a:ext>
            </a:extLst>
          </p:cNvPr>
          <p:cNvSpPr/>
          <p:nvPr/>
        </p:nvSpPr>
        <p:spPr>
          <a:xfrm>
            <a:off x="6325101" y="3888327"/>
            <a:ext cx="685537" cy="122921"/>
          </a:xfrm>
          <a:prstGeom prst="rect">
            <a:avLst/>
          </a:prstGeom>
          <a:solidFill>
            <a:schemeClr val="accent3"/>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50">
                <a:solidFill>
                  <a:schemeClr val="bg2"/>
                </a:solidFill>
              </a:rPr>
              <a:t>Netz</a:t>
            </a:r>
            <a:endParaRPr lang="de-AT" sz="1050">
              <a:solidFill>
                <a:schemeClr val="bg2"/>
              </a:solidFill>
            </a:endParaRPr>
          </a:p>
        </p:txBody>
      </p:sp>
      <p:sp>
        <p:nvSpPr>
          <p:cNvPr id="30" name="Sprechblase: rechteckig 29">
            <a:extLst>
              <a:ext uri="{FF2B5EF4-FFF2-40B4-BE49-F238E27FC236}">
                <a16:creationId xmlns:a16="http://schemas.microsoft.com/office/drawing/2014/main" id="{C06E3398-FB7B-F20B-1C6C-7FB5F4FF5AB7}"/>
              </a:ext>
            </a:extLst>
          </p:cNvPr>
          <p:cNvSpPr/>
          <p:nvPr/>
        </p:nvSpPr>
        <p:spPr>
          <a:xfrm>
            <a:off x="5129675" y="5391348"/>
            <a:ext cx="1662546" cy="914201"/>
          </a:xfrm>
          <a:prstGeom prst="wedgeRectCallout">
            <a:avLst>
              <a:gd name="adj1" fmla="val -5333"/>
              <a:gd name="adj2" fmla="val -189113"/>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geht in PE-und THG Bilanz ein:</a:t>
            </a:r>
          </a:p>
          <a:p>
            <a:r>
              <a:rPr lang="de-DE" sz="1100"/>
              <a:t>Netzbezug</a:t>
            </a:r>
          </a:p>
          <a:p>
            <a:endParaRPr lang="de-DE" sz="1100"/>
          </a:p>
        </p:txBody>
      </p:sp>
      <p:sp>
        <p:nvSpPr>
          <p:cNvPr id="31" name="Sprechblase: rechteckig 30">
            <a:extLst>
              <a:ext uri="{FF2B5EF4-FFF2-40B4-BE49-F238E27FC236}">
                <a16:creationId xmlns:a16="http://schemas.microsoft.com/office/drawing/2014/main" id="{37C549BC-8351-8EA1-DBB1-6FD7863412E7}"/>
              </a:ext>
            </a:extLst>
          </p:cNvPr>
          <p:cNvSpPr/>
          <p:nvPr/>
        </p:nvSpPr>
        <p:spPr>
          <a:xfrm>
            <a:off x="8522584" y="5275205"/>
            <a:ext cx="2202565" cy="714176"/>
          </a:xfrm>
          <a:prstGeom prst="wedgeRectCallout">
            <a:avLst>
              <a:gd name="adj1" fmla="val -12781"/>
              <a:gd name="adj2" fmla="val -247751"/>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PE-und THG relevante Emisisonen:</a:t>
            </a:r>
          </a:p>
          <a:p>
            <a:r>
              <a:rPr lang="de-DE" sz="1100"/>
              <a:t>VRgrid_ev + PVev - Zielbedarf</a:t>
            </a:r>
          </a:p>
        </p:txBody>
      </p:sp>
      <p:sp>
        <p:nvSpPr>
          <p:cNvPr id="32" name="Rechteck 31">
            <a:extLst>
              <a:ext uri="{FF2B5EF4-FFF2-40B4-BE49-F238E27FC236}">
                <a16:creationId xmlns:a16="http://schemas.microsoft.com/office/drawing/2014/main" id="{884EC941-CB8C-BB70-CD14-313F9EE6F9CE}"/>
              </a:ext>
            </a:extLst>
          </p:cNvPr>
          <p:cNvSpPr/>
          <p:nvPr/>
        </p:nvSpPr>
        <p:spPr>
          <a:xfrm>
            <a:off x="8972918" y="3446586"/>
            <a:ext cx="685537" cy="441741"/>
          </a:xfrm>
          <a:prstGeom prst="rect">
            <a:avLst/>
          </a:prstGeom>
          <a:solidFill>
            <a:schemeClr val="accent5">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50">
                <a:solidFill>
                  <a:schemeClr val="bg2"/>
                </a:solidFill>
              </a:rPr>
              <a:t>+</a:t>
            </a:r>
            <a:endParaRPr lang="de-AT" sz="1050">
              <a:solidFill>
                <a:schemeClr val="bg2"/>
              </a:solidFill>
            </a:endParaRPr>
          </a:p>
        </p:txBody>
      </p:sp>
      <p:sp>
        <p:nvSpPr>
          <p:cNvPr id="33" name="Sprechblase: rechteckig 32">
            <a:extLst>
              <a:ext uri="{FF2B5EF4-FFF2-40B4-BE49-F238E27FC236}">
                <a16:creationId xmlns:a16="http://schemas.microsoft.com/office/drawing/2014/main" id="{CB1496AF-78F7-81C4-BE3F-949A0F435EA8}"/>
              </a:ext>
            </a:extLst>
          </p:cNvPr>
          <p:cNvSpPr/>
          <p:nvPr/>
        </p:nvSpPr>
        <p:spPr>
          <a:xfrm>
            <a:off x="10801983" y="3700492"/>
            <a:ext cx="1264832" cy="985807"/>
          </a:xfrm>
          <a:prstGeom prst="wedgeRectCallout">
            <a:avLst>
              <a:gd name="adj1" fmla="val -63737"/>
              <a:gd name="adj2" fmla="val -26435"/>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Deckung Quellverkehr Entspricht einem Export von Erneuerbaren</a:t>
            </a:r>
          </a:p>
        </p:txBody>
      </p:sp>
    </p:spTree>
    <p:extLst>
      <p:ext uri="{BB962C8B-B14F-4D97-AF65-F5344CB8AC3E}">
        <p14:creationId xmlns:p14="http://schemas.microsoft.com/office/powerpoint/2010/main" val="232725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780400-993D-4106-9A70-054AF9EEE810}"/>
              </a:ext>
            </a:extLst>
          </p:cNvPr>
          <p:cNvSpPr>
            <a:spLocks noGrp="1"/>
          </p:cNvSpPr>
          <p:nvPr>
            <p:ph type="title"/>
          </p:nvPr>
        </p:nvSpPr>
        <p:spPr/>
        <p:txBody>
          <a:bodyPr>
            <a:normAutofit fontScale="90000"/>
          </a:bodyPr>
          <a:lstStyle/>
          <a:p>
            <a:r>
              <a:rPr lang="de-DE"/>
              <a:t>☁THG Bilanz</a:t>
            </a:r>
            <a:endParaRPr lang="de-AT"/>
          </a:p>
        </p:txBody>
      </p:sp>
      <p:graphicFrame>
        <p:nvGraphicFramePr>
          <p:cNvPr id="7" name="Inhaltsplatzhalter 6">
            <a:extLst>
              <a:ext uri="{FF2B5EF4-FFF2-40B4-BE49-F238E27FC236}">
                <a16:creationId xmlns:a16="http://schemas.microsoft.com/office/drawing/2014/main" id="{BBFA864C-30DB-9038-358A-8367F9022B96}"/>
              </a:ext>
            </a:extLst>
          </p:cNvPr>
          <p:cNvGraphicFramePr>
            <a:graphicFrameLocks noGrp="1"/>
          </p:cNvGraphicFramePr>
          <p:nvPr>
            <p:ph idx="1"/>
            <p:extLst>
              <p:ext uri="{D42A27DB-BD31-4B8C-83A1-F6EECF244321}">
                <p14:modId xmlns:p14="http://schemas.microsoft.com/office/powerpoint/2010/main" val="517013492"/>
              </p:ext>
            </p:extLst>
          </p:nvPr>
        </p:nvGraphicFramePr>
        <p:xfrm>
          <a:off x="390525" y="1304924"/>
          <a:ext cx="10594975" cy="3330576"/>
        </p:xfrm>
        <a:graphic>
          <a:graphicData uri="http://schemas.openxmlformats.org/drawingml/2006/table">
            <a:tbl>
              <a:tblPr/>
              <a:tblGrid>
                <a:gridCol w="426078">
                  <a:extLst>
                    <a:ext uri="{9D8B030D-6E8A-4147-A177-3AD203B41FA5}">
                      <a16:colId xmlns:a16="http://schemas.microsoft.com/office/drawing/2014/main" val="146705462"/>
                    </a:ext>
                  </a:extLst>
                </a:gridCol>
                <a:gridCol w="10168897">
                  <a:extLst>
                    <a:ext uri="{9D8B030D-6E8A-4147-A177-3AD203B41FA5}">
                      <a16:colId xmlns:a16="http://schemas.microsoft.com/office/drawing/2014/main" val="1568433459"/>
                    </a:ext>
                  </a:extLst>
                </a:gridCol>
              </a:tblGrid>
              <a:tr h="459390">
                <a:tc>
                  <a:txBody>
                    <a:bodyPr/>
                    <a:lstStyle/>
                    <a:p>
                      <a:pPr algn="l" fontAlgn="b"/>
                      <a:r>
                        <a:rPr lang="de-AT" sz="2400" b="0" i="0" u="none" strike="noStrike">
                          <a:solidFill>
                            <a:srgbClr val="E1320F"/>
                          </a:solidFill>
                          <a:effectLst/>
                          <a:latin typeface="Calibri" panose="020F0502020204030204" pitchFamily="34" charset="0"/>
                        </a:rPr>
                        <a:t>🏁</a:t>
                      </a:r>
                    </a:p>
                  </a:txBody>
                  <a:tcPr marL="0" marR="0" marT="0" marB="0" anchor="b">
                    <a:lnL>
                      <a:noFill/>
                    </a:lnL>
                    <a:lnR>
                      <a:noFill/>
                    </a:lnR>
                    <a:lnT>
                      <a:noFill/>
                    </a:lnT>
                    <a:lnB>
                      <a:noFill/>
                    </a:lnB>
                    <a:noFill/>
                  </a:tcPr>
                </a:tc>
                <a:tc>
                  <a:txBody>
                    <a:bodyPr/>
                    <a:lstStyle/>
                    <a:p>
                      <a:pPr algn="l" fontAlgn="b"/>
                      <a:r>
                        <a:rPr lang="de-DE" sz="2400" b="1" i="0" u="none" strike="noStrike">
                          <a:solidFill>
                            <a:srgbClr val="E1320F"/>
                          </a:solidFill>
                          <a:effectLst/>
                          <a:latin typeface="Calibri" panose="020F0502020204030204" pitchFamily="34" charset="0"/>
                        </a:rPr>
                        <a:t>Ziel der THG-Bilanzierung in klimaaktiv "Klimaneutrales Plus-Energie-Quartier"</a:t>
                      </a:r>
                    </a:p>
                  </a:txBody>
                  <a:tcPr marL="0" marR="0" marT="0" marB="0" anchor="b">
                    <a:lnL>
                      <a:noFill/>
                    </a:lnL>
                    <a:lnR>
                      <a:noFill/>
                    </a:lnR>
                    <a:lnT>
                      <a:noFill/>
                    </a:lnT>
                    <a:lnB w="12700" cap="flat" cmpd="sng" algn="ctr">
                      <a:solidFill>
                        <a:srgbClr val="F47E66"/>
                      </a:solidFill>
                      <a:prstDash val="solid"/>
                      <a:round/>
                      <a:headEnd type="none" w="med" len="med"/>
                      <a:tailEnd type="none" w="med" len="med"/>
                    </a:lnB>
                    <a:noFill/>
                  </a:tcPr>
                </a:tc>
                <a:extLst>
                  <a:ext uri="{0D108BD9-81ED-4DB2-BD59-A6C34878D82A}">
                    <a16:rowId xmlns:a16="http://schemas.microsoft.com/office/drawing/2014/main" val="1438696097"/>
                  </a:ext>
                </a:extLst>
              </a:tr>
              <a:tr h="1033627">
                <a:tc>
                  <a:txBody>
                    <a:bodyPr/>
                    <a:lstStyle/>
                    <a:p>
                      <a:pPr algn="l" fontAlgn="b"/>
                      <a:endParaRPr lang="de-AT" sz="2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t"/>
                      <a:r>
                        <a:rPr lang="de-DE" sz="1800" b="0" i="1" u="none" strike="noStrike">
                          <a:solidFill>
                            <a:srgbClr val="26434F"/>
                          </a:solidFill>
                          <a:effectLst/>
                          <a:latin typeface="Calibri" panose="020F0502020204030204" pitchFamily="34" charset="0"/>
                        </a:rPr>
                        <a:t>Sie ermöglicht die vollständige Bilanzierung aller klimawirksamen Emissionen eines Quartiers über seinen gesamten Lebenszyklus – mit dem Ziel, die Vereinbarkeit mit den Klimazielen 2040/2050 sicherzustellen. Nur wenn das Quartier auch die THG-Grenze einhält, gilt es als klimafit und langfristig zukunftssicher.</a:t>
                      </a:r>
                    </a:p>
                  </a:txBody>
                  <a:tcPr marL="0" marR="0" marT="0" marB="0">
                    <a:lnL>
                      <a:noFill/>
                    </a:lnL>
                    <a:lnR>
                      <a:noFill/>
                    </a:lnR>
                    <a:lnT w="12700" cap="flat" cmpd="sng" algn="ctr">
                      <a:solidFill>
                        <a:srgbClr val="F47E66"/>
                      </a:solidFill>
                      <a:prstDash val="solid"/>
                      <a:round/>
                      <a:headEnd type="none" w="med" len="med"/>
                      <a:tailEnd type="none" w="med" len="med"/>
                    </a:lnT>
                    <a:lnB>
                      <a:noFill/>
                    </a:lnB>
                    <a:noFill/>
                  </a:tcPr>
                </a:tc>
                <a:extLst>
                  <a:ext uri="{0D108BD9-81ED-4DB2-BD59-A6C34878D82A}">
                    <a16:rowId xmlns:a16="http://schemas.microsoft.com/office/drawing/2014/main" val="2217226021"/>
                  </a:ext>
                </a:extLst>
              </a:tr>
              <a:tr h="459390">
                <a:tc>
                  <a:txBody>
                    <a:bodyPr/>
                    <a:lstStyle/>
                    <a:p>
                      <a:pPr algn="l" fontAlgn="b"/>
                      <a:r>
                        <a:rPr lang="de-AT" sz="2400" b="0" i="0" u="none" strike="noStrike">
                          <a:solidFill>
                            <a:srgbClr val="F59C00"/>
                          </a:solidFill>
                          <a:effectLst/>
                          <a:latin typeface="Calibri" panose="020F0502020204030204" pitchFamily="34" charset="0"/>
                        </a:rPr>
                        <a:t>📏</a:t>
                      </a:r>
                    </a:p>
                  </a:txBody>
                  <a:tcPr marL="0" marR="0" marT="0" marB="0" anchor="b">
                    <a:lnL>
                      <a:noFill/>
                    </a:lnL>
                    <a:lnR>
                      <a:noFill/>
                    </a:lnR>
                    <a:lnT>
                      <a:noFill/>
                    </a:lnT>
                    <a:lnB>
                      <a:noFill/>
                    </a:lnB>
                    <a:noFill/>
                  </a:tcPr>
                </a:tc>
                <a:tc>
                  <a:txBody>
                    <a:bodyPr/>
                    <a:lstStyle/>
                    <a:p>
                      <a:pPr algn="l" fontAlgn="b"/>
                      <a:r>
                        <a:rPr lang="de-AT" sz="2400" b="1" i="0" u="none" strike="noStrike">
                          <a:solidFill>
                            <a:srgbClr val="E1320F"/>
                          </a:solidFill>
                          <a:effectLst/>
                          <a:latin typeface="Calibri" panose="020F0502020204030204" pitchFamily="34" charset="0"/>
                        </a:rPr>
                        <a:t>Bewertungsmaßstab CO₂-Äquivalente (CO₂eq)</a:t>
                      </a:r>
                    </a:p>
                  </a:txBody>
                  <a:tcPr marL="0" marR="0" marT="0" marB="0" anchor="b">
                    <a:lnL>
                      <a:noFill/>
                    </a:lnL>
                    <a:lnR>
                      <a:noFill/>
                    </a:lnR>
                    <a:lnT>
                      <a:noFill/>
                    </a:lnT>
                    <a:lnB w="12700" cap="flat" cmpd="sng" algn="ctr">
                      <a:solidFill>
                        <a:srgbClr val="F47E66"/>
                      </a:solidFill>
                      <a:prstDash val="solid"/>
                      <a:round/>
                      <a:headEnd type="none" w="med" len="med"/>
                      <a:tailEnd type="none" w="med" len="med"/>
                    </a:lnB>
                    <a:noFill/>
                  </a:tcPr>
                </a:tc>
                <a:extLst>
                  <a:ext uri="{0D108BD9-81ED-4DB2-BD59-A6C34878D82A}">
                    <a16:rowId xmlns:a16="http://schemas.microsoft.com/office/drawing/2014/main" val="3830922116"/>
                  </a:ext>
                </a:extLst>
              </a:tr>
              <a:tr h="1378169">
                <a:tc>
                  <a:txBody>
                    <a:bodyPr/>
                    <a:lstStyle/>
                    <a:p>
                      <a:pPr algn="l" fontAlgn="b"/>
                      <a:endParaRPr lang="de-AT" sz="2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marL="0" indent="0" algn="l" fontAlgn="t">
                        <a:buFont typeface="Arial" panose="020B0604020202020204" pitchFamily="34" charset="0"/>
                        <a:buNone/>
                      </a:pPr>
                      <a:r>
                        <a:rPr lang="de-DE" sz="1800" b="0" i="1" u="none" strike="noStrike">
                          <a:solidFill>
                            <a:srgbClr val="26434F"/>
                          </a:solidFill>
                          <a:effectLst/>
                          <a:latin typeface="Calibri" panose="020F0502020204030204" pitchFamily="34" charset="0"/>
                        </a:rPr>
                        <a:t>Die Bilanz erfolgt in kg</a:t>
                      </a:r>
                      <a:r>
                        <a:rPr lang="de-DE" sz="1800" b="0" i="1" u="none" strike="noStrike" baseline="-25000">
                          <a:solidFill>
                            <a:srgbClr val="26434F"/>
                          </a:solidFill>
                          <a:effectLst/>
                          <a:latin typeface="Calibri" panose="020F0502020204030204" pitchFamily="34" charset="0"/>
                        </a:rPr>
                        <a:t>CO₂eq</a:t>
                      </a:r>
                      <a:r>
                        <a:rPr lang="de-DE" sz="1800" b="0" i="1" u="none" strike="noStrike">
                          <a:solidFill>
                            <a:srgbClr val="26434F"/>
                          </a:solidFill>
                          <a:effectLst/>
                          <a:latin typeface="Calibri" panose="020F0502020204030204" pitchFamily="34" charset="0"/>
                        </a:rPr>
                        <a:t> pro m² Bruttogrundfläche (BGF) und Jahr. Dabei werden Emissionen aus:</a:t>
                      </a:r>
                    </a:p>
                    <a:p>
                      <a:pPr marL="285750" indent="-285750" algn="l" fontAlgn="t">
                        <a:buFont typeface="Arial" panose="020B0604020202020204" pitchFamily="34" charset="0"/>
                        <a:buChar char="•"/>
                      </a:pPr>
                      <a:r>
                        <a:rPr lang="de-DE" sz="1800" b="0" i="1" u="none" strike="noStrike">
                          <a:solidFill>
                            <a:srgbClr val="26434F"/>
                          </a:solidFill>
                          <a:effectLst/>
                          <a:latin typeface="Calibri" panose="020F0502020204030204" pitchFamily="34" charset="0"/>
                        </a:rPr>
                        <a:t>Errichtung (Ökobilanzgrenzen A1–A3),</a:t>
                      </a:r>
                    </a:p>
                    <a:p>
                      <a:pPr marL="285750" indent="-285750" algn="l" fontAlgn="t">
                        <a:buFont typeface="Arial" panose="020B0604020202020204" pitchFamily="34" charset="0"/>
                        <a:buChar char="•"/>
                      </a:pPr>
                      <a:r>
                        <a:rPr lang="de-DE" sz="1800" b="0" i="1" u="none" strike="noStrike">
                          <a:solidFill>
                            <a:srgbClr val="26434F"/>
                          </a:solidFill>
                          <a:effectLst/>
                          <a:latin typeface="Calibri" panose="020F0502020204030204" pitchFamily="34" charset="0"/>
                        </a:rPr>
                        <a:t>künftiger Instandhaltung (wenn in weniger als 25 Jahren),</a:t>
                      </a:r>
                    </a:p>
                    <a:p>
                      <a:pPr marL="285750" indent="-285750" algn="l" fontAlgn="t">
                        <a:buFont typeface="Arial" panose="020B0604020202020204" pitchFamily="34" charset="0"/>
                        <a:buChar char="•"/>
                      </a:pPr>
                      <a:r>
                        <a:rPr lang="de-DE" sz="1800" b="0" i="1" u="none" strike="noStrike">
                          <a:solidFill>
                            <a:srgbClr val="26434F"/>
                          </a:solidFill>
                          <a:effectLst/>
                          <a:latin typeface="Calibri" panose="020F0502020204030204" pitchFamily="34" charset="0"/>
                        </a:rPr>
                        <a:t>sowie dem Betrieb unter Berücksichtigung dynamischer CO₂-Intensitäten des Strommixes, </a:t>
                      </a:r>
                    </a:p>
                    <a:p>
                      <a:pPr algn="l" fontAlgn="t"/>
                      <a:r>
                        <a:rPr lang="de-DE" sz="1800" b="0" i="1" u="none" strike="noStrike">
                          <a:solidFill>
                            <a:srgbClr val="26434F"/>
                          </a:solidFill>
                          <a:effectLst/>
                          <a:latin typeface="Calibri" panose="020F0502020204030204" pitchFamily="34" charset="0"/>
                        </a:rPr>
                        <a:t>bilanziert​.</a:t>
                      </a:r>
                    </a:p>
                  </a:txBody>
                  <a:tcPr marL="0" marR="0" marT="0" marB="0">
                    <a:lnL>
                      <a:noFill/>
                    </a:lnL>
                    <a:lnR>
                      <a:noFill/>
                    </a:lnR>
                    <a:lnT w="12700" cap="flat" cmpd="sng" algn="ctr">
                      <a:solidFill>
                        <a:srgbClr val="F47E66"/>
                      </a:solidFill>
                      <a:prstDash val="solid"/>
                      <a:round/>
                      <a:headEnd type="none" w="med" len="med"/>
                      <a:tailEnd type="none" w="med" len="med"/>
                    </a:lnT>
                    <a:lnB>
                      <a:noFill/>
                    </a:lnB>
                    <a:noFill/>
                  </a:tcPr>
                </a:tc>
                <a:extLst>
                  <a:ext uri="{0D108BD9-81ED-4DB2-BD59-A6C34878D82A}">
                    <a16:rowId xmlns:a16="http://schemas.microsoft.com/office/drawing/2014/main" val="2424967892"/>
                  </a:ext>
                </a:extLst>
              </a:tr>
            </a:tbl>
          </a:graphicData>
        </a:graphic>
      </p:graphicFrame>
    </p:spTree>
    <p:extLst>
      <p:ext uri="{BB962C8B-B14F-4D97-AF65-F5344CB8AC3E}">
        <p14:creationId xmlns:p14="http://schemas.microsoft.com/office/powerpoint/2010/main" val="294455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CBC48-6FF1-9FA0-ECB0-2B8E7F89221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696F2BC-C8CB-1676-5AFA-1203549812AD}"/>
              </a:ext>
            </a:extLst>
          </p:cNvPr>
          <p:cNvSpPr>
            <a:spLocks noGrp="1"/>
          </p:cNvSpPr>
          <p:nvPr>
            <p:ph type="title"/>
          </p:nvPr>
        </p:nvSpPr>
        <p:spPr/>
        <p:txBody>
          <a:bodyPr>
            <a:normAutofit fontScale="90000"/>
          </a:bodyPr>
          <a:lstStyle/>
          <a:p>
            <a:r>
              <a:rPr lang="de-DE"/>
              <a:t>☁THG Bilanz</a:t>
            </a:r>
            <a:endParaRPr lang="de-AT"/>
          </a:p>
        </p:txBody>
      </p:sp>
      <p:graphicFrame>
        <p:nvGraphicFramePr>
          <p:cNvPr id="9" name="Inhaltsplatzhalter 8">
            <a:extLst>
              <a:ext uri="{FF2B5EF4-FFF2-40B4-BE49-F238E27FC236}">
                <a16:creationId xmlns:a16="http://schemas.microsoft.com/office/drawing/2014/main" id="{93D3DD1C-EA2A-E5E6-EAB8-3F99C6A31E8E}"/>
              </a:ext>
            </a:extLst>
          </p:cNvPr>
          <p:cNvGraphicFramePr>
            <a:graphicFrameLocks noGrp="1"/>
          </p:cNvGraphicFramePr>
          <p:nvPr>
            <p:ph idx="1"/>
            <p:extLst>
              <p:ext uri="{D42A27DB-BD31-4B8C-83A1-F6EECF244321}">
                <p14:modId xmlns:p14="http://schemas.microsoft.com/office/powerpoint/2010/main" val="2939681234"/>
              </p:ext>
            </p:extLst>
          </p:nvPr>
        </p:nvGraphicFramePr>
        <p:xfrm>
          <a:off x="368300" y="1549400"/>
          <a:ext cx="11542804" cy="4004699"/>
        </p:xfrm>
        <a:graphic>
          <a:graphicData uri="http://schemas.openxmlformats.org/drawingml/2006/table">
            <a:tbl>
              <a:tblPr/>
              <a:tblGrid>
                <a:gridCol w="566835">
                  <a:extLst>
                    <a:ext uri="{9D8B030D-6E8A-4147-A177-3AD203B41FA5}">
                      <a16:colId xmlns:a16="http://schemas.microsoft.com/office/drawing/2014/main" val="2132624175"/>
                    </a:ext>
                  </a:extLst>
                </a:gridCol>
                <a:gridCol w="10975969">
                  <a:extLst>
                    <a:ext uri="{9D8B030D-6E8A-4147-A177-3AD203B41FA5}">
                      <a16:colId xmlns:a16="http://schemas.microsoft.com/office/drawing/2014/main" val="2442950717"/>
                    </a:ext>
                  </a:extLst>
                </a:gridCol>
              </a:tblGrid>
              <a:tr h="323461">
                <a:tc>
                  <a:txBody>
                    <a:bodyPr/>
                    <a:lstStyle/>
                    <a:p>
                      <a:pPr algn="r" fontAlgn="b"/>
                      <a:endParaRPr lang="de-AT" sz="2400" b="0" i="0" u="none" strike="noStrike">
                        <a:solidFill>
                          <a:srgbClr val="F59C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de-DE" sz="2400" b="1" i="0" u="none" strike="noStrike">
                          <a:solidFill>
                            <a:srgbClr val="E1320F"/>
                          </a:solidFill>
                          <a:effectLst/>
                          <a:latin typeface="Calibri" panose="020F0502020204030204" pitchFamily="34" charset="0"/>
                        </a:rPr>
                        <a:t>Was ist inkludiert - was nicht?</a:t>
                      </a:r>
                    </a:p>
                  </a:txBody>
                  <a:tcPr marL="0" marR="0" marT="0" marB="0" anchor="b">
                    <a:lnL>
                      <a:noFill/>
                    </a:lnL>
                    <a:lnR>
                      <a:noFill/>
                    </a:lnR>
                    <a:lnT>
                      <a:noFill/>
                    </a:lnT>
                    <a:lnB w="12700" cap="flat" cmpd="sng" algn="ctr">
                      <a:solidFill>
                        <a:srgbClr val="F47E66"/>
                      </a:solidFill>
                      <a:prstDash val="solid"/>
                      <a:round/>
                      <a:headEnd type="none" w="med" len="med"/>
                      <a:tailEnd type="none" w="med" len="med"/>
                    </a:lnB>
                    <a:noFill/>
                  </a:tcPr>
                </a:tc>
                <a:extLst>
                  <a:ext uri="{0D108BD9-81ED-4DB2-BD59-A6C34878D82A}">
                    <a16:rowId xmlns:a16="http://schemas.microsoft.com/office/drawing/2014/main" val="4190017772"/>
                  </a:ext>
                </a:extLst>
              </a:tr>
              <a:tr h="3638939">
                <a:tc>
                  <a:txBody>
                    <a:bodyPr/>
                    <a:lstStyle/>
                    <a:p>
                      <a:pPr algn="l" fontAlgn="b"/>
                      <a:endParaRPr lang="de-AT" sz="2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t"/>
                      <a:r>
                        <a:rPr lang="de-DE" sz="1800" b="1" i="0" u="none" strike="noStrike">
                          <a:solidFill>
                            <a:srgbClr val="5FB564"/>
                          </a:solidFill>
                          <a:effectLst/>
                          <a:latin typeface="Calibri" panose="020F0502020204030204" pitchFamily="34" charset="0"/>
                        </a:rPr>
                        <a:t>✔🏗</a:t>
                      </a:r>
                      <a:r>
                        <a:rPr lang="de-DE" sz="3600" b="1" i="0" u="none" strike="noStrike">
                          <a:solidFill>
                            <a:srgbClr val="3BACBE"/>
                          </a:solidFill>
                          <a:effectLst/>
                          <a:latin typeface="Calibri" panose="020F0502020204030204" pitchFamily="34" charset="0"/>
                        </a:rPr>
                        <a:t> </a:t>
                      </a:r>
                      <a:r>
                        <a:rPr lang="de-DE" sz="1800" b="1" i="0" u="none" strike="noStrike">
                          <a:solidFill>
                            <a:srgbClr val="3BACBE"/>
                          </a:solidFill>
                          <a:effectLst/>
                          <a:latin typeface="Calibri" panose="020F0502020204030204" pitchFamily="34" charset="0"/>
                        </a:rPr>
                        <a:t>Errichtung A1-A3 </a:t>
                      </a:r>
                      <a:r>
                        <a:rPr lang="de-DE" sz="1800" b="0" i="0" u="none" strike="noStrike">
                          <a:solidFill>
                            <a:srgbClr val="3BACBE"/>
                          </a:solidFill>
                          <a:effectLst/>
                          <a:latin typeface="Calibri" panose="020F0502020204030204" pitchFamily="34" charset="0"/>
                        </a:rPr>
                        <a:t>(inkl Tiefgaragen, etc)</a:t>
                      </a:r>
                      <a:br>
                        <a:rPr lang="de-DE" sz="1800" b="1" i="1" u="none" strike="noStrike">
                          <a:solidFill>
                            <a:srgbClr val="3BACBE"/>
                          </a:solidFill>
                          <a:effectLst/>
                          <a:latin typeface="Calibri" panose="020F0502020204030204" pitchFamily="34" charset="0"/>
                        </a:rPr>
                      </a:br>
                      <a:r>
                        <a:rPr lang="de-DE" sz="1800" b="1" i="0" u="none" strike="noStrike">
                          <a:solidFill>
                            <a:srgbClr val="5FB564"/>
                          </a:solidFill>
                          <a:effectLst/>
                          <a:latin typeface="Calibri" panose="020F0502020204030204" pitchFamily="34" charset="0"/>
                        </a:rPr>
                        <a:t>✔🛠</a:t>
                      </a:r>
                      <a:r>
                        <a:rPr lang="de-DE" sz="1800" b="1" i="0" u="none" strike="noStrike">
                          <a:solidFill>
                            <a:srgbClr val="3BACBE"/>
                          </a:solidFill>
                          <a:effectLst/>
                          <a:latin typeface="Calibri" panose="020F0502020204030204" pitchFamily="34" charset="0"/>
                        </a:rPr>
                        <a:t> Instandsetzungen in den nächsten 25 Jahren</a:t>
                      </a:r>
                      <a:r>
                        <a:rPr lang="de-DE" sz="1800" b="1" i="1" u="none" strike="noStrike">
                          <a:solidFill>
                            <a:srgbClr val="3BACBE"/>
                          </a:solidFill>
                          <a:effectLst/>
                          <a:latin typeface="Calibri" panose="020F0502020204030204" pitchFamily="34" charset="0"/>
                        </a:rPr>
                        <a:t> </a:t>
                      </a:r>
                      <a:r>
                        <a:rPr lang="de-DE" sz="1800" b="0" i="1" u="none" strike="noStrike">
                          <a:solidFill>
                            <a:srgbClr val="26434F"/>
                          </a:solidFill>
                          <a:effectLst/>
                          <a:latin typeface="Calibri" panose="020F0502020204030204" pitchFamily="34" charset="0"/>
                        </a:rPr>
                        <a:t>für Materialien mit Nutzungsdauer unter 25 Jahren (z.B. Bodenbeläge), da sie bis 2050 nochmals ersetzt werden müssen.</a:t>
                      </a:r>
                      <a:br>
                        <a:rPr lang="de-DE" sz="1800" b="0" i="1" u="none" strike="noStrike">
                          <a:solidFill>
                            <a:srgbClr val="26434F"/>
                          </a:solidFill>
                          <a:effectLst/>
                          <a:latin typeface="Calibri" panose="020F0502020204030204" pitchFamily="34" charset="0"/>
                        </a:rPr>
                      </a:br>
                      <a:r>
                        <a:rPr lang="de-DE" sz="1800" b="0" i="0" u="none" strike="noStrike">
                          <a:solidFill>
                            <a:srgbClr val="CA0237"/>
                          </a:solidFill>
                          <a:effectLst/>
                          <a:latin typeface="Calibri" panose="020F0502020204030204" pitchFamily="34" charset="0"/>
                        </a:rPr>
                        <a:t>❌</a:t>
                      </a:r>
                      <a:r>
                        <a:rPr lang="de-DE" sz="1800" b="1" i="0" u="none" strike="noStrike">
                          <a:solidFill>
                            <a:srgbClr val="26434F"/>
                          </a:solidFill>
                          <a:effectLst/>
                          <a:latin typeface="Calibri" panose="020F0502020204030204" pitchFamily="34" charset="0"/>
                        </a:rPr>
                        <a:t>🛠 Instandsetzungen nach 2050</a:t>
                      </a:r>
                      <a:r>
                        <a:rPr lang="de-DE" sz="1800" b="0" i="1" u="none" strike="noStrike">
                          <a:solidFill>
                            <a:srgbClr val="26434F"/>
                          </a:solidFill>
                          <a:effectLst/>
                          <a:latin typeface="Calibri" panose="020F0502020204030204" pitchFamily="34" charset="0"/>
                        </a:rPr>
                        <a:t>: Diese werden in einem zukünftigen Wirtschaftssystem als bereits dekarbonisiert angenommen</a:t>
                      </a:r>
                      <a:br>
                        <a:rPr lang="de-DE" sz="1800" b="0" i="1" u="none" strike="noStrike">
                          <a:solidFill>
                            <a:srgbClr val="26434F"/>
                          </a:solidFill>
                          <a:effectLst/>
                          <a:latin typeface="Calibri" panose="020F0502020204030204" pitchFamily="34" charset="0"/>
                        </a:rPr>
                      </a:br>
                      <a:r>
                        <a:rPr lang="de-DE" sz="1800" b="0" i="0" u="none" strike="noStrike">
                          <a:solidFill>
                            <a:srgbClr val="CA0237"/>
                          </a:solidFill>
                          <a:effectLst/>
                          <a:latin typeface="Calibri" panose="020F0502020204030204" pitchFamily="34" charset="0"/>
                        </a:rPr>
                        <a:t>❌🚮</a:t>
                      </a:r>
                      <a:r>
                        <a:rPr lang="de-DE" sz="1800" b="0" i="0" u="none" strike="noStrike">
                          <a:solidFill>
                            <a:srgbClr val="26434F"/>
                          </a:solidFill>
                          <a:effectLst/>
                          <a:latin typeface="Calibri" panose="020F0502020204030204" pitchFamily="34" charset="0"/>
                        </a:rPr>
                        <a:t> </a:t>
                      </a:r>
                      <a:r>
                        <a:rPr lang="de-DE" sz="1800" b="1" i="0" u="none" strike="noStrike">
                          <a:solidFill>
                            <a:srgbClr val="26434F"/>
                          </a:solidFill>
                          <a:effectLst/>
                          <a:latin typeface="Calibri" panose="020F0502020204030204" pitchFamily="34" charset="0"/>
                        </a:rPr>
                        <a:t>Entsorgung/Rückbau nach 2050:</a:t>
                      </a:r>
                      <a:r>
                        <a:rPr lang="de-DE" sz="1800" b="0" i="1" u="none" strike="noStrike">
                          <a:solidFill>
                            <a:srgbClr val="26434F"/>
                          </a:solidFill>
                          <a:effectLst/>
                          <a:latin typeface="Calibri" panose="020F0502020204030204" pitchFamily="34" charset="0"/>
                        </a:rPr>
                        <a:t> Wird in einem zukünftigen Wirtschaftssystem als bereits dekarbonisiert angenommen</a:t>
                      </a:r>
                      <a:br>
                        <a:rPr lang="de-DE" sz="1800" b="0" i="1" u="none" strike="noStrike">
                          <a:solidFill>
                            <a:srgbClr val="26434F"/>
                          </a:solidFill>
                          <a:effectLst/>
                          <a:latin typeface="Calibri" panose="020F0502020204030204" pitchFamily="34" charset="0"/>
                        </a:rPr>
                      </a:br>
                      <a:r>
                        <a:rPr lang="de-DE" sz="1800" b="0" i="0" u="none" strike="noStrike">
                          <a:solidFill>
                            <a:srgbClr val="CA0237"/>
                          </a:solidFill>
                          <a:effectLst/>
                          <a:latin typeface="Calibri" panose="020F0502020204030204" pitchFamily="34" charset="0"/>
                        </a:rPr>
                        <a:t>❌🌞</a:t>
                      </a:r>
                      <a:r>
                        <a:rPr lang="de-DE" sz="1800" b="0" i="0" u="none" strike="noStrike">
                          <a:solidFill>
                            <a:srgbClr val="E1320F"/>
                          </a:solidFill>
                          <a:effectLst/>
                          <a:latin typeface="Calibri" panose="020F0502020204030204" pitchFamily="34" charset="0"/>
                        </a:rPr>
                        <a:t> </a:t>
                      </a:r>
                      <a:r>
                        <a:rPr lang="de-DE" sz="1800" b="0" i="0" u="none" strike="noStrike">
                          <a:solidFill>
                            <a:srgbClr val="26434F"/>
                          </a:solidFill>
                          <a:effectLst/>
                          <a:latin typeface="Calibri" panose="020F0502020204030204" pitchFamily="34" charset="0"/>
                        </a:rPr>
                        <a:t>Die graue Energie zur Erschließung </a:t>
                      </a:r>
                      <a:r>
                        <a:rPr lang="de-DE" sz="1800" b="1" i="0" u="none" strike="noStrike">
                          <a:solidFill>
                            <a:srgbClr val="5FB564"/>
                          </a:solidFill>
                          <a:effectLst/>
                          <a:latin typeface="Calibri" panose="020F0502020204030204" pitchFamily="34" charset="0"/>
                        </a:rPr>
                        <a:t>erneuerbarer Energiequellen ist nicht enthalten</a:t>
                      </a:r>
                      <a:r>
                        <a:rPr lang="de-DE" sz="1800" b="0" i="1" u="none" strike="noStrike">
                          <a:solidFill>
                            <a:srgbClr val="26434F"/>
                          </a:solidFill>
                          <a:effectLst/>
                          <a:latin typeface="Calibri" panose="020F0502020204030204" pitchFamily="34" charset="0"/>
                        </a:rPr>
                        <a:t>, da diese als Teil des nationalen Energiesystems gewertet wird. </a:t>
                      </a:r>
                    </a:p>
                  </a:txBody>
                  <a:tcPr marL="0" marR="0" marT="0" marB="0">
                    <a:lnL>
                      <a:noFill/>
                    </a:lnL>
                    <a:lnR>
                      <a:noFill/>
                    </a:lnR>
                    <a:lnT w="12700" cap="flat" cmpd="sng" algn="ctr">
                      <a:solidFill>
                        <a:srgbClr val="F47E66"/>
                      </a:solidFill>
                      <a:prstDash val="solid"/>
                      <a:round/>
                      <a:headEnd type="none" w="med" len="med"/>
                      <a:tailEnd type="none" w="med" len="med"/>
                    </a:lnT>
                    <a:lnB>
                      <a:noFill/>
                    </a:lnB>
                    <a:noFill/>
                  </a:tcPr>
                </a:tc>
                <a:extLst>
                  <a:ext uri="{0D108BD9-81ED-4DB2-BD59-A6C34878D82A}">
                    <a16:rowId xmlns:a16="http://schemas.microsoft.com/office/drawing/2014/main" val="2307649864"/>
                  </a:ext>
                </a:extLst>
              </a:tr>
            </a:tbl>
          </a:graphicData>
        </a:graphic>
      </p:graphicFrame>
    </p:spTree>
    <p:extLst>
      <p:ext uri="{BB962C8B-B14F-4D97-AF65-F5344CB8AC3E}">
        <p14:creationId xmlns:p14="http://schemas.microsoft.com/office/powerpoint/2010/main" val="4084743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D9FCED-3A9F-9D26-6D01-311A36DCEBE5}"/>
              </a:ext>
            </a:extLst>
          </p:cNvPr>
          <p:cNvSpPr>
            <a:spLocks noGrp="1"/>
          </p:cNvSpPr>
          <p:nvPr>
            <p:ph type="title"/>
          </p:nvPr>
        </p:nvSpPr>
        <p:spPr/>
        <p:txBody>
          <a:bodyPr>
            <a:normAutofit fontScale="90000"/>
          </a:bodyPr>
          <a:lstStyle/>
          <a:p>
            <a:endParaRPr lang="de-AT"/>
          </a:p>
        </p:txBody>
      </p:sp>
      <p:graphicFrame>
        <p:nvGraphicFramePr>
          <p:cNvPr id="10" name="Inhaltsplatzhalter 9">
            <a:extLst>
              <a:ext uri="{FF2B5EF4-FFF2-40B4-BE49-F238E27FC236}">
                <a16:creationId xmlns:a16="http://schemas.microsoft.com/office/drawing/2014/main" id="{ECCB2981-A7F5-13F8-E29E-9D13A48374F7}"/>
              </a:ext>
            </a:extLst>
          </p:cNvPr>
          <p:cNvGraphicFramePr>
            <a:graphicFrameLocks noGrp="1"/>
          </p:cNvGraphicFramePr>
          <p:nvPr>
            <p:ph idx="1"/>
            <p:extLst>
              <p:ext uri="{D42A27DB-BD31-4B8C-83A1-F6EECF244321}">
                <p14:modId xmlns:p14="http://schemas.microsoft.com/office/powerpoint/2010/main" val="3056601568"/>
              </p:ext>
            </p:extLst>
          </p:nvPr>
        </p:nvGraphicFramePr>
        <p:xfrm>
          <a:off x="239713" y="1628775"/>
          <a:ext cx="11798300" cy="3108960"/>
        </p:xfrm>
        <a:graphic>
          <a:graphicData uri="http://schemas.openxmlformats.org/drawingml/2006/table">
            <a:tbl>
              <a:tblPr/>
              <a:tblGrid>
                <a:gridCol w="579382">
                  <a:extLst>
                    <a:ext uri="{9D8B030D-6E8A-4147-A177-3AD203B41FA5}">
                      <a16:colId xmlns:a16="http://schemas.microsoft.com/office/drawing/2014/main" val="431201195"/>
                    </a:ext>
                  </a:extLst>
                </a:gridCol>
                <a:gridCol w="11218918">
                  <a:extLst>
                    <a:ext uri="{9D8B030D-6E8A-4147-A177-3AD203B41FA5}">
                      <a16:colId xmlns:a16="http://schemas.microsoft.com/office/drawing/2014/main" val="262141800"/>
                    </a:ext>
                  </a:extLst>
                </a:gridCol>
              </a:tblGrid>
              <a:tr h="227628">
                <a:tc>
                  <a:txBody>
                    <a:bodyPr/>
                    <a:lstStyle/>
                    <a:p>
                      <a:pPr algn="r" fontAlgn="b"/>
                      <a:r>
                        <a:rPr lang="de-AT" sz="2400" b="0" i="0" u="none" strike="noStrike">
                          <a:solidFill>
                            <a:srgbClr val="E1320F"/>
                          </a:solidFill>
                          <a:effectLst/>
                          <a:latin typeface="Calibri" panose="020F0502020204030204" pitchFamily="34" charset="0"/>
                        </a:rPr>
                        <a:t>🎯</a:t>
                      </a:r>
                    </a:p>
                  </a:txBody>
                  <a:tcPr marL="0" marR="0" marT="0" marB="0" anchor="b">
                    <a:lnL>
                      <a:noFill/>
                    </a:lnL>
                    <a:lnR>
                      <a:noFill/>
                    </a:lnR>
                    <a:lnT>
                      <a:noFill/>
                    </a:lnT>
                    <a:lnB>
                      <a:noFill/>
                    </a:lnB>
                    <a:noFill/>
                  </a:tcPr>
                </a:tc>
                <a:tc>
                  <a:txBody>
                    <a:bodyPr/>
                    <a:lstStyle/>
                    <a:p>
                      <a:pPr algn="l" fontAlgn="b"/>
                      <a:r>
                        <a:rPr lang="de-AT" sz="2400" b="1" i="0" u="none" strike="noStrike">
                          <a:solidFill>
                            <a:srgbClr val="E1320F"/>
                          </a:solidFill>
                          <a:effectLst/>
                          <a:latin typeface="Calibri" panose="020F0502020204030204" pitchFamily="34" charset="0"/>
                        </a:rPr>
                        <a:t>Zielwert, Grenzwert und THG-Budget</a:t>
                      </a:r>
                    </a:p>
                  </a:txBody>
                  <a:tcPr marL="0" marR="0" marT="0" marB="0" anchor="b">
                    <a:lnL>
                      <a:noFill/>
                    </a:lnL>
                    <a:lnR>
                      <a:noFill/>
                    </a:lnR>
                    <a:lnT>
                      <a:noFill/>
                    </a:lnT>
                    <a:lnB w="12700" cap="flat" cmpd="sng" algn="ctr">
                      <a:solidFill>
                        <a:srgbClr val="F47E66"/>
                      </a:solidFill>
                      <a:prstDash val="solid"/>
                      <a:round/>
                      <a:headEnd type="none" w="med" len="med"/>
                      <a:tailEnd type="none" w="med" len="med"/>
                    </a:lnB>
                    <a:noFill/>
                  </a:tcPr>
                </a:tc>
                <a:extLst>
                  <a:ext uri="{0D108BD9-81ED-4DB2-BD59-A6C34878D82A}">
                    <a16:rowId xmlns:a16="http://schemas.microsoft.com/office/drawing/2014/main" val="3130068514"/>
                  </a:ext>
                </a:extLst>
              </a:tr>
              <a:tr h="2560816">
                <a:tc>
                  <a:txBody>
                    <a:bodyPr/>
                    <a:lstStyle/>
                    <a:p>
                      <a:pPr algn="l" fontAlgn="b"/>
                      <a:endParaRPr lang="de-AT" sz="2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t"/>
                      <a:r>
                        <a:rPr lang="de-DE" sz="1800" b="0" i="1" u="none" strike="noStrike">
                          <a:solidFill>
                            <a:srgbClr val="26434F"/>
                          </a:solidFill>
                          <a:effectLst/>
                          <a:latin typeface="Calibri" panose="020F0502020204030204" pitchFamily="34" charset="0"/>
                        </a:rPr>
                        <a:t>Das CO₂-Budget basiert auf dem Konzept der planetaren Belastungsgrenzen und der international anerkannten Zielvorgabe, die globale Erwärmung auf 1,5 °C zu begrenzen.</a:t>
                      </a:r>
                      <a:br>
                        <a:rPr lang="de-DE" sz="1800" b="0" i="1" u="none" strike="noStrike">
                          <a:solidFill>
                            <a:srgbClr val="26434F"/>
                          </a:solidFill>
                          <a:effectLst/>
                          <a:latin typeface="Calibri" panose="020F0502020204030204" pitchFamily="34" charset="0"/>
                        </a:rPr>
                      </a:br>
                      <a:r>
                        <a:rPr lang="de-DE" sz="1800" b="0" i="1" u="none" strike="noStrike">
                          <a:solidFill>
                            <a:srgbClr val="26434F"/>
                          </a:solidFill>
                          <a:effectLst/>
                          <a:latin typeface="Calibri" panose="020F0502020204030204" pitchFamily="34" charset="0"/>
                        </a:rPr>
                        <a:t>&gt; Zur Erreichung mit min. 66% Wahrscheinlichkeit ergibt sich daraus auf alle Menschen gleichmäßig verteilt ein global verfügbares </a:t>
                      </a:r>
                      <a:r>
                        <a:rPr lang="de-DE" sz="1800" b="1" i="1" u="none" strike="noStrike">
                          <a:solidFill>
                            <a:srgbClr val="3BACBE"/>
                          </a:solidFill>
                          <a:effectLst/>
                          <a:latin typeface="Calibri" panose="020F0502020204030204" pitchFamily="34" charset="0"/>
                        </a:rPr>
                        <a:t>Netto-Restbudget von 14,5 t</a:t>
                      </a:r>
                      <a:r>
                        <a:rPr lang="de-DE" sz="1800" b="1" i="1" u="none" strike="noStrike" baseline="-25000">
                          <a:solidFill>
                            <a:srgbClr val="3BACBE"/>
                          </a:solidFill>
                          <a:effectLst/>
                          <a:latin typeface="Calibri" panose="020F0502020204030204" pitchFamily="34" charset="0"/>
                        </a:rPr>
                        <a:t>CO2eq</a:t>
                      </a:r>
                      <a:r>
                        <a:rPr lang="de-DE" sz="1800" b="1" i="1" u="none" strike="noStrike">
                          <a:solidFill>
                            <a:srgbClr val="3BACBE"/>
                          </a:solidFill>
                          <a:effectLst/>
                          <a:latin typeface="Calibri" panose="020F0502020204030204" pitchFamily="34" charset="0"/>
                        </a:rPr>
                        <a:t>/Pers</a:t>
                      </a:r>
                      <a:r>
                        <a:rPr lang="de-DE" sz="1800" b="1" i="1" u="none" strike="noStrike">
                          <a:solidFill>
                            <a:srgbClr val="0F1B20"/>
                          </a:solidFill>
                          <a:effectLst/>
                          <a:latin typeface="Calibri" panose="020F0502020204030204" pitchFamily="34" charset="0"/>
                        </a:rPr>
                        <a:t>.</a:t>
                      </a:r>
                      <a:r>
                        <a:rPr lang="de-DE" sz="1800" b="1" i="1" u="none" strike="noStrike">
                          <a:solidFill>
                            <a:srgbClr val="26434F"/>
                          </a:solidFill>
                          <a:effectLst/>
                          <a:latin typeface="Calibri" panose="020F0502020204030204" pitchFamily="34" charset="0"/>
                        </a:rPr>
                        <a:t> </a:t>
                      </a:r>
                      <a:br>
                        <a:rPr lang="de-DE" sz="1800" b="1" i="1" u="none" strike="noStrike">
                          <a:solidFill>
                            <a:srgbClr val="26434F"/>
                          </a:solidFill>
                          <a:effectLst/>
                          <a:latin typeface="Calibri" panose="020F0502020204030204" pitchFamily="34" charset="0"/>
                        </a:rPr>
                      </a:br>
                      <a:r>
                        <a:rPr lang="de-DE" sz="1800" b="1" i="1" u="none" strike="noStrike">
                          <a:solidFill>
                            <a:srgbClr val="26434F"/>
                          </a:solidFill>
                          <a:effectLst/>
                          <a:latin typeface="Calibri" panose="020F0502020204030204" pitchFamily="34" charset="0"/>
                        </a:rPr>
                        <a:t>&gt; </a:t>
                      </a:r>
                      <a:r>
                        <a:rPr lang="de-DE" sz="1800" b="0" i="1" u="none" strike="noStrike">
                          <a:solidFill>
                            <a:srgbClr val="26434F"/>
                          </a:solidFill>
                          <a:effectLst/>
                          <a:latin typeface="Calibri" panose="020F0502020204030204" pitchFamily="34" charset="0"/>
                        </a:rPr>
                        <a:t>Zusätzlich führen jährlich natürliche THG-Senken von 1 tCO2eq/Pers in den nächsten 50 Jahren zu einem </a:t>
                      </a:r>
                      <a:r>
                        <a:rPr lang="de-DE" sz="1800" b="1" i="0" u="none" strike="noStrike">
                          <a:solidFill>
                            <a:srgbClr val="3BACBE"/>
                          </a:solidFill>
                          <a:effectLst/>
                          <a:latin typeface="Calibri" panose="020F0502020204030204" pitchFamily="34" charset="0"/>
                        </a:rPr>
                        <a:t>Brutto-Restbudget </a:t>
                      </a:r>
                      <a:r>
                        <a:rPr lang="de-DE" sz="1800" b="0" i="0" u="none" strike="noStrike">
                          <a:solidFill>
                            <a:srgbClr val="3BACBE"/>
                          </a:solidFill>
                          <a:effectLst/>
                          <a:latin typeface="Calibri" panose="020F0502020204030204" pitchFamily="34" charset="0"/>
                        </a:rPr>
                        <a:t>von inssgesamt</a:t>
                      </a:r>
                      <a:r>
                        <a:rPr lang="de-DE" sz="1800" b="1" i="0" u="none" strike="noStrike">
                          <a:solidFill>
                            <a:srgbClr val="3BACBE"/>
                          </a:solidFill>
                          <a:effectLst/>
                          <a:latin typeface="Calibri" panose="020F0502020204030204" pitchFamily="34" charset="0"/>
                        </a:rPr>
                        <a:t> 14,5 + 50 = 64,5 tCO2eq/Pers</a:t>
                      </a:r>
                      <a:r>
                        <a:rPr lang="de-DE" sz="1800" b="1" i="1" u="none" strike="noStrike">
                          <a:solidFill>
                            <a:srgbClr val="26434F"/>
                          </a:solidFill>
                          <a:effectLst/>
                          <a:latin typeface="Calibri" panose="020F0502020204030204" pitchFamily="34" charset="0"/>
                        </a:rPr>
                        <a:t> </a:t>
                      </a:r>
                      <a:r>
                        <a:rPr lang="de-DE" sz="1800" b="0" i="1" u="none" strike="noStrike">
                          <a:solidFill>
                            <a:srgbClr val="26434F"/>
                          </a:solidFill>
                          <a:effectLst/>
                          <a:latin typeface="Calibri" panose="020F0502020204030204" pitchFamily="34" charset="0"/>
                        </a:rPr>
                        <a:t>. </a:t>
                      </a:r>
                      <a:br>
                        <a:rPr lang="de-DE" sz="1800" b="0" i="1" u="none" strike="noStrike">
                          <a:solidFill>
                            <a:srgbClr val="26434F"/>
                          </a:solidFill>
                          <a:effectLst/>
                          <a:latin typeface="Calibri" panose="020F0502020204030204" pitchFamily="34" charset="0"/>
                        </a:rPr>
                      </a:br>
                      <a:r>
                        <a:rPr lang="de-DE" sz="1800" b="0" i="1" u="none" strike="noStrike">
                          <a:solidFill>
                            <a:srgbClr val="26434F"/>
                          </a:solidFill>
                          <a:effectLst/>
                          <a:latin typeface="Calibri" panose="020F0502020204030204" pitchFamily="34" charset="0"/>
                        </a:rPr>
                        <a:t>Bezogen auf die österreichische BGF beträgt das </a:t>
                      </a:r>
                      <a:br>
                        <a:rPr lang="de-DE" sz="1800" b="0" i="1" u="none" strike="noStrike">
                          <a:solidFill>
                            <a:srgbClr val="26434F"/>
                          </a:solidFill>
                          <a:effectLst/>
                          <a:latin typeface="Calibri" panose="020F0502020204030204" pitchFamily="34" charset="0"/>
                        </a:rPr>
                      </a:br>
                      <a:r>
                        <a:rPr lang="de-DE" sz="1800" b="0" i="0" u="none" strike="noStrike">
                          <a:solidFill>
                            <a:srgbClr val="26434F"/>
                          </a:solidFill>
                          <a:effectLst/>
                          <a:latin typeface="Calibri" panose="020F0502020204030204" pitchFamily="34" charset="0"/>
                        </a:rPr>
                        <a:t>&gt; </a:t>
                      </a:r>
                      <a:r>
                        <a:rPr lang="de-DE" sz="1800" b="1" i="0" u="none" strike="noStrike">
                          <a:solidFill>
                            <a:srgbClr val="26434F"/>
                          </a:solidFill>
                          <a:effectLst/>
                          <a:latin typeface="Calibri" panose="020F0502020204030204" pitchFamily="34" charset="0"/>
                        </a:rPr>
                        <a:t>Netto</a:t>
                      </a:r>
                      <a:r>
                        <a:rPr lang="de-DE" sz="1800" b="0" i="1" u="none" strike="noStrike">
                          <a:solidFill>
                            <a:srgbClr val="26434F"/>
                          </a:solidFill>
                          <a:effectLst/>
                          <a:latin typeface="Calibri" panose="020F0502020204030204" pitchFamily="34" charset="0"/>
                        </a:rPr>
                        <a:t> dem </a:t>
                      </a:r>
                      <a:r>
                        <a:rPr lang="de-DE" sz="1800" b="1" i="0" u="none" strike="noStrike">
                          <a:solidFill>
                            <a:srgbClr val="E1320F"/>
                          </a:solidFill>
                          <a:effectLst/>
                          <a:latin typeface="Calibri" panose="020F0502020204030204" pitchFamily="34" charset="0"/>
                        </a:rPr>
                        <a:t>Zielwert</a:t>
                      </a:r>
                      <a:r>
                        <a:rPr lang="de-DE" sz="1800" b="0" i="1" u="none" strike="noStrike">
                          <a:solidFill>
                            <a:srgbClr val="26434F"/>
                          </a:solidFill>
                          <a:effectLst/>
                          <a:latin typeface="Calibri" panose="020F0502020204030204" pitchFamily="34" charset="0"/>
                        </a:rPr>
                        <a:t> von </a:t>
                      </a:r>
                      <a:r>
                        <a:rPr lang="de-DE" sz="1800" b="1" i="0" u="none" strike="noStrike">
                          <a:solidFill>
                            <a:srgbClr val="E1320F"/>
                          </a:solidFill>
                          <a:effectLst/>
                          <a:latin typeface="Calibri" panose="020F0502020204030204" pitchFamily="34" charset="0"/>
                        </a:rPr>
                        <a:t>72 kg</a:t>
                      </a:r>
                      <a:r>
                        <a:rPr lang="de-DE" sz="1800" b="1" i="0" u="none" strike="noStrike" baseline="-25000">
                          <a:solidFill>
                            <a:srgbClr val="E1320F"/>
                          </a:solidFill>
                          <a:effectLst/>
                          <a:latin typeface="Calibri" panose="020F0502020204030204" pitchFamily="34" charset="0"/>
                        </a:rPr>
                        <a:t>CO₂eq</a:t>
                      </a:r>
                      <a:r>
                        <a:rPr lang="de-DE" sz="1800" b="1" i="0" u="none" strike="noStrike">
                          <a:solidFill>
                            <a:srgbClr val="E1320F"/>
                          </a:solidFill>
                          <a:effectLst/>
                          <a:latin typeface="Calibri" panose="020F0502020204030204" pitchFamily="34" charset="0"/>
                        </a:rPr>
                        <a:t>/m²</a:t>
                      </a:r>
                      <a:r>
                        <a:rPr lang="de-DE" sz="1800" b="1" i="0" u="none" strike="noStrike" baseline="-25000">
                          <a:solidFill>
                            <a:srgbClr val="E1320F"/>
                          </a:solidFill>
                          <a:effectLst/>
                          <a:latin typeface="Calibri" panose="020F0502020204030204" pitchFamily="34" charset="0"/>
                        </a:rPr>
                        <a:t>BGF</a:t>
                      </a:r>
                      <a:r>
                        <a:rPr lang="de-DE" sz="1800" b="0" i="1" u="none" strike="noStrike">
                          <a:solidFill>
                            <a:srgbClr val="26434F"/>
                          </a:solidFill>
                          <a:effectLst/>
                          <a:latin typeface="Calibri" panose="020F0502020204030204" pitchFamily="34" charset="0"/>
                        </a:rPr>
                        <a:t> </a:t>
                      </a:r>
                      <a:r>
                        <a:rPr lang="de-DE" sz="1800" b="1" i="0" u="none" strike="noStrike">
                          <a:solidFill>
                            <a:srgbClr val="26434F"/>
                          </a:solidFill>
                          <a:effectLst/>
                          <a:latin typeface="Calibri" panose="020F0502020204030204" pitchFamily="34" charset="0"/>
                        </a:rPr>
                        <a:t>ohne natürlicher THG-Senken</a:t>
                      </a:r>
                      <a:r>
                        <a:rPr lang="de-DE" sz="1800" b="0" i="1" u="none" strike="noStrike">
                          <a:solidFill>
                            <a:srgbClr val="26434F"/>
                          </a:solidFill>
                          <a:effectLst/>
                          <a:latin typeface="Calibri" panose="020F0502020204030204" pitchFamily="34" charset="0"/>
                        </a:rPr>
                        <a:t> (die ja schwinden) und</a:t>
                      </a:r>
                      <a:br>
                        <a:rPr lang="de-DE" sz="1800" b="0" i="1" u="none" strike="noStrike">
                          <a:solidFill>
                            <a:srgbClr val="26434F"/>
                          </a:solidFill>
                          <a:effectLst/>
                          <a:latin typeface="Calibri" panose="020F0502020204030204" pitchFamily="34" charset="0"/>
                        </a:rPr>
                      </a:br>
                      <a:r>
                        <a:rPr lang="de-DE" sz="1800" b="0" i="1" u="none" strike="noStrike">
                          <a:solidFill>
                            <a:srgbClr val="26434F"/>
                          </a:solidFill>
                          <a:effectLst/>
                          <a:latin typeface="Calibri" panose="020F0502020204030204" pitchFamily="34" charset="0"/>
                        </a:rPr>
                        <a:t>&gt; </a:t>
                      </a:r>
                      <a:r>
                        <a:rPr lang="de-DE" sz="1800" b="1" i="0" u="none" strike="noStrike">
                          <a:solidFill>
                            <a:srgbClr val="26434F"/>
                          </a:solidFill>
                          <a:effectLst/>
                          <a:latin typeface="Calibri" panose="020F0502020204030204" pitchFamily="34" charset="0"/>
                        </a:rPr>
                        <a:t>Brutto</a:t>
                      </a:r>
                      <a:r>
                        <a:rPr lang="de-DE" sz="1800" b="0" i="1" u="none" strike="noStrike">
                          <a:solidFill>
                            <a:srgbClr val="26434F"/>
                          </a:solidFill>
                          <a:effectLst/>
                          <a:latin typeface="Calibri" panose="020F0502020204030204" pitchFamily="34" charset="0"/>
                        </a:rPr>
                        <a:t> dem maximalen </a:t>
                      </a:r>
                      <a:r>
                        <a:rPr lang="de-DE" sz="1800" b="1" i="0" u="none" strike="noStrike">
                          <a:solidFill>
                            <a:srgbClr val="E1320F"/>
                          </a:solidFill>
                          <a:effectLst/>
                          <a:latin typeface="Calibri" panose="020F0502020204030204" pitchFamily="34" charset="0"/>
                        </a:rPr>
                        <a:t>Grenzwert </a:t>
                      </a:r>
                      <a:r>
                        <a:rPr lang="de-DE" sz="1800" b="0" i="0" u="none" strike="noStrike">
                          <a:solidFill>
                            <a:srgbClr val="26434F"/>
                          </a:solidFill>
                          <a:effectLst/>
                          <a:latin typeface="Calibri" panose="020F0502020204030204" pitchFamily="34" charset="0"/>
                        </a:rPr>
                        <a:t>II</a:t>
                      </a:r>
                      <a:r>
                        <a:rPr lang="de-DE" sz="1800" b="0" i="1" u="none" strike="noStrike">
                          <a:solidFill>
                            <a:srgbClr val="26434F"/>
                          </a:solidFill>
                          <a:effectLst/>
                          <a:latin typeface="Calibri" panose="020F0502020204030204" pitchFamily="34" charset="0"/>
                        </a:rPr>
                        <a:t> von </a:t>
                      </a:r>
                      <a:r>
                        <a:rPr lang="de-DE" sz="1800" b="1" i="0" u="none" strike="noStrike">
                          <a:solidFill>
                            <a:srgbClr val="E1320F"/>
                          </a:solidFill>
                          <a:effectLst/>
                          <a:latin typeface="Calibri" panose="020F0502020204030204" pitchFamily="34" charset="0"/>
                        </a:rPr>
                        <a:t>320 kg</a:t>
                      </a:r>
                      <a:r>
                        <a:rPr lang="de-DE" sz="1800" b="1" i="0" u="none" strike="noStrike" baseline="-25000">
                          <a:solidFill>
                            <a:srgbClr val="E1320F"/>
                          </a:solidFill>
                          <a:effectLst/>
                          <a:latin typeface="Calibri" panose="020F0502020204030204" pitchFamily="34" charset="0"/>
                        </a:rPr>
                        <a:t>CO₂eq</a:t>
                      </a:r>
                      <a:r>
                        <a:rPr lang="de-DE" sz="1800" b="1" i="0" u="none" strike="noStrike">
                          <a:solidFill>
                            <a:srgbClr val="E1320F"/>
                          </a:solidFill>
                          <a:effectLst/>
                          <a:latin typeface="Calibri" panose="020F0502020204030204" pitchFamily="34" charset="0"/>
                        </a:rPr>
                        <a:t>/m²</a:t>
                      </a:r>
                      <a:r>
                        <a:rPr lang="de-DE" sz="1800" b="1" i="0" u="none" strike="noStrike" baseline="-25000">
                          <a:solidFill>
                            <a:srgbClr val="E1320F"/>
                          </a:solidFill>
                          <a:effectLst/>
                          <a:latin typeface="Calibri" panose="020F0502020204030204" pitchFamily="34" charset="0"/>
                        </a:rPr>
                        <a:t>BGF</a:t>
                      </a:r>
                      <a:r>
                        <a:rPr lang="de-DE" sz="1800" b="0" i="1" u="none" strike="noStrike">
                          <a:solidFill>
                            <a:srgbClr val="26434F"/>
                          </a:solidFill>
                          <a:effectLst/>
                          <a:latin typeface="Calibri" panose="020F0502020204030204" pitchFamily="34" charset="0"/>
                        </a:rPr>
                        <a:t>, </a:t>
                      </a:r>
                      <a:r>
                        <a:rPr lang="de-DE" sz="1800" b="1" i="0" u="none" strike="noStrike">
                          <a:solidFill>
                            <a:srgbClr val="26434F"/>
                          </a:solidFill>
                          <a:effectLst/>
                          <a:latin typeface="Calibri" panose="020F0502020204030204" pitchFamily="34" charset="0"/>
                        </a:rPr>
                        <a:t>inklusive natürlicher THG-Senken</a:t>
                      </a:r>
                      <a:r>
                        <a:rPr lang="de-DE" sz="1800" b="0" i="1" u="none" strike="noStrike">
                          <a:solidFill>
                            <a:srgbClr val="26434F"/>
                          </a:solidFill>
                          <a:effectLst/>
                          <a:latin typeface="Calibri" panose="020F0502020204030204" pitchFamily="34" charset="0"/>
                        </a:rPr>
                        <a:t> von 1 tCO2eq/Pers</a:t>
                      </a:r>
                      <a:br>
                        <a:rPr lang="de-DE" sz="1800" b="0" i="1" u="none" strike="noStrike">
                          <a:solidFill>
                            <a:srgbClr val="26434F"/>
                          </a:solidFill>
                          <a:effectLst/>
                          <a:latin typeface="Calibri" panose="020F0502020204030204" pitchFamily="34" charset="0"/>
                        </a:rPr>
                      </a:br>
                      <a:endParaRPr lang="de-DE" sz="1800" b="0" i="1" u="none" strike="noStrike">
                        <a:solidFill>
                          <a:srgbClr val="26434F"/>
                        </a:solidFill>
                        <a:effectLst/>
                        <a:latin typeface="Calibri" panose="020F0502020204030204" pitchFamily="34" charset="0"/>
                      </a:endParaRPr>
                    </a:p>
                  </a:txBody>
                  <a:tcPr marL="0" marR="0" marT="0" marB="0">
                    <a:lnL>
                      <a:noFill/>
                    </a:lnL>
                    <a:lnR>
                      <a:noFill/>
                    </a:lnR>
                    <a:lnT w="12700" cap="flat" cmpd="sng" algn="ctr">
                      <a:solidFill>
                        <a:srgbClr val="F47E66"/>
                      </a:solidFill>
                      <a:prstDash val="solid"/>
                      <a:round/>
                      <a:headEnd type="none" w="med" len="med"/>
                      <a:tailEnd type="none" w="med" len="med"/>
                    </a:lnT>
                    <a:lnB>
                      <a:noFill/>
                    </a:lnB>
                    <a:noFill/>
                  </a:tcPr>
                </a:tc>
                <a:extLst>
                  <a:ext uri="{0D108BD9-81ED-4DB2-BD59-A6C34878D82A}">
                    <a16:rowId xmlns:a16="http://schemas.microsoft.com/office/drawing/2014/main" val="4108148517"/>
                  </a:ext>
                </a:extLst>
              </a:tr>
            </a:tbl>
          </a:graphicData>
        </a:graphic>
      </p:graphicFrame>
    </p:spTree>
    <p:extLst>
      <p:ext uri="{BB962C8B-B14F-4D97-AF65-F5344CB8AC3E}">
        <p14:creationId xmlns:p14="http://schemas.microsoft.com/office/powerpoint/2010/main" val="3251310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1E7B95-5E7B-BD67-EC42-DB4017B296F2}"/>
              </a:ext>
            </a:extLst>
          </p:cNvPr>
          <p:cNvSpPr>
            <a:spLocks noGrp="1"/>
          </p:cNvSpPr>
          <p:nvPr>
            <p:ph type="title"/>
          </p:nvPr>
        </p:nvSpPr>
        <p:spPr/>
        <p:txBody>
          <a:bodyPr>
            <a:normAutofit fontScale="90000"/>
          </a:bodyPr>
          <a:lstStyle/>
          <a:p>
            <a:endParaRPr lang="de-AT"/>
          </a:p>
        </p:txBody>
      </p:sp>
      <p:graphicFrame>
        <p:nvGraphicFramePr>
          <p:cNvPr id="5" name="Inhaltsplatzhalter 4">
            <a:extLst>
              <a:ext uri="{FF2B5EF4-FFF2-40B4-BE49-F238E27FC236}">
                <a16:creationId xmlns:a16="http://schemas.microsoft.com/office/drawing/2014/main" id="{C7A6932D-456E-B7EA-4BED-3093904E57F6}"/>
              </a:ext>
            </a:extLst>
          </p:cNvPr>
          <p:cNvGraphicFramePr>
            <a:graphicFrameLocks noGrp="1"/>
          </p:cNvGraphicFramePr>
          <p:nvPr>
            <p:ph idx="1"/>
            <p:extLst>
              <p:ext uri="{D42A27DB-BD31-4B8C-83A1-F6EECF244321}">
                <p14:modId xmlns:p14="http://schemas.microsoft.com/office/powerpoint/2010/main" val="3549003992"/>
              </p:ext>
            </p:extLst>
          </p:nvPr>
        </p:nvGraphicFramePr>
        <p:xfrm>
          <a:off x="0" y="190500"/>
          <a:ext cx="11671393" cy="10008235"/>
        </p:xfrm>
        <a:graphic>
          <a:graphicData uri="http://schemas.openxmlformats.org/drawingml/2006/table">
            <a:tbl>
              <a:tblPr/>
              <a:tblGrid>
                <a:gridCol w="573150">
                  <a:extLst>
                    <a:ext uri="{9D8B030D-6E8A-4147-A177-3AD203B41FA5}">
                      <a16:colId xmlns:a16="http://schemas.microsoft.com/office/drawing/2014/main" val="3222134008"/>
                    </a:ext>
                  </a:extLst>
                </a:gridCol>
                <a:gridCol w="11098243">
                  <a:extLst>
                    <a:ext uri="{9D8B030D-6E8A-4147-A177-3AD203B41FA5}">
                      <a16:colId xmlns:a16="http://schemas.microsoft.com/office/drawing/2014/main" val="1531904427"/>
                    </a:ext>
                  </a:extLst>
                </a:gridCol>
              </a:tblGrid>
              <a:tr h="769864">
                <a:tc>
                  <a:txBody>
                    <a:bodyPr/>
                    <a:lstStyle/>
                    <a:p>
                      <a:pPr algn="r" fontAlgn="b"/>
                      <a:r>
                        <a:rPr lang="de-AT" sz="2400" b="0" i="0" u="none" strike="noStrike">
                          <a:solidFill>
                            <a:srgbClr val="5FB564"/>
                          </a:solidFill>
                          <a:effectLst/>
                          <a:latin typeface="Calibri" panose="020F0502020204030204" pitchFamily="34" charset="0"/>
                        </a:rPr>
                        <a:t>🌳</a:t>
                      </a:r>
                    </a:p>
                  </a:txBody>
                  <a:tcPr marL="0" marR="0" marT="0" marB="0" anchor="b">
                    <a:lnL>
                      <a:noFill/>
                    </a:lnL>
                    <a:lnR>
                      <a:noFill/>
                    </a:lnR>
                    <a:lnT>
                      <a:noFill/>
                    </a:lnT>
                    <a:lnB>
                      <a:noFill/>
                    </a:lnB>
                    <a:noFill/>
                  </a:tcPr>
                </a:tc>
                <a:tc>
                  <a:txBody>
                    <a:bodyPr/>
                    <a:lstStyle/>
                    <a:p>
                      <a:pPr algn="l" fontAlgn="b"/>
                      <a:r>
                        <a:rPr lang="de-DE" sz="2400" b="1" i="0" u="none" strike="noStrike">
                          <a:solidFill>
                            <a:srgbClr val="E1320F"/>
                          </a:solidFill>
                          <a:effectLst/>
                          <a:latin typeface="Calibri" panose="020F0502020204030204" pitchFamily="34" charset="0"/>
                        </a:rPr>
                        <a:t>Bewertung der Co2-Speicherung in Baustoffen</a:t>
                      </a:r>
                    </a:p>
                  </a:txBody>
                  <a:tcPr marL="0" marR="0" marT="0" marB="0" anchor="b">
                    <a:lnL>
                      <a:noFill/>
                    </a:lnL>
                    <a:lnR>
                      <a:noFill/>
                    </a:lnR>
                    <a:lnT>
                      <a:noFill/>
                    </a:lnT>
                    <a:lnB w="12700" cap="flat" cmpd="sng" algn="ctr">
                      <a:solidFill>
                        <a:srgbClr val="F47E66"/>
                      </a:solidFill>
                      <a:prstDash val="solid"/>
                      <a:round/>
                      <a:headEnd type="none" w="med" len="med"/>
                      <a:tailEnd type="none" w="med" len="med"/>
                    </a:lnB>
                    <a:noFill/>
                  </a:tcPr>
                </a:tc>
                <a:extLst>
                  <a:ext uri="{0D108BD9-81ED-4DB2-BD59-A6C34878D82A}">
                    <a16:rowId xmlns:a16="http://schemas.microsoft.com/office/drawing/2014/main" val="2249442551"/>
                  </a:ext>
                </a:extLst>
              </a:tr>
              <a:tr h="9238371">
                <a:tc>
                  <a:txBody>
                    <a:bodyPr/>
                    <a:lstStyle/>
                    <a:p>
                      <a:pPr algn="l" fontAlgn="b"/>
                      <a:endParaRPr lang="de-AT" sz="2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t"/>
                      <a:r>
                        <a:rPr lang="de-DE" sz="1800" b="0" i="1" u="none" strike="noStrike">
                          <a:solidFill>
                            <a:srgbClr val="26434F"/>
                          </a:solidFill>
                          <a:effectLst/>
                          <a:latin typeface="Calibri" panose="020F0502020204030204" pitchFamily="34" charset="0"/>
                        </a:rPr>
                        <a:t>Für die Berücksichtigung der CO2 Speicherung in Baustoffen aus nachwachsenden Rohstoffen und die</a:t>
                      </a:r>
                      <a:br>
                        <a:rPr lang="de-DE" sz="1800" b="0" i="1" u="none" strike="noStrike">
                          <a:solidFill>
                            <a:srgbClr val="26434F"/>
                          </a:solidFill>
                          <a:effectLst/>
                          <a:latin typeface="Calibri" panose="020F0502020204030204" pitchFamily="34" charset="0"/>
                        </a:rPr>
                      </a:br>
                      <a:r>
                        <a:rPr lang="de-DE" sz="1800" b="0" i="1" u="none" strike="noStrike">
                          <a:solidFill>
                            <a:srgbClr val="26434F"/>
                          </a:solidFill>
                          <a:effectLst/>
                          <a:latin typeface="Calibri" panose="020F0502020204030204" pitchFamily="34" charset="0"/>
                        </a:rPr>
                        <a:t>Bewertung der Treibhauswirkung in Abhängigkeit des Zeitpunkts der Emissionen kann ein vereinfachtes</a:t>
                      </a:r>
                      <a:br>
                        <a:rPr lang="de-DE" sz="1800" b="0" i="1" u="none" strike="noStrike">
                          <a:solidFill>
                            <a:srgbClr val="26434F"/>
                          </a:solidFill>
                          <a:effectLst/>
                          <a:latin typeface="Calibri" panose="020F0502020204030204" pitchFamily="34" charset="0"/>
                        </a:rPr>
                      </a:br>
                      <a:r>
                        <a:rPr lang="de-DE" sz="1800" b="0" i="1" u="none" strike="noStrike">
                          <a:solidFill>
                            <a:srgbClr val="26434F"/>
                          </a:solidFill>
                          <a:effectLst/>
                          <a:latin typeface="Calibri" panose="020F0502020204030204" pitchFamily="34" charset="0"/>
                        </a:rPr>
                        <a:t>Verfahren oder ein dynamisches Verfahren angewendet werden:</a:t>
                      </a:r>
                      <a:br>
                        <a:rPr lang="de-DE" sz="1800" b="0" i="1" u="none" strike="noStrike">
                          <a:solidFill>
                            <a:srgbClr val="26434F"/>
                          </a:solidFill>
                          <a:effectLst/>
                          <a:latin typeface="Calibri" panose="020F0502020204030204" pitchFamily="34" charset="0"/>
                        </a:rPr>
                      </a:br>
                      <a:br>
                        <a:rPr lang="de-DE" sz="1800" b="0" i="1" u="none" strike="noStrike">
                          <a:solidFill>
                            <a:srgbClr val="26434F"/>
                          </a:solidFill>
                          <a:effectLst/>
                          <a:latin typeface="Calibri" panose="020F0502020204030204" pitchFamily="34" charset="0"/>
                        </a:rPr>
                      </a:br>
                      <a:r>
                        <a:rPr lang="de-DE" sz="1800" b="0" i="1" u="none" strike="noStrike">
                          <a:solidFill>
                            <a:srgbClr val="26434F"/>
                          </a:solidFill>
                          <a:effectLst/>
                          <a:latin typeface="Calibri" panose="020F0502020204030204" pitchFamily="34" charset="0"/>
                        </a:rPr>
                        <a:t>Beim </a:t>
                      </a:r>
                      <a:r>
                        <a:rPr lang="de-DE" sz="1800" b="1" i="0" u="none" strike="noStrike">
                          <a:solidFill>
                            <a:srgbClr val="3BACBE"/>
                          </a:solidFill>
                          <a:effectLst/>
                          <a:latin typeface="Calibri" panose="020F0502020204030204" pitchFamily="34" charset="0"/>
                        </a:rPr>
                        <a:t>vereinfachten Verfahren </a:t>
                      </a:r>
                      <a:r>
                        <a:rPr lang="de-DE" sz="1800" b="0" i="1" u="none" strike="noStrike">
                          <a:solidFill>
                            <a:srgbClr val="26434F"/>
                          </a:solidFill>
                          <a:effectLst/>
                          <a:latin typeface="Calibri" panose="020F0502020204030204" pitchFamily="34" charset="0"/>
                        </a:rPr>
                        <a:t>wird das Modell „aspern klimafit 2.0“ herangezogen, das die temporäre CO₂-Speicherung als Klimaschutzmaßnahme anerkennt. Dabei gilt:</a:t>
                      </a:r>
                      <a:br>
                        <a:rPr lang="de-DE" sz="1800" b="0" i="1" u="none" strike="noStrike">
                          <a:solidFill>
                            <a:srgbClr val="26434F"/>
                          </a:solidFill>
                          <a:effectLst/>
                          <a:latin typeface="Calibri" panose="020F0502020204030204" pitchFamily="34" charset="0"/>
                        </a:rPr>
                      </a:br>
                      <a:r>
                        <a:rPr lang="de-DE" sz="1800" b="0" i="0" u="none" strike="noStrike">
                          <a:solidFill>
                            <a:srgbClr val="BCCF00"/>
                          </a:solidFill>
                          <a:effectLst/>
                          <a:latin typeface="Calibri" panose="020F0502020204030204" pitchFamily="34" charset="0"/>
                        </a:rPr>
                        <a:t>🌾</a:t>
                      </a:r>
                      <a:r>
                        <a:rPr lang="de-DE" sz="1800" b="0" i="0" u="none" strike="noStrike">
                          <a:solidFill>
                            <a:srgbClr val="26434F"/>
                          </a:solidFill>
                          <a:effectLst/>
                          <a:latin typeface="Calibri" panose="020F0502020204030204" pitchFamily="34" charset="0"/>
                        </a:rPr>
                        <a:t> </a:t>
                      </a:r>
                      <a:r>
                        <a:rPr lang="de-DE" sz="1800" b="0" i="1" u="none" strike="noStrike">
                          <a:solidFill>
                            <a:srgbClr val="26434F"/>
                          </a:solidFill>
                          <a:effectLst/>
                          <a:latin typeface="Calibri" panose="020F0502020204030204" pitchFamily="34" charset="0"/>
                        </a:rPr>
                        <a:t>Für pflanzliche Baustoffe mit kurzer Umtriebszeit (z. B. Hanf, Flachs, Stroh) werden </a:t>
                      </a:r>
                      <a:r>
                        <a:rPr lang="de-DE" sz="1800" b="1" i="0" u="none" strike="noStrike">
                          <a:solidFill>
                            <a:schemeClr val="accent4"/>
                          </a:solidFill>
                          <a:effectLst/>
                          <a:latin typeface="Calibri" panose="020F0502020204030204" pitchFamily="34" charset="0"/>
                        </a:rPr>
                        <a:t>100 % des biogenen Kohlenstoffgehalts</a:t>
                      </a:r>
                      <a:r>
                        <a:rPr lang="de-DE" sz="1800" b="0" i="1" u="none" strike="noStrike">
                          <a:solidFill>
                            <a:srgbClr val="26434F"/>
                          </a:solidFill>
                          <a:effectLst/>
                          <a:latin typeface="Calibri" panose="020F0502020204030204" pitchFamily="34" charset="0"/>
                        </a:rPr>
                        <a:t> als CO₂-Speicher angerechnet.</a:t>
                      </a:r>
                      <a:br>
                        <a:rPr lang="de-DE" sz="1800" b="0" i="1" u="none" strike="noStrike">
                          <a:solidFill>
                            <a:srgbClr val="26434F"/>
                          </a:solidFill>
                          <a:effectLst/>
                          <a:latin typeface="Calibri" panose="020F0502020204030204" pitchFamily="34" charset="0"/>
                        </a:rPr>
                      </a:br>
                      <a:r>
                        <a:rPr lang="de-DE" sz="1800" b="0" i="0" u="none" strike="noStrike">
                          <a:solidFill>
                            <a:srgbClr val="5FB564"/>
                          </a:solidFill>
                          <a:effectLst/>
                          <a:latin typeface="Calibri" panose="020F0502020204030204" pitchFamily="34" charset="0"/>
                        </a:rPr>
                        <a:t>🌳</a:t>
                      </a:r>
                      <a:r>
                        <a:rPr lang="de-DE" sz="1800" b="0" i="1" u="none" strike="noStrike">
                          <a:solidFill>
                            <a:srgbClr val="26434F"/>
                          </a:solidFill>
                          <a:effectLst/>
                          <a:latin typeface="Calibri" panose="020F0502020204030204" pitchFamily="34" charset="0"/>
                        </a:rPr>
                        <a:t> Für Holz mit längerer Umtriebszeit wird nur jener Anteil des Kohlenstoffs angerechnet, der über eine nachhaltige Waldbewirtschaftung hinausgeht, also zusätzlich zur natürlichen CO₂-Senkenleistung eines ungenutzten Waldes. Dieser wird konservativ mit </a:t>
                      </a:r>
                      <a:r>
                        <a:rPr lang="de-DE" sz="1800" b="1" i="0" u="none" strike="noStrike">
                          <a:solidFill>
                            <a:srgbClr val="418D45"/>
                          </a:solidFill>
                          <a:effectLst/>
                          <a:latin typeface="Calibri" panose="020F0502020204030204" pitchFamily="34" charset="0"/>
                        </a:rPr>
                        <a:t>55 % des biogenen CO₂-Gehalts</a:t>
                      </a:r>
                      <a:r>
                        <a:rPr lang="de-DE" sz="1800" b="1" i="1" u="none" strike="noStrike">
                          <a:solidFill>
                            <a:srgbClr val="418D45"/>
                          </a:solidFill>
                          <a:effectLst/>
                          <a:latin typeface="Calibri" panose="020F0502020204030204" pitchFamily="34" charset="0"/>
                        </a:rPr>
                        <a:t> </a:t>
                      </a:r>
                      <a:r>
                        <a:rPr lang="de-DE" sz="1800" b="0" i="1" u="none" strike="noStrike">
                          <a:solidFill>
                            <a:srgbClr val="26434F"/>
                          </a:solidFill>
                          <a:effectLst/>
                          <a:latin typeface="Calibri" panose="020F0502020204030204" pitchFamily="34" charset="0"/>
                        </a:rPr>
                        <a:t>bewertet (25 % Kalamitätenholz + 30 % zusätzlicher Biomasseaufbau)​</a:t>
                      </a:r>
                      <a:br>
                        <a:rPr lang="de-DE" sz="1800" b="0" i="1" u="none" strike="noStrike">
                          <a:solidFill>
                            <a:srgbClr val="26434F"/>
                          </a:solidFill>
                          <a:effectLst/>
                          <a:latin typeface="Calibri" panose="020F0502020204030204" pitchFamily="34" charset="0"/>
                        </a:rPr>
                      </a:br>
                      <a:r>
                        <a:rPr lang="de-DE" sz="1800" b="1" i="0" u="none" strike="noStrike">
                          <a:solidFill>
                            <a:srgbClr val="5FB564"/>
                          </a:solidFill>
                          <a:effectLst/>
                          <a:latin typeface="Calibri" panose="020F0502020204030204" pitchFamily="34" charset="0"/>
                        </a:rPr>
                        <a:t>🌲</a:t>
                      </a:r>
                      <a:r>
                        <a:rPr lang="de-DE" sz="1800" b="1" i="0" u="none" strike="noStrike">
                          <a:solidFill>
                            <a:srgbClr val="E1320F"/>
                          </a:solidFill>
                          <a:effectLst/>
                          <a:latin typeface="Calibri" panose="020F0502020204030204" pitchFamily="34" charset="0"/>
                        </a:rPr>
                        <a:t>🪓</a:t>
                      </a:r>
                      <a:r>
                        <a:rPr lang="de-DE" sz="1800" b="0" i="1" u="none" strike="noStrike">
                          <a:solidFill>
                            <a:srgbClr val="26434F"/>
                          </a:solidFill>
                          <a:effectLst/>
                          <a:latin typeface="Calibri" panose="020F0502020204030204" pitchFamily="34" charset="0"/>
                        </a:rPr>
                        <a:t> Holzprodukte, die nachweislich aus Bäumen mit Borkenkäferbefall, Windwurf etc. stammen (Kalamitätenholz), werden mit </a:t>
                      </a:r>
                      <a:r>
                        <a:rPr lang="de-DE" sz="1800" b="1" i="0" u="none" strike="noStrike">
                          <a:solidFill>
                            <a:srgbClr val="418D45"/>
                          </a:solidFill>
                          <a:effectLst/>
                          <a:latin typeface="Calibri" panose="020F0502020204030204" pitchFamily="34" charset="0"/>
                        </a:rPr>
                        <a:t>100 % des biogenen CO2-Speichers</a:t>
                      </a:r>
                      <a:r>
                        <a:rPr lang="de-DE" sz="1800" b="0" i="1" u="none" strike="noStrike">
                          <a:solidFill>
                            <a:srgbClr val="26434F"/>
                          </a:solidFill>
                          <a:effectLst/>
                          <a:latin typeface="Calibri" panose="020F0502020204030204" pitchFamily="34" charset="0"/>
                        </a:rPr>
                        <a:t> berücksichtigt.</a:t>
                      </a:r>
                      <a:br>
                        <a:rPr lang="de-DE" sz="1800" b="0" i="1" u="none" strike="noStrike">
                          <a:solidFill>
                            <a:srgbClr val="26434F"/>
                          </a:solidFill>
                          <a:effectLst/>
                          <a:latin typeface="Calibri" panose="020F0502020204030204" pitchFamily="34" charset="0"/>
                        </a:rPr>
                      </a:br>
                      <a:br>
                        <a:rPr lang="de-DE" sz="1800" b="0" i="1" u="none" strike="noStrike">
                          <a:solidFill>
                            <a:srgbClr val="26434F"/>
                          </a:solidFill>
                          <a:effectLst/>
                          <a:latin typeface="Calibri" panose="020F0502020204030204" pitchFamily="34" charset="0"/>
                        </a:rPr>
                      </a:br>
                      <a:r>
                        <a:rPr lang="de-DE" sz="1800" b="0" i="1" u="none" strike="noStrike">
                          <a:solidFill>
                            <a:srgbClr val="26434F"/>
                          </a:solidFill>
                          <a:effectLst/>
                          <a:latin typeface="Calibri" panose="020F0502020204030204" pitchFamily="34" charset="0"/>
                        </a:rPr>
                        <a:t>Das alternative </a:t>
                      </a:r>
                      <a:r>
                        <a:rPr lang="de-DE" sz="1800" b="1" i="0" u="none" strike="noStrike">
                          <a:solidFill>
                            <a:srgbClr val="3BACBE"/>
                          </a:solidFill>
                          <a:effectLst/>
                          <a:latin typeface="Calibri" panose="020F0502020204030204" pitchFamily="34" charset="0"/>
                        </a:rPr>
                        <a:t>dynamische Verfahren </a:t>
                      </a:r>
                      <a:r>
                        <a:rPr lang="de-DE" sz="1800" b="0" i="1" u="none" strike="noStrike">
                          <a:solidFill>
                            <a:srgbClr val="26434F"/>
                          </a:solidFill>
                          <a:effectLst/>
                          <a:latin typeface="Calibri" panose="020F0502020204030204" pitchFamily="34" charset="0"/>
                        </a:rPr>
                        <a:t>bewertet die CO₂-Emissionen zeitlich differenziert über den Lebenszyklus – also mit dem Ziel, den Strahlungsantrieb des Klimasystems zu senken. Dabei wird berücksichtigt, dass eine verzögerte Freisetzung von CO₂ eine geringere Treibhauswirkung hat als eine sofortige Emission.</a:t>
                      </a:r>
                    </a:p>
                  </a:txBody>
                  <a:tcPr marL="0" marR="0" marT="0" marB="0">
                    <a:lnL>
                      <a:noFill/>
                    </a:lnL>
                    <a:lnR>
                      <a:noFill/>
                    </a:lnR>
                    <a:lnT w="12700" cap="flat" cmpd="sng" algn="ctr">
                      <a:solidFill>
                        <a:srgbClr val="F47E66"/>
                      </a:solidFill>
                      <a:prstDash val="solid"/>
                      <a:round/>
                      <a:headEnd type="none" w="med" len="med"/>
                      <a:tailEnd type="none" w="med" len="med"/>
                    </a:lnT>
                    <a:lnB>
                      <a:noFill/>
                    </a:lnB>
                    <a:noFill/>
                  </a:tcPr>
                </a:tc>
                <a:extLst>
                  <a:ext uri="{0D108BD9-81ED-4DB2-BD59-A6C34878D82A}">
                    <a16:rowId xmlns:a16="http://schemas.microsoft.com/office/drawing/2014/main" val="1627588187"/>
                  </a:ext>
                </a:extLst>
              </a:tr>
            </a:tbl>
          </a:graphicData>
        </a:graphic>
      </p:graphicFrame>
    </p:spTree>
    <p:extLst>
      <p:ext uri="{BB962C8B-B14F-4D97-AF65-F5344CB8AC3E}">
        <p14:creationId xmlns:p14="http://schemas.microsoft.com/office/powerpoint/2010/main" val="905454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B4C2DD-6AD0-EA0A-8151-6857ED784890}"/>
              </a:ext>
            </a:extLst>
          </p:cNvPr>
          <p:cNvSpPr>
            <a:spLocks noGrp="1"/>
          </p:cNvSpPr>
          <p:nvPr>
            <p:ph type="title"/>
          </p:nvPr>
        </p:nvSpPr>
        <p:spPr/>
        <p:txBody>
          <a:bodyPr>
            <a:normAutofit fontScale="90000"/>
          </a:bodyPr>
          <a:lstStyle/>
          <a:p>
            <a:r>
              <a:rPr lang="de-DE"/>
              <a:t>Bilanzgrenze</a:t>
            </a:r>
            <a:endParaRPr lang="de-AT"/>
          </a:p>
        </p:txBody>
      </p:sp>
      <p:sp>
        <p:nvSpPr>
          <p:cNvPr id="3" name="Inhaltsplatzhalter 2">
            <a:extLst>
              <a:ext uri="{FF2B5EF4-FFF2-40B4-BE49-F238E27FC236}">
                <a16:creationId xmlns:a16="http://schemas.microsoft.com/office/drawing/2014/main" id="{281E7C6F-B94F-62B3-C216-810F00C1AFB3}"/>
              </a:ext>
            </a:extLst>
          </p:cNvPr>
          <p:cNvSpPr>
            <a:spLocks noGrp="1"/>
          </p:cNvSpPr>
          <p:nvPr>
            <p:ph idx="1"/>
          </p:nvPr>
        </p:nvSpPr>
        <p:spPr>
          <a:xfrm>
            <a:off x="302766" y="1117600"/>
            <a:ext cx="2796033" cy="4910671"/>
          </a:xfrm>
        </p:spPr>
        <p:txBody>
          <a:bodyPr>
            <a:normAutofit/>
          </a:bodyPr>
          <a:lstStyle/>
          <a:p>
            <a:pPr marL="0" indent="0">
              <a:lnSpc>
                <a:spcPct val="100000"/>
              </a:lnSpc>
              <a:buNone/>
            </a:pPr>
            <a:r>
              <a:rPr lang="de-DE" sz="1400"/>
              <a:t>Bilanzraum 25 Jahre</a:t>
            </a:r>
          </a:p>
          <a:p>
            <a:pPr marL="0" indent="0">
              <a:lnSpc>
                <a:spcPct val="100000"/>
              </a:lnSpc>
              <a:buNone/>
            </a:pPr>
            <a:r>
              <a:rPr lang="de-DE" sz="1400"/>
              <a:t>Budget </a:t>
            </a:r>
            <a:r>
              <a:rPr lang="de-DE" sz="1400" b="1">
                <a:solidFill>
                  <a:schemeClr val="accent5"/>
                </a:solidFill>
              </a:rPr>
              <a:t>320kg/m²BGF</a:t>
            </a:r>
          </a:p>
          <a:p>
            <a:pPr marL="0" indent="0">
              <a:lnSpc>
                <a:spcPct val="100000"/>
              </a:lnSpc>
              <a:buNone/>
            </a:pPr>
            <a:endParaRPr lang="de-DE" sz="1400" b="1">
              <a:solidFill>
                <a:schemeClr val="accent5"/>
              </a:solidFill>
            </a:endParaRPr>
          </a:p>
          <a:p>
            <a:pPr marL="0" indent="0">
              <a:lnSpc>
                <a:spcPct val="100000"/>
              </a:lnSpc>
              <a:buNone/>
            </a:pPr>
            <a:endParaRPr lang="de-DE" sz="1400" b="1">
              <a:solidFill>
                <a:schemeClr val="accent5"/>
              </a:solidFill>
            </a:endParaRPr>
          </a:p>
          <a:p>
            <a:pPr marL="0" indent="0">
              <a:lnSpc>
                <a:spcPct val="100000"/>
              </a:lnSpc>
              <a:buNone/>
            </a:pPr>
            <a:r>
              <a:rPr lang="de-DE" sz="1400" b="1">
                <a:solidFill>
                  <a:schemeClr val="accent5"/>
                </a:solidFill>
              </a:rPr>
              <a:t>Einheit: kg/m²BGF</a:t>
            </a:r>
          </a:p>
          <a:p>
            <a:pPr marL="0" indent="0">
              <a:lnSpc>
                <a:spcPct val="100000"/>
              </a:lnSpc>
              <a:buNone/>
            </a:pPr>
            <a:endParaRPr lang="de-DE" sz="1400" b="1">
              <a:solidFill>
                <a:schemeClr val="accent5"/>
              </a:solidFill>
            </a:endParaRPr>
          </a:p>
          <a:p>
            <a:pPr marL="0" indent="0">
              <a:lnSpc>
                <a:spcPct val="100000"/>
              </a:lnSpc>
              <a:buNone/>
            </a:pPr>
            <a:endParaRPr lang="de-DE" sz="1400" b="1">
              <a:solidFill>
                <a:schemeClr val="accent5"/>
              </a:solidFill>
            </a:endParaRPr>
          </a:p>
          <a:p>
            <a:pPr marL="0" indent="0">
              <a:lnSpc>
                <a:spcPct val="100000"/>
              </a:lnSpc>
              <a:buNone/>
            </a:pPr>
            <a:endParaRPr lang="de-DE" sz="1400" b="1">
              <a:solidFill>
                <a:schemeClr val="accent5"/>
              </a:solidFill>
            </a:endParaRPr>
          </a:p>
          <a:p>
            <a:pPr marL="0" indent="0">
              <a:lnSpc>
                <a:spcPct val="100000"/>
              </a:lnSpc>
              <a:buNone/>
            </a:pPr>
            <a:endParaRPr lang="de-DE" sz="1400" b="1">
              <a:solidFill>
                <a:schemeClr val="accent5"/>
              </a:solidFill>
            </a:endParaRPr>
          </a:p>
          <a:p>
            <a:pPr marL="0" indent="0">
              <a:lnSpc>
                <a:spcPct val="100000"/>
              </a:lnSpc>
              <a:buNone/>
            </a:pPr>
            <a:endParaRPr lang="de-DE" sz="1400" b="1">
              <a:solidFill>
                <a:schemeClr val="accent5"/>
              </a:solidFill>
            </a:endParaRPr>
          </a:p>
          <a:p>
            <a:pPr marL="0" indent="0">
              <a:lnSpc>
                <a:spcPct val="100000"/>
              </a:lnSpc>
              <a:buNone/>
            </a:pPr>
            <a:r>
              <a:rPr lang="de-DE" sz="1400" b="1">
                <a:solidFill>
                  <a:schemeClr val="accent5"/>
                </a:solidFill>
              </a:rPr>
              <a:t>Einheit </a:t>
            </a:r>
          </a:p>
          <a:p>
            <a:pPr marL="0" indent="0">
              <a:lnSpc>
                <a:spcPct val="100000"/>
              </a:lnSpc>
              <a:buNone/>
            </a:pPr>
            <a:r>
              <a:rPr lang="de-DE" sz="1400" b="1">
                <a:solidFill>
                  <a:schemeClr val="accent5"/>
                </a:solidFill>
              </a:rPr>
              <a:t>kg/m²a</a:t>
            </a:r>
          </a:p>
          <a:p>
            <a:pPr marL="0" indent="0">
              <a:lnSpc>
                <a:spcPct val="100000"/>
              </a:lnSpc>
              <a:buNone/>
            </a:pPr>
            <a:r>
              <a:rPr lang="de-DE" sz="1400" b="1">
                <a:solidFill>
                  <a:schemeClr val="accent5"/>
                </a:solidFill>
              </a:rPr>
              <a:t>*apx =kg/m²</a:t>
            </a:r>
          </a:p>
        </p:txBody>
      </p:sp>
      <p:sp>
        <p:nvSpPr>
          <p:cNvPr id="4" name="Rechteck 3">
            <a:extLst>
              <a:ext uri="{FF2B5EF4-FFF2-40B4-BE49-F238E27FC236}">
                <a16:creationId xmlns:a16="http://schemas.microsoft.com/office/drawing/2014/main" id="{11BE38FF-1CFD-EE12-8368-E48375C664DF}"/>
              </a:ext>
            </a:extLst>
          </p:cNvPr>
          <p:cNvSpPr/>
          <p:nvPr/>
        </p:nvSpPr>
        <p:spPr>
          <a:xfrm>
            <a:off x="3670300" y="1827713"/>
            <a:ext cx="6692900" cy="4809867"/>
          </a:xfrm>
          <a:prstGeom prst="rect">
            <a:avLst/>
          </a:prstGeom>
          <a:noFill/>
          <a:ln w="28575">
            <a:solidFill>
              <a:schemeClr val="bg2">
                <a:lumMod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solidFill>
                <a:schemeClr val="bg2">
                  <a:lumMod val="25000"/>
                </a:schemeClr>
              </a:solidFill>
            </a:endParaRPr>
          </a:p>
        </p:txBody>
      </p:sp>
      <p:sp>
        <p:nvSpPr>
          <p:cNvPr id="5" name="Textfeld 4">
            <a:extLst>
              <a:ext uri="{FF2B5EF4-FFF2-40B4-BE49-F238E27FC236}">
                <a16:creationId xmlns:a16="http://schemas.microsoft.com/office/drawing/2014/main" id="{5031B756-6489-4734-5B46-0BFAA5007204}"/>
              </a:ext>
            </a:extLst>
          </p:cNvPr>
          <p:cNvSpPr txBox="1"/>
          <p:nvPr/>
        </p:nvSpPr>
        <p:spPr>
          <a:xfrm>
            <a:off x="3670300" y="946628"/>
            <a:ext cx="7013458" cy="861774"/>
          </a:xfrm>
          <a:prstGeom prst="rect">
            <a:avLst/>
          </a:prstGeom>
          <a:noFill/>
        </p:spPr>
        <p:txBody>
          <a:bodyPr wrap="none" rtlCol="0">
            <a:spAutoFit/>
          </a:bodyPr>
          <a:lstStyle/>
          <a:p>
            <a:r>
              <a:rPr lang="de-DE" sz="1400"/>
              <a:t>2025		2025	2030		2040		2050</a:t>
            </a:r>
          </a:p>
          <a:p>
            <a:r>
              <a:rPr lang="de-DE" b="1"/>
              <a:t>Errichtung	Betrieb 25Jahre</a:t>
            </a:r>
          </a:p>
          <a:p>
            <a:r>
              <a:rPr lang="de-DE" b="1"/>
              <a:t>	</a:t>
            </a:r>
            <a:endParaRPr lang="de-AT" b="1"/>
          </a:p>
        </p:txBody>
      </p:sp>
      <p:sp>
        <p:nvSpPr>
          <p:cNvPr id="8" name="Textfeld 7">
            <a:extLst>
              <a:ext uri="{FF2B5EF4-FFF2-40B4-BE49-F238E27FC236}">
                <a16:creationId xmlns:a16="http://schemas.microsoft.com/office/drawing/2014/main" id="{D72DA9B0-77E6-90F8-E825-FB0B1FDCAE00}"/>
              </a:ext>
            </a:extLst>
          </p:cNvPr>
          <p:cNvSpPr txBox="1"/>
          <p:nvPr/>
        </p:nvSpPr>
        <p:spPr>
          <a:xfrm>
            <a:off x="1322701" y="2001652"/>
            <a:ext cx="2219233" cy="4801314"/>
          </a:xfrm>
          <a:prstGeom prst="rect">
            <a:avLst/>
          </a:prstGeom>
          <a:noFill/>
        </p:spPr>
        <p:txBody>
          <a:bodyPr wrap="square" rtlCol="0">
            <a:spAutoFit/>
          </a:bodyPr>
          <a:lstStyle/>
          <a:p>
            <a:pPr algn="r"/>
            <a:r>
              <a:rPr lang="de-AT" b="1"/>
              <a:t>Baulich</a:t>
            </a:r>
          </a:p>
          <a:p>
            <a:pPr algn="r"/>
            <a:r>
              <a:rPr lang="de-AT" b="1"/>
              <a:t>Alle Emissionen im Zeitraum</a:t>
            </a:r>
          </a:p>
          <a:p>
            <a:pPr algn="r"/>
            <a:endParaRPr lang="de-DE" b="1"/>
          </a:p>
          <a:p>
            <a:pPr algn="r"/>
            <a:endParaRPr lang="de-DE" b="1"/>
          </a:p>
          <a:p>
            <a:pPr algn="r"/>
            <a:endParaRPr lang="de-DE" b="1"/>
          </a:p>
          <a:p>
            <a:pPr algn="r"/>
            <a:endParaRPr lang="de-DE" b="1"/>
          </a:p>
          <a:p>
            <a:pPr algn="r"/>
            <a:br>
              <a:rPr lang="de-DE" b="1"/>
            </a:br>
            <a:r>
              <a:rPr lang="de-DE" b="1"/>
              <a:t>Betrieb</a:t>
            </a:r>
          </a:p>
          <a:p>
            <a:pPr algn="r"/>
            <a:r>
              <a:rPr lang="de-DE"/>
              <a:t>Netzstrom</a:t>
            </a:r>
          </a:p>
          <a:p>
            <a:pPr algn="r"/>
            <a:r>
              <a:rPr lang="de-DE"/>
              <a:t>Einspeisung/flex</a:t>
            </a:r>
            <a:endParaRPr lang="de-AT"/>
          </a:p>
          <a:p>
            <a:pPr algn="r"/>
            <a:endParaRPr lang="de-AT"/>
          </a:p>
          <a:p>
            <a:pPr algn="r"/>
            <a:r>
              <a:rPr lang="de-AT"/>
              <a:t>Fernwärme</a:t>
            </a:r>
          </a:p>
          <a:p>
            <a:pPr algn="r"/>
            <a:r>
              <a:rPr lang="de-AT"/>
              <a:t>Gas</a:t>
            </a:r>
          </a:p>
          <a:p>
            <a:pPr algn="r"/>
            <a:r>
              <a:rPr lang="de-AT"/>
              <a:t>Biomasse</a:t>
            </a:r>
          </a:p>
          <a:p>
            <a:pPr algn="r"/>
            <a:r>
              <a:rPr lang="de-AT"/>
              <a:t>MIV Fossil</a:t>
            </a:r>
          </a:p>
          <a:p>
            <a:pPr algn="r"/>
            <a:endParaRPr lang="de-AT"/>
          </a:p>
        </p:txBody>
      </p:sp>
      <p:grpSp>
        <p:nvGrpSpPr>
          <p:cNvPr id="19" name="Gruppieren 18">
            <a:extLst>
              <a:ext uri="{FF2B5EF4-FFF2-40B4-BE49-F238E27FC236}">
                <a16:creationId xmlns:a16="http://schemas.microsoft.com/office/drawing/2014/main" id="{56ED8978-A858-F112-2C9A-A5F7BAB09655}"/>
              </a:ext>
            </a:extLst>
          </p:cNvPr>
          <p:cNvGrpSpPr/>
          <p:nvPr/>
        </p:nvGrpSpPr>
        <p:grpSpPr>
          <a:xfrm>
            <a:off x="5767388" y="4481866"/>
            <a:ext cx="4305300" cy="1824002"/>
            <a:chOff x="4191000" y="1657083"/>
            <a:chExt cx="5918200" cy="1824002"/>
          </a:xfrm>
        </p:grpSpPr>
        <p:sp>
          <p:nvSpPr>
            <p:cNvPr id="7" name="Freihandform: Form 6">
              <a:extLst>
                <a:ext uri="{FF2B5EF4-FFF2-40B4-BE49-F238E27FC236}">
                  <a16:creationId xmlns:a16="http://schemas.microsoft.com/office/drawing/2014/main" id="{30DABFB0-1CA1-1156-1948-D5273F677A9F}"/>
                </a:ext>
              </a:extLst>
            </p:cNvPr>
            <p:cNvSpPr/>
            <p:nvPr/>
          </p:nvSpPr>
          <p:spPr>
            <a:xfrm>
              <a:off x="4241800" y="2652435"/>
              <a:ext cx="5867400" cy="120481"/>
            </a:xfrm>
            <a:custGeom>
              <a:avLst/>
              <a:gdLst>
                <a:gd name="connsiteX0" fmla="*/ 25400 w 5867400"/>
                <a:gd name="connsiteY0" fmla="*/ 469900 h 609600"/>
                <a:gd name="connsiteX1" fmla="*/ 25400 w 5867400"/>
                <a:gd name="connsiteY1" fmla="*/ 0 h 609600"/>
                <a:gd name="connsiteX2" fmla="*/ 1981200 w 5867400"/>
                <a:gd name="connsiteY2" fmla="*/ 215900 h 609600"/>
                <a:gd name="connsiteX3" fmla="*/ 4114800 w 5867400"/>
                <a:gd name="connsiteY3" fmla="*/ 469900 h 609600"/>
                <a:gd name="connsiteX4" fmla="*/ 5867400 w 5867400"/>
                <a:gd name="connsiteY4" fmla="*/ 508000 h 609600"/>
                <a:gd name="connsiteX5" fmla="*/ 5867400 w 5867400"/>
                <a:gd name="connsiteY5" fmla="*/ 609600 h 609600"/>
                <a:gd name="connsiteX6" fmla="*/ 0 w 5867400"/>
                <a:gd name="connsiteY6" fmla="*/ 609600 h 609600"/>
                <a:gd name="connsiteX7" fmla="*/ 25400 w 5867400"/>
                <a:gd name="connsiteY7" fmla="*/ 4699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7400" h="609600">
                  <a:moveTo>
                    <a:pt x="25400" y="469900"/>
                  </a:moveTo>
                  <a:lnTo>
                    <a:pt x="25400" y="0"/>
                  </a:lnTo>
                  <a:lnTo>
                    <a:pt x="1981200" y="215900"/>
                  </a:lnTo>
                  <a:lnTo>
                    <a:pt x="4114800" y="469900"/>
                  </a:lnTo>
                  <a:lnTo>
                    <a:pt x="5867400" y="508000"/>
                  </a:lnTo>
                  <a:lnTo>
                    <a:pt x="5867400" y="609600"/>
                  </a:lnTo>
                  <a:lnTo>
                    <a:pt x="0" y="609600"/>
                  </a:lnTo>
                  <a:lnTo>
                    <a:pt x="25400" y="46990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Freihandform: Form 8">
              <a:extLst>
                <a:ext uri="{FF2B5EF4-FFF2-40B4-BE49-F238E27FC236}">
                  <a16:creationId xmlns:a16="http://schemas.microsoft.com/office/drawing/2014/main" id="{B575F178-5E00-EEDD-3045-658ACB6ECA36}"/>
                </a:ext>
              </a:extLst>
            </p:cNvPr>
            <p:cNvSpPr/>
            <p:nvPr/>
          </p:nvSpPr>
          <p:spPr>
            <a:xfrm>
              <a:off x="4191000" y="2887385"/>
              <a:ext cx="5880100" cy="111100"/>
            </a:xfrm>
            <a:custGeom>
              <a:avLst/>
              <a:gdLst>
                <a:gd name="connsiteX0" fmla="*/ 88900 w 5880100"/>
                <a:gd name="connsiteY0" fmla="*/ 342900 h 381000"/>
                <a:gd name="connsiteX1" fmla="*/ 88900 w 5880100"/>
                <a:gd name="connsiteY1" fmla="*/ 342900 h 381000"/>
                <a:gd name="connsiteX2" fmla="*/ 88900 w 5880100"/>
                <a:gd name="connsiteY2" fmla="*/ 114300 h 381000"/>
                <a:gd name="connsiteX3" fmla="*/ 88900 w 5880100"/>
                <a:gd name="connsiteY3" fmla="*/ 0 h 381000"/>
                <a:gd name="connsiteX4" fmla="*/ 5880100 w 5880100"/>
                <a:gd name="connsiteY4" fmla="*/ 0 h 381000"/>
                <a:gd name="connsiteX5" fmla="*/ 5880100 w 5880100"/>
                <a:gd name="connsiteY5" fmla="*/ 381000 h 381000"/>
                <a:gd name="connsiteX6" fmla="*/ 0 w 5880100"/>
                <a:gd name="connsiteY6" fmla="*/ 381000 h 381000"/>
                <a:gd name="connsiteX7" fmla="*/ 88900 w 5880100"/>
                <a:gd name="connsiteY7"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0100" h="381000">
                  <a:moveTo>
                    <a:pt x="88900" y="342900"/>
                  </a:moveTo>
                  <a:lnTo>
                    <a:pt x="88900" y="342900"/>
                  </a:lnTo>
                  <a:lnTo>
                    <a:pt x="88900" y="114300"/>
                  </a:lnTo>
                  <a:lnTo>
                    <a:pt x="88900" y="0"/>
                  </a:lnTo>
                  <a:lnTo>
                    <a:pt x="5880100" y="0"/>
                  </a:lnTo>
                  <a:lnTo>
                    <a:pt x="5880100" y="381000"/>
                  </a:lnTo>
                  <a:lnTo>
                    <a:pt x="0" y="381000"/>
                  </a:lnTo>
                  <a:lnTo>
                    <a:pt x="88900" y="342900"/>
                  </a:lnTo>
                  <a:close/>
                </a:path>
              </a:pathLst>
            </a:cu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de-AT"/>
            </a:p>
          </p:txBody>
        </p:sp>
        <p:sp>
          <p:nvSpPr>
            <p:cNvPr id="10" name="Freihandform: Form 9">
              <a:extLst>
                <a:ext uri="{FF2B5EF4-FFF2-40B4-BE49-F238E27FC236}">
                  <a16:creationId xmlns:a16="http://schemas.microsoft.com/office/drawing/2014/main" id="{4731730E-686D-1E16-46F1-83BD2D8E72AB}"/>
                </a:ext>
              </a:extLst>
            </p:cNvPr>
            <p:cNvSpPr/>
            <p:nvPr/>
          </p:nvSpPr>
          <p:spPr>
            <a:xfrm>
              <a:off x="4191000" y="3166616"/>
              <a:ext cx="5880100" cy="91133"/>
            </a:xfrm>
            <a:custGeom>
              <a:avLst/>
              <a:gdLst>
                <a:gd name="connsiteX0" fmla="*/ 88900 w 5880100"/>
                <a:gd name="connsiteY0" fmla="*/ 342900 h 381000"/>
                <a:gd name="connsiteX1" fmla="*/ 88900 w 5880100"/>
                <a:gd name="connsiteY1" fmla="*/ 342900 h 381000"/>
                <a:gd name="connsiteX2" fmla="*/ 88900 w 5880100"/>
                <a:gd name="connsiteY2" fmla="*/ 114300 h 381000"/>
                <a:gd name="connsiteX3" fmla="*/ 88900 w 5880100"/>
                <a:gd name="connsiteY3" fmla="*/ 0 h 381000"/>
                <a:gd name="connsiteX4" fmla="*/ 5880100 w 5880100"/>
                <a:gd name="connsiteY4" fmla="*/ 0 h 381000"/>
                <a:gd name="connsiteX5" fmla="*/ 5880100 w 5880100"/>
                <a:gd name="connsiteY5" fmla="*/ 381000 h 381000"/>
                <a:gd name="connsiteX6" fmla="*/ 0 w 5880100"/>
                <a:gd name="connsiteY6" fmla="*/ 381000 h 381000"/>
                <a:gd name="connsiteX7" fmla="*/ 88900 w 5880100"/>
                <a:gd name="connsiteY7"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0100" h="381000">
                  <a:moveTo>
                    <a:pt x="88900" y="342900"/>
                  </a:moveTo>
                  <a:lnTo>
                    <a:pt x="88900" y="342900"/>
                  </a:lnTo>
                  <a:lnTo>
                    <a:pt x="88900" y="114300"/>
                  </a:lnTo>
                  <a:lnTo>
                    <a:pt x="88900" y="0"/>
                  </a:lnTo>
                  <a:lnTo>
                    <a:pt x="5880100" y="0"/>
                  </a:lnTo>
                  <a:lnTo>
                    <a:pt x="5880100" y="381000"/>
                  </a:lnTo>
                  <a:lnTo>
                    <a:pt x="0" y="381000"/>
                  </a:lnTo>
                  <a:lnTo>
                    <a:pt x="88900" y="342900"/>
                  </a:lnTo>
                  <a:close/>
                </a:path>
              </a:pathLst>
            </a:cu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de-AT"/>
            </a:p>
          </p:txBody>
        </p:sp>
        <p:grpSp>
          <p:nvGrpSpPr>
            <p:cNvPr id="12" name="Gruppieren 11">
              <a:extLst>
                <a:ext uri="{FF2B5EF4-FFF2-40B4-BE49-F238E27FC236}">
                  <a16:creationId xmlns:a16="http://schemas.microsoft.com/office/drawing/2014/main" id="{76F0D5FE-1552-7035-AB8A-E5D882E576DE}"/>
                </a:ext>
              </a:extLst>
            </p:cNvPr>
            <p:cNvGrpSpPr/>
            <p:nvPr/>
          </p:nvGrpSpPr>
          <p:grpSpPr>
            <a:xfrm>
              <a:off x="4203700" y="1657083"/>
              <a:ext cx="5867400" cy="656347"/>
              <a:chOff x="4088021" y="4219601"/>
              <a:chExt cx="5867400" cy="656347"/>
            </a:xfrm>
          </p:grpSpPr>
          <p:sp>
            <p:nvSpPr>
              <p:cNvPr id="6" name="Freihandform: Form 5">
                <a:extLst>
                  <a:ext uri="{FF2B5EF4-FFF2-40B4-BE49-F238E27FC236}">
                    <a16:creationId xmlns:a16="http://schemas.microsoft.com/office/drawing/2014/main" id="{333C85BE-4B94-1B27-9566-892F751A6E0B}"/>
                  </a:ext>
                </a:extLst>
              </p:cNvPr>
              <p:cNvSpPr/>
              <p:nvPr/>
            </p:nvSpPr>
            <p:spPr>
              <a:xfrm>
                <a:off x="4088021" y="4219601"/>
                <a:ext cx="5867400" cy="369332"/>
              </a:xfrm>
              <a:custGeom>
                <a:avLst/>
                <a:gdLst>
                  <a:gd name="connsiteX0" fmla="*/ 25400 w 5867400"/>
                  <a:gd name="connsiteY0" fmla="*/ 469900 h 609600"/>
                  <a:gd name="connsiteX1" fmla="*/ 25400 w 5867400"/>
                  <a:gd name="connsiteY1" fmla="*/ 0 h 609600"/>
                  <a:gd name="connsiteX2" fmla="*/ 1981200 w 5867400"/>
                  <a:gd name="connsiteY2" fmla="*/ 215900 h 609600"/>
                  <a:gd name="connsiteX3" fmla="*/ 4114800 w 5867400"/>
                  <a:gd name="connsiteY3" fmla="*/ 469900 h 609600"/>
                  <a:gd name="connsiteX4" fmla="*/ 5867400 w 5867400"/>
                  <a:gd name="connsiteY4" fmla="*/ 508000 h 609600"/>
                  <a:gd name="connsiteX5" fmla="*/ 5867400 w 5867400"/>
                  <a:gd name="connsiteY5" fmla="*/ 609600 h 609600"/>
                  <a:gd name="connsiteX6" fmla="*/ 0 w 5867400"/>
                  <a:gd name="connsiteY6" fmla="*/ 609600 h 609600"/>
                  <a:gd name="connsiteX7" fmla="*/ 25400 w 5867400"/>
                  <a:gd name="connsiteY7" fmla="*/ 4699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7400" h="609600">
                    <a:moveTo>
                      <a:pt x="25400" y="469900"/>
                    </a:moveTo>
                    <a:lnTo>
                      <a:pt x="25400" y="0"/>
                    </a:lnTo>
                    <a:lnTo>
                      <a:pt x="1981200" y="215900"/>
                    </a:lnTo>
                    <a:lnTo>
                      <a:pt x="4114800" y="469900"/>
                    </a:lnTo>
                    <a:lnTo>
                      <a:pt x="5867400" y="508000"/>
                    </a:lnTo>
                    <a:lnTo>
                      <a:pt x="5867400" y="609600"/>
                    </a:lnTo>
                    <a:lnTo>
                      <a:pt x="0" y="609600"/>
                    </a:lnTo>
                    <a:lnTo>
                      <a:pt x="25400" y="469900"/>
                    </a:lnTo>
                    <a:close/>
                  </a:path>
                </a:pathLst>
              </a:cu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Freihandform: Form 10">
                <a:extLst>
                  <a:ext uri="{FF2B5EF4-FFF2-40B4-BE49-F238E27FC236}">
                    <a16:creationId xmlns:a16="http://schemas.microsoft.com/office/drawing/2014/main" id="{CEAA3DC1-70B3-E8FF-5FD6-A8BDABCFDA56}"/>
                  </a:ext>
                </a:extLst>
              </p:cNvPr>
              <p:cNvSpPr/>
              <p:nvPr/>
            </p:nvSpPr>
            <p:spPr>
              <a:xfrm flipV="1">
                <a:off x="4088021" y="4600781"/>
                <a:ext cx="5867400" cy="275167"/>
              </a:xfrm>
              <a:custGeom>
                <a:avLst/>
                <a:gdLst>
                  <a:gd name="connsiteX0" fmla="*/ 25400 w 5867400"/>
                  <a:gd name="connsiteY0" fmla="*/ 469900 h 609600"/>
                  <a:gd name="connsiteX1" fmla="*/ 25400 w 5867400"/>
                  <a:gd name="connsiteY1" fmla="*/ 0 h 609600"/>
                  <a:gd name="connsiteX2" fmla="*/ 1981200 w 5867400"/>
                  <a:gd name="connsiteY2" fmla="*/ 215900 h 609600"/>
                  <a:gd name="connsiteX3" fmla="*/ 4114800 w 5867400"/>
                  <a:gd name="connsiteY3" fmla="*/ 469900 h 609600"/>
                  <a:gd name="connsiteX4" fmla="*/ 5867400 w 5867400"/>
                  <a:gd name="connsiteY4" fmla="*/ 508000 h 609600"/>
                  <a:gd name="connsiteX5" fmla="*/ 5867400 w 5867400"/>
                  <a:gd name="connsiteY5" fmla="*/ 609600 h 609600"/>
                  <a:gd name="connsiteX6" fmla="*/ 0 w 5867400"/>
                  <a:gd name="connsiteY6" fmla="*/ 609600 h 609600"/>
                  <a:gd name="connsiteX7" fmla="*/ 25400 w 5867400"/>
                  <a:gd name="connsiteY7" fmla="*/ 4699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7400" h="609600">
                    <a:moveTo>
                      <a:pt x="25400" y="469900"/>
                    </a:moveTo>
                    <a:lnTo>
                      <a:pt x="25400" y="0"/>
                    </a:lnTo>
                    <a:lnTo>
                      <a:pt x="1981200" y="215900"/>
                    </a:lnTo>
                    <a:lnTo>
                      <a:pt x="4114800" y="469900"/>
                    </a:lnTo>
                    <a:lnTo>
                      <a:pt x="5867400" y="508000"/>
                    </a:lnTo>
                    <a:lnTo>
                      <a:pt x="5867400" y="609600"/>
                    </a:lnTo>
                    <a:lnTo>
                      <a:pt x="0" y="609600"/>
                    </a:lnTo>
                    <a:lnTo>
                      <a:pt x="25400" y="469900"/>
                    </a:lnTo>
                    <a:close/>
                  </a:path>
                </a:pathLst>
              </a:cu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de-AT"/>
              </a:p>
            </p:txBody>
          </p:sp>
        </p:grpSp>
        <p:sp>
          <p:nvSpPr>
            <p:cNvPr id="13" name="Freihandform: Form 12">
              <a:extLst>
                <a:ext uri="{FF2B5EF4-FFF2-40B4-BE49-F238E27FC236}">
                  <a16:creationId xmlns:a16="http://schemas.microsoft.com/office/drawing/2014/main" id="{5F4A14C1-CF56-8239-69E8-42E1D4A103D7}"/>
                </a:ext>
              </a:extLst>
            </p:cNvPr>
            <p:cNvSpPr/>
            <p:nvPr/>
          </p:nvSpPr>
          <p:spPr>
            <a:xfrm>
              <a:off x="4216400" y="3369985"/>
              <a:ext cx="5880100" cy="111100"/>
            </a:xfrm>
            <a:custGeom>
              <a:avLst/>
              <a:gdLst>
                <a:gd name="connsiteX0" fmla="*/ 88900 w 5880100"/>
                <a:gd name="connsiteY0" fmla="*/ 342900 h 381000"/>
                <a:gd name="connsiteX1" fmla="*/ 88900 w 5880100"/>
                <a:gd name="connsiteY1" fmla="*/ 342900 h 381000"/>
                <a:gd name="connsiteX2" fmla="*/ 88900 w 5880100"/>
                <a:gd name="connsiteY2" fmla="*/ 114300 h 381000"/>
                <a:gd name="connsiteX3" fmla="*/ 88900 w 5880100"/>
                <a:gd name="connsiteY3" fmla="*/ 0 h 381000"/>
                <a:gd name="connsiteX4" fmla="*/ 5880100 w 5880100"/>
                <a:gd name="connsiteY4" fmla="*/ 0 h 381000"/>
                <a:gd name="connsiteX5" fmla="*/ 5880100 w 5880100"/>
                <a:gd name="connsiteY5" fmla="*/ 381000 h 381000"/>
                <a:gd name="connsiteX6" fmla="*/ 0 w 5880100"/>
                <a:gd name="connsiteY6" fmla="*/ 381000 h 381000"/>
                <a:gd name="connsiteX7" fmla="*/ 88900 w 5880100"/>
                <a:gd name="connsiteY7"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0100" h="381000">
                  <a:moveTo>
                    <a:pt x="88900" y="342900"/>
                  </a:moveTo>
                  <a:lnTo>
                    <a:pt x="88900" y="342900"/>
                  </a:lnTo>
                  <a:lnTo>
                    <a:pt x="88900" y="114300"/>
                  </a:lnTo>
                  <a:lnTo>
                    <a:pt x="88900" y="0"/>
                  </a:lnTo>
                  <a:lnTo>
                    <a:pt x="5880100" y="0"/>
                  </a:lnTo>
                  <a:lnTo>
                    <a:pt x="5880100" y="381000"/>
                  </a:lnTo>
                  <a:lnTo>
                    <a:pt x="0" y="381000"/>
                  </a:lnTo>
                  <a:lnTo>
                    <a:pt x="88900" y="342900"/>
                  </a:lnTo>
                  <a:close/>
                </a:path>
              </a:pathLst>
            </a:custGeom>
            <a:solidFill>
              <a:schemeClr val="accent4">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grpSp>
      <p:pic>
        <p:nvPicPr>
          <p:cNvPr id="18" name="Grafik 17">
            <a:extLst>
              <a:ext uri="{FF2B5EF4-FFF2-40B4-BE49-F238E27FC236}">
                <a16:creationId xmlns:a16="http://schemas.microsoft.com/office/drawing/2014/main" id="{1F646870-1DB0-CEA9-C3BA-F08C5CA95195}"/>
              </a:ext>
            </a:extLst>
          </p:cNvPr>
          <p:cNvPicPr>
            <a:picLocks noChangeAspect="1"/>
          </p:cNvPicPr>
          <p:nvPr/>
        </p:nvPicPr>
        <p:blipFill>
          <a:blip r:embed="rId2"/>
          <a:stretch>
            <a:fillRect/>
          </a:stretch>
        </p:blipFill>
        <p:spPr>
          <a:xfrm>
            <a:off x="3855524" y="1916021"/>
            <a:ext cx="1653101" cy="2238149"/>
          </a:xfrm>
          <a:prstGeom prst="rect">
            <a:avLst/>
          </a:prstGeom>
        </p:spPr>
      </p:pic>
      <p:sp>
        <p:nvSpPr>
          <p:cNvPr id="21" name="Textfeld 20">
            <a:extLst>
              <a:ext uri="{FF2B5EF4-FFF2-40B4-BE49-F238E27FC236}">
                <a16:creationId xmlns:a16="http://schemas.microsoft.com/office/drawing/2014/main" id="{D5E42F7E-779C-2079-3B41-26850AE00E47}"/>
              </a:ext>
            </a:extLst>
          </p:cNvPr>
          <p:cNvSpPr txBox="1"/>
          <p:nvPr/>
        </p:nvSpPr>
        <p:spPr>
          <a:xfrm>
            <a:off x="1124201" y="2847651"/>
            <a:ext cx="2481916" cy="1384995"/>
          </a:xfrm>
          <a:prstGeom prst="rect">
            <a:avLst/>
          </a:prstGeom>
          <a:noFill/>
        </p:spPr>
        <p:txBody>
          <a:bodyPr wrap="square">
            <a:spAutoFit/>
          </a:bodyPr>
          <a:lstStyle/>
          <a:p>
            <a:pPr algn="r"/>
            <a:r>
              <a:rPr lang="de-DE" sz="1050" b="0" i="0" u="none" strike="noStrike">
                <a:solidFill>
                  <a:srgbClr val="BCCF00"/>
                </a:solidFill>
                <a:effectLst/>
                <a:latin typeface="Calibri" panose="020F0502020204030204" pitchFamily="34" charset="0"/>
              </a:rPr>
              <a:t>🌾</a:t>
            </a:r>
            <a:r>
              <a:rPr lang="de-DE" sz="1050" b="0" i="0" u="none" strike="noStrike">
                <a:solidFill>
                  <a:srgbClr val="26434F"/>
                </a:solidFill>
                <a:effectLst/>
                <a:latin typeface="Calibri" panose="020F0502020204030204" pitchFamily="34" charset="0"/>
              </a:rPr>
              <a:t> </a:t>
            </a:r>
            <a:r>
              <a:rPr lang="de-DE" sz="1050" b="1" i="0" u="none" strike="noStrike">
                <a:solidFill>
                  <a:schemeClr val="accent4"/>
                </a:solidFill>
                <a:effectLst/>
                <a:latin typeface="Calibri" panose="020F0502020204030204" pitchFamily="34" charset="0"/>
              </a:rPr>
              <a:t>100 % des biogenen Kohlenstoffgehalts</a:t>
            </a:r>
            <a:r>
              <a:rPr lang="de-DE" sz="1050" b="0" i="1" u="none" strike="noStrike">
                <a:solidFill>
                  <a:srgbClr val="26434F"/>
                </a:solidFill>
                <a:effectLst/>
                <a:latin typeface="Calibri" panose="020F0502020204030204" pitchFamily="34" charset="0"/>
              </a:rPr>
              <a:t> als CO₂-Speicher</a:t>
            </a:r>
            <a:br>
              <a:rPr lang="de-DE" sz="1050" b="0" i="1" u="none" strike="noStrike">
                <a:solidFill>
                  <a:srgbClr val="26434F"/>
                </a:solidFill>
                <a:effectLst/>
                <a:latin typeface="Calibri" panose="020F0502020204030204" pitchFamily="34" charset="0"/>
              </a:rPr>
            </a:br>
            <a:r>
              <a:rPr lang="de-DE" sz="1050" b="0" i="0" u="none" strike="noStrike">
                <a:solidFill>
                  <a:srgbClr val="5FB564"/>
                </a:solidFill>
                <a:effectLst/>
                <a:latin typeface="Calibri" panose="020F0502020204030204" pitchFamily="34" charset="0"/>
              </a:rPr>
              <a:t>🌳</a:t>
            </a:r>
            <a:r>
              <a:rPr lang="de-DE" sz="1050" b="0" i="1" u="none" strike="noStrike">
                <a:solidFill>
                  <a:srgbClr val="26434F"/>
                </a:solidFill>
                <a:effectLst/>
                <a:latin typeface="Calibri" panose="020F0502020204030204" pitchFamily="34" charset="0"/>
              </a:rPr>
              <a:t> </a:t>
            </a:r>
            <a:r>
              <a:rPr lang="de-DE" sz="1050" b="1" i="0" u="none" strike="noStrike">
                <a:solidFill>
                  <a:srgbClr val="418D45"/>
                </a:solidFill>
                <a:effectLst/>
                <a:latin typeface="Calibri" panose="020F0502020204030204" pitchFamily="34" charset="0"/>
              </a:rPr>
              <a:t>55 % des biogenen CO₂-Gehalts</a:t>
            </a:r>
            <a:r>
              <a:rPr lang="de-DE" sz="1050" b="1" i="1" u="none" strike="noStrike">
                <a:solidFill>
                  <a:srgbClr val="418D45"/>
                </a:solidFill>
                <a:effectLst/>
                <a:latin typeface="Calibri" panose="020F0502020204030204" pitchFamily="34" charset="0"/>
              </a:rPr>
              <a:t> </a:t>
            </a:r>
            <a:r>
              <a:rPr lang="de-DE" sz="1050" b="0" i="1" u="none" strike="noStrike">
                <a:solidFill>
                  <a:srgbClr val="26434F"/>
                </a:solidFill>
                <a:effectLst/>
                <a:latin typeface="Calibri" panose="020F0502020204030204" pitchFamily="34" charset="0"/>
              </a:rPr>
              <a:t>(25 % Kalamitätenholz + 30 % zusätzlicher Biomasseaufbau)​</a:t>
            </a:r>
            <a:br>
              <a:rPr lang="de-DE" sz="1050" b="0" i="1" u="none" strike="noStrike">
                <a:solidFill>
                  <a:srgbClr val="26434F"/>
                </a:solidFill>
                <a:effectLst/>
                <a:latin typeface="Calibri" panose="020F0502020204030204" pitchFamily="34" charset="0"/>
              </a:rPr>
            </a:br>
            <a:r>
              <a:rPr lang="de-DE" sz="1050" b="1" i="0" u="none" strike="noStrike">
                <a:solidFill>
                  <a:srgbClr val="5FB564"/>
                </a:solidFill>
                <a:effectLst/>
                <a:latin typeface="Calibri" panose="020F0502020204030204" pitchFamily="34" charset="0"/>
              </a:rPr>
              <a:t>🌲</a:t>
            </a:r>
            <a:r>
              <a:rPr lang="de-DE" sz="1050" b="1" i="0" u="none" strike="noStrike">
                <a:solidFill>
                  <a:srgbClr val="E1320F"/>
                </a:solidFill>
                <a:effectLst/>
                <a:latin typeface="Calibri" panose="020F0502020204030204" pitchFamily="34" charset="0"/>
              </a:rPr>
              <a:t>🪓</a:t>
            </a:r>
            <a:r>
              <a:rPr lang="de-DE" sz="1050" b="0" i="1" u="none" strike="noStrike">
                <a:solidFill>
                  <a:srgbClr val="26434F"/>
                </a:solidFill>
                <a:effectLst/>
                <a:latin typeface="Calibri" panose="020F0502020204030204" pitchFamily="34" charset="0"/>
              </a:rPr>
              <a:t> nachweislich Kalamitätenholz </a:t>
            </a:r>
            <a:r>
              <a:rPr lang="de-DE" sz="1050" b="1" i="0" u="none" strike="noStrike">
                <a:solidFill>
                  <a:srgbClr val="418D45"/>
                </a:solidFill>
                <a:effectLst/>
                <a:latin typeface="Calibri" panose="020F0502020204030204" pitchFamily="34" charset="0"/>
              </a:rPr>
              <a:t>100 % des biogenen CO2-Speichers</a:t>
            </a:r>
            <a:r>
              <a:rPr lang="de-DE" sz="1050" b="0" i="1" u="none" strike="noStrike">
                <a:solidFill>
                  <a:srgbClr val="26434F"/>
                </a:solidFill>
                <a:effectLst/>
                <a:latin typeface="Calibri" panose="020F0502020204030204" pitchFamily="34" charset="0"/>
              </a:rPr>
              <a:t> berücksichtigt.</a:t>
            </a:r>
            <a:endParaRPr lang="de-AT" sz="1050"/>
          </a:p>
        </p:txBody>
      </p:sp>
      <p:sp>
        <p:nvSpPr>
          <p:cNvPr id="24" name="Textfeld 23">
            <a:extLst>
              <a:ext uri="{FF2B5EF4-FFF2-40B4-BE49-F238E27FC236}">
                <a16:creationId xmlns:a16="http://schemas.microsoft.com/office/drawing/2014/main" id="{76E422A7-53A6-4E56-4867-941525640AFE}"/>
              </a:ext>
            </a:extLst>
          </p:cNvPr>
          <p:cNvSpPr txBox="1"/>
          <p:nvPr/>
        </p:nvSpPr>
        <p:spPr>
          <a:xfrm>
            <a:off x="6357938" y="4261940"/>
            <a:ext cx="3687033" cy="369332"/>
          </a:xfrm>
          <a:prstGeom prst="rect">
            <a:avLst/>
          </a:prstGeom>
          <a:noFill/>
        </p:spPr>
        <p:txBody>
          <a:bodyPr wrap="square">
            <a:spAutoFit/>
          </a:bodyPr>
          <a:lstStyle/>
          <a:p>
            <a:r>
              <a:rPr lang="de-DE" sz="1800" b="0" i="0" u="none" strike="noStrike">
                <a:solidFill>
                  <a:schemeClr val="accent5"/>
                </a:solidFill>
                <a:effectLst/>
                <a:latin typeface="Calibri" panose="020F0502020204030204" pitchFamily="34" charset="0"/>
              </a:rPr>
              <a:t>⚖⚡☁Stündliche Konversion</a:t>
            </a:r>
            <a:endParaRPr lang="de-AT"/>
          </a:p>
        </p:txBody>
      </p:sp>
      <p:sp>
        <p:nvSpPr>
          <p:cNvPr id="25" name="Textfeld 24">
            <a:extLst>
              <a:ext uri="{FF2B5EF4-FFF2-40B4-BE49-F238E27FC236}">
                <a16:creationId xmlns:a16="http://schemas.microsoft.com/office/drawing/2014/main" id="{7FD4FD03-6C6C-BB1A-01EB-6270EC077C6D}"/>
              </a:ext>
            </a:extLst>
          </p:cNvPr>
          <p:cNvSpPr txBox="1"/>
          <p:nvPr/>
        </p:nvSpPr>
        <p:spPr>
          <a:xfrm>
            <a:off x="6827553" y="5196380"/>
            <a:ext cx="2659231" cy="338554"/>
          </a:xfrm>
          <a:prstGeom prst="rect">
            <a:avLst/>
          </a:prstGeom>
          <a:noFill/>
        </p:spPr>
        <p:txBody>
          <a:bodyPr wrap="square">
            <a:spAutoFit/>
          </a:bodyPr>
          <a:lstStyle/>
          <a:p>
            <a:r>
              <a:rPr lang="de-DE" sz="1600" b="0" i="0" u="none" strike="noStrike">
                <a:solidFill>
                  <a:schemeClr val="accent5"/>
                </a:solidFill>
                <a:effectLst/>
                <a:latin typeface="Calibri" panose="020F0502020204030204" pitchFamily="34" charset="0"/>
              </a:rPr>
              <a:t>⚖☁ Jährliche Konversionen</a:t>
            </a:r>
            <a:endParaRPr lang="de-AT" sz="1600"/>
          </a:p>
        </p:txBody>
      </p:sp>
      <p:pic>
        <p:nvPicPr>
          <p:cNvPr id="26" name="Grafik 25">
            <a:extLst>
              <a:ext uri="{FF2B5EF4-FFF2-40B4-BE49-F238E27FC236}">
                <a16:creationId xmlns:a16="http://schemas.microsoft.com/office/drawing/2014/main" id="{3E8D31EC-DDC4-2D74-B6C5-5C37E545C132}"/>
              </a:ext>
            </a:extLst>
          </p:cNvPr>
          <p:cNvPicPr>
            <a:picLocks noChangeAspect="1"/>
          </p:cNvPicPr>
          <p:nvPr/>
        </p:nvPicPr>
        <p:blipFill>
          <a:blip r:embed="rId2"/>
          <a:stretch>
            <a:fillRect/>
          </a:stretch>
        </p:blipFill>
        <p:spPr>
          <a:xfrm>
            <a:off x="7906179" y="2440369"/>
            <a:ext cx="1653101" cy="973636"/>
          </a:xfrm>
          <a:prstGeom prst="rect">
            <a:avLst/>
          </a:prstGeom>
        </p:spPr>
      </p:pic>
      <p:sp>
        <p:nvSpPr>
          <p:cNvPr id="28" name="Textfeld 27">
            <a:extLst>
              <a:ext uri="{FF2B5EF4-FFF2-40B4-BE49-F238E27FC236}">
                <a16:creationId xmlns:a16="http://schemas.microsoft.com/office/drawing/2014/main" id="{D0998907-984D-EF65-6104-7E66521D809F}"/>
              </a:ext>
            </a:extLst>
          </p:cNvPr>
          <p:cNvSpPr txBox="1"/>
          <p:nvPr/>
        </p:nvSpPr>
        <p:spPr>
          <a:xfrm>
            <a:off x="7904483" y="1141590"/>
            <a:ext cx="6438900" cy="369332"/>
          </a:xfrm>
          <a:prstGeom prst="rect">
            <a:avLst/>
          </a:prstGeom>
          <a:noFill/>
        </p:spPr>
        <p:txBody>
          <a:bodyPr wrap="square">
            <a:spAutoFit/>
          </a:bodyPr>
          <a:lstStyle/>
          <a:p>
            <a:r>
              <a:rPr lang="de-DE" b="1"/>
              <a:t>Instandsetzung &lt;25a</a:t>
            </a:r>
            <a:endParaRPr lang="de-AT"/>
          </a:p>
        </p:txBody>
      </p:sp>
      <p:sp>
        <p:nvSpPr>
          <p:cNvPr id="30" name="Freihandform: Form 29">
            <a:extLst>
              <a:ext uri="{FF2B5EF4-FFF2-40B4-BE49-F238E27FC236}">
                <a16:creationId xmlns:a16="http://schemas.microsoft.com/office/drawing/2014/main" id="{F56E930D-31D6-A3F5-4FE6-8EAAC29A1AE3}"/>
              </a:ext>
            </a:extLst>
          </p:cNvPr>
          <p:cNvSpPr/>
          <p:nvPr/>
        </p:nvSpPr>
        <p:spPr>
          <a:xfrm>
            <a:off x="3289300" y="33580"/>
            <a:ext cx="152400" cy="266700"/>
          </a:xfrm>
          <a:custGeom>
            <a:avLst/>
            <a:gdLst>
              <a:gd name="connsiteX0" fmla="*/ 0 w 152400"/>
              <a:gd name="connsiteY0" fmla="*/ 0 h 266700"/>
              <a:gd name="connsiteX1" fmla="*/ 152400 w 152400"/>
              <a:gd name="connsiteY1" fmla="*/ 266700 h 266700"/>
            </a:gdLst>
            <a:ahLst/>
            <a:cxnLst>
              <a:cxn ang="0">
                <a:pos x="connsiteX0" y="connsiteY0"/>
              </a:cxn>
              <a:cxn ang="0">
                <a:pos x="connsiteX1" y="connsiteY1"/>
              </a:cxn>
            </a:cxnLst>
            <a:rect l="l" t="t" r="r" b="b"/>
            <a:pathLst>
              <a:path w="152400" h="266700">
                <a:moveTo>
                  <a:pt x="0" y="0"/>
                </a:moveTo>
                <a:lnTo>
                  <a:pt x="152400" y="26670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34" name="Gruppieren 33">
            <a:extLst>
              <a:ext uri="{FF2B5EF4-FFF2-40B4-BE49-F238E27FC236}">
                <a16:creationId xmlns:a16="http://schemas.microsoft.com/office/drawing/2014/main" id="{06C8E048-AFDC-3B6F-62BD-F4EBF5F68F8D}"/>
              </a:ext>
            </a:extLst>
          </p:cNvPr>
          <p:cNvGrpSpPr/>
          <p:nvPr/>
        </p:nvGrpSpPr>
        <p:grpSpPr>
          <a:xfrm>
            <a:off x="3670300" y="160580"/>
            <a:ext cx="6807200" cy="685800"/>
            <a:chOff x="3670300" y="160580"/>
            <a:chExt cx="6807200" cy="685800"/>
          </a:xfrm>
        </p:grpSpPr>
        <p:sp>
          <p:nvSpPr>
            <p:cNvPr id="29" name="Rechteck 28">
              <a:extLst>
                <a:ext uri="{FF2B5EF4-FFF2-40B4-BE49-F238E27FC236}">
                  <a16:creationId xmlns:a16="http://schemas.microsoft.com/office/drawing/2014/main" id="{BCBE4083-8DA5-C67B-D98D-B14D75B86406}"/>
                </a:ext>
              </a:extLst>
            </p:cNvPr>
            <p:cNvSpPr/>
            <p:nvPr/>
          </p:nvSpPr>
          <p:spPr>
            <a:xfrm>
              <a:off x="3670300" y="160580"/>
              <a:ext cx="6794500" cy="681280"/>
            </a:xfrm>
            <a:prstGeom prst="rect">
              <a:avLst/>
            </a:prstGeom>
            <a:solidFill>
              <a:schemeClr val="bg2"/>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de-AT"/>
            </a:p>
          </p:txBody>
        </p:sp>
        <p:sp>
          <p:nvSpPr>
            <p:cNvPr id="33" name="Freihandform: Form 32">
              <a:extLst>
                <a:ext uri="{FF2B5EF4-FFF2-40B4-BE49-F238E27FC236}">
                  <a16:creationId xmlns:a16="http://schemas.microsoft.com/office/drawing/2014/main" id="{D169049C-8586-3ECF-6E1C-BFABFEF5C069}"/>
                </a:ext>
              </a:extLst>
            </p:cNvPr>
            <p:cNvSpPr/>
            <p:nvPr/>
          </p:nvSpPr>
          <p:spPr>
            <a:xfrm>
              <a:off x="3670300" y="198680"/>
              <a:ext cx="6807200" cy="647700"/>
            </a:xfrm>
            <a:custGeom>
              <a:avLst/>
              <a:gdLst>
                <a:gd name="connsiteX0" fmla="*/ 0 w 6807200"/>
                <a:gd name="connsiteY0" fmla="*/ 419100 h 647700"/>
                <a:gd name="connsiteX1" fmla="*/ 1828800 w 6807200"/>
                <a:gd name="connsiteY1" fmla="*/ 419100 h 647700"/>
                <a:gd name="connsiteX2" fmla="*/ 2603500 w 6807200"/>
                <a:gd name="connsiteY2" fmla="*/ 254000 h 647700"/>
                <a:gd name="connsiteX3" fmla="*/ 3784600 w 6807200"/>
                <a:gd name="connsiteY3" fmla="*/ 177800 h 647700"/>
                <a:gd name="connsiteX4" fmla="*/ 4165600 w 6807200"/>
                <a:gd name="connsiteY4" fmla="*/ 203200 h 647700"/>
                <a:gd name="connsiteX5" fmla="*/ 4191000 w 6807200"/>
                <a:gd name="connsiteY5" fmla="*/ 101600 h 647700"/>
                <a:gd name="connsiteX6" fmla="*/ 5257800 w 6807200"/>
                <a:gd name="connsiteY6" fmla="*/ 38100 h 647700"/>
                <a:gd name="connsiteX7" fmla="*/ 6807200 w 6807200"/>
                <a:gd name="connsiteY7" fmla="*/ 0 h 647700"/>
                <a:gd name="connsiteX8" fmla="*/ 6807200 w 6807200"/>
                <a:gd name="connsiteY8" fmla="*/ 647700 h 647700"/>
                <a:gd name="connsiteX9" fmla="*/ 0 w 6807200"/>
                <a:gd name="connsiteY9" fmla="*/ 647700 h 647700"/>
                <a:gd name="connsiteX10" fmla="*/ 0 w 6807200"/>
                <a:gd name="connsiteY10" fmla="*/ 4191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07200" h="647700">
                  <a:moveTo>
                    <a:pt x="0" y="419100"/>
                  </a:moveTo>
                  <a:lnTo>
                    <a:pt x="1828800" y="419100"/>
                  </a:lnTo>
                  <a:lnTo>
                    <a:pt x="2603500" y="254000"/>
                  </a:lnTo>
                  <a:lnTo>
                    <a:pt x="3784600" y="177800"/>
                  </a:lnTo>
                  <a:lnTo>
                    <a:pt x="4165600" y="203200"/>
                  </a:lnTo>
                  <a:lnTo>
                    <a:pt x="4191000" y="101600"/>
                  </a:lnTo>
                  <a:lnTo>
                    <a:pt x="5257800" y="38100"/>
                  </a:lnTo>
                  <a:lnTo>
                    <a:pt x="6807200" y="0"/>
                  </a:lnTo>
                  <a:lnTo>
                    <a:pt x="6807200" y="647700"/>
                  </a:lnTo>
                  <a:lnTo>
                    <a:pt x="0" y="647700"/>
                  </a:lnTo>
                  <a:lnTo>
                    <a:pt x="0" y="419100"/>
                  </a:lnTo>
                  <a:close/>
                </a:path>
              </a:pathLst>
            </a:custGeom>
            <a:solidFill>
              <a:schemeClr val="accent5">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de-AT"/>
            </a:p>
          </p:txBody>
        </p:sp>
      </p:grpSp>
      <p:grpSp>
        <p:nvGrpSpPr>
          <p:cNvPr id="86" name="Gruppieren 85">
            <a:extLst>
              <a:ext uri="{FF2B5EF4-FFF2-40B4-BE49-F238E27FC236}">
                <a16:creationId xmlns:a16="http://schemas.microsoft.com/office/drawing/2014/main" id="{B7D39AB8-2AF8-D277-16E0-68E38667AD8D}"/>
              </a:ext>
            </a:extLst>
          </p:cNvPr>
          <p:cNvGrpSpPr/>
          <p:nvPr/>
        </p:nvGrpSpPr>
        <p:grpSpPr>
          <a:xfrm>
            <a:off x="3738200" y="4669739"/>
            <a:ext cx="6515082" cy="2133227"/>
            <a:chOff x="3738200" y="4669739"/>
            <a:chExt cx="6515082" cy="2133227"/>
          </a:xfrm>
        </p:grpSpPr>
        <p:grpSp>
          <p:nvGrpSpPr>
            <p:cNvPr id="40" name="Gruppieren 39">
              <a:extLst>
                <a:ext uri="{FF2B5EF4-FFF2-40B4-BE49-F238E27FC236}">
                  <a16:creationId xmlns:a16="http://schemas.microsoft.com/office/drawing/2014/main" id="{AFF6F271-585A-69E3-D749-1737C05E25ED}"/>
                </a:ext>
              </a:extLst>
            </p:cNvPr>
            <p:cNvGrpSpPr/>
            <p:nvPr/>
          </p:nvGrpSpPr>
          <p:grpSpPr>
            <a:xfrm>
              <a:off x="5663174" y="4669739"/>
              <a:ext cx="412233" cy="1714966"/>
              <a:chOff x="5675405" y="4327499"/>
              <a:chExt cx="412233" cy="2187772"/>
            </a:xfrm>
          </p:grpSpPr>
          <p:sp>
            <p:nvSpPr>
              <p:cNvPr id="35" name="Ellipse 34">
                <a:extLst>
                  <a:ext uri="{FF2B5EF4-FFF2-40B4-BE49-F238E27FC236}">
                    <a16:creationId xmlns:a16="http://schemas.microsoft.com/office/drawing/2014/main" id="{863AB137-E5BE-0CB1-8EB4-CC8803014B1B}"/>
                  </a:ext>
                </a:extLst>
              </p:cNvPr>
              <p:cNvSpPr/>
              <p:nvPr/>
            </p:nvSpPr>
            <p:spPr>
              <a:xfrm>
                <a:off x="5675405" y="4327499"/>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36" name="Ellipse 35">
                <a:extLst>
                  <a:ext uri="{FF2B5EF4-FFF2-40B4-BE49-F238E27FC236}">
                    <a16:creationId xmlns:a16="http://schemas.microsoft.com/office/drawing/2014/main" id="{DCBAFD43-CD36-CF8D-C384-37E894ABCA26}"/>
                  </a:ext>
                </a:extLst>
              </p:cNvPr>
              <p:cNvSpPr/>
              <p:nvPr/>
            </p:nvSpPr>
            <p:spPr>
              <a:xfrm>
                <a:off x="5675405" y="5252017"/>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37" name="Ellipse 36">
                <a:extLst>
                  <a:ext uri="{FF2B5EF4-FFF2-40B4-BE49-F238E27FC236}">
                    <a16:creationId xmlns:a16="http://schemas.microsoft.com/office/drawing/2014/main" id="{627B980A-7C15-FD16-7B41-68FA02C689B8}"/>
                  </a:ext>
                </a:extLst>
              </p:cNvPr>
              <p:cNvSpPr/>
              <p:nvPr/>
            </p:nvSpPr>
            <p:spPr>
              <a:xfrm>
                <a:off x="5675405" y="5537128"/>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38" name="Ellipse 37">
                <a:extLst>
                  <a:ext uri="{FF2B5EF4-FFF2-40B4-BE49-F238E27FC236}">
                    <a16:creationId xmlns:a16="http://schemas.microsoft.com/office/drawing/2014/main" id="{805F0566-C593-3D95-0298-1E015E6630C3}"/>
                  </a:ext>
                </a:extLst>
              </p:cNvPr>
              <p:cNvSpPr/>
              <p:nvPr/>
            </p:nvSpPr>
            <p:spPr>
              <a:xfrm>
                <a:off x="5675405" y="5800873"/>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39" name="Ellipse 38">
                <a:extLst>
                  <a:ext uri="{FF2B5EF4-FFF2-40B4-BE49-F238E27FC236}">
                    <a16:creationId xmlns:a16="http://schemas.microsoft.com/office/drawing/2014/main" id="{243A4FE5-858E-9139-491C-E3E2B26E053E}"/>
                  </a:ext>
                </a:extLst>
              </p:cNvPr>
              <p:cNvSpPr/>
              <p:nvPr/>
            </p:nvSpPr>
            <p:spPr>
              <a:xfrm>
                <a:off x="5675405" y="6107601"/>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grpSp>
        <p:grpSp>
          <p:nvGrpSpPr>
            <p:cNvPr id="41" name="Gruppieren 40">
              <a:extLst>
                <a:ext uri="{FF2B5EF4-FFF2-40B4-BE49-F238E27FC236}">
                  <a16:creationId xmlns:a16="http://schemas.microsoft.com/office/drawing/2014/main" id="{0FC349A8-5AA7-8799-713D-006DB3AC5E7D}"/>
                </a:ext>
              </a:extLst>
            </p:cNvPr>
            <p:cNvGrpSpPr/>
            <p:nvPr/>
          </p:nvGrpSpPr>
          <p:grpSpPr>
            <a:xfrm>
              <a:off x="6554145" y="4669739"/>
              <a:ext cx="412233" cy="1714966"/>
              <a:chOff x="5675405" y="4327499"/>
              <a:chExt cx="412233" cy="2187772"/>
            </a:xfrm>
          </p:grpSpPr>
          <p:sp>
            <p:nvSpPr>
              <p:cNvPr id="42" name="Ellipse 41">
                <a:extLst>
                  <a:ext uri="{FF2B5EF4-FFF2-40B4-BE49-F238E27FC236}">
                    <a16:creationId xmlns:a16="http://schemas.microsoft.com/office/drawing/2014/main" id="{6B7D7AD9-F745-FC57-8186-CA6CD2413AF4}"/>
                  </a:ext>
                </a:extLst>
              </p:cNvPr>
              <p:cNvSpPr/>
              <p:nvPr/>
            </p:nvSpPr>
            <p:spPr>
              <a:xfrm>
                <a:off x="5675405" y="4327499"/>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43" name="Ellipse 42">
                <a:extLst>
                  <a:ext uri="{FF2B5EF4-FFF2-40B4-BE49-F238E27FC236}">
                    <a16:creationId xmlns:a16="http://schemas.microsoft.com/office/drawing/2014/main" id="{C944A6A4-47AB-193E-2298-A99D9BDE6255}"/>
                  </a:ext>
                </a:extLst>
              </p:cNvPr>
              <p:cNvSpPr/>
              <p:nvPr/>
            </p:nvSpPr>
            <p:spPr>
              <a:xfrm>
                <a:off x="5675405" y="5252017"/>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44" name="Ellipse 43">
                <a:extLst>
                  <a:ext uri="{FF2B5EF4-FFF2-40B4-BE49-F238E27FC236}">
                    <a16:creationId xmlns:a16="http://schemas.microsoft.com/office/drawing/2014/main" id="{87D5A718-1A4A-E513-8AAE-31C0B9E8B011}"/>
                  </a:ext>
                </a:extLst>
              </p:cNvPr>
              <p:cNvSpPr/>
              <p:nvPr/>
            </p:nvSpPr>
            <p:spPr>
              <a:xfrm>
                <a:off x="5675405" y="5537128"/>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45" name="Ellipse 44">
                <a:extLst>
                  <a:ext uri="{FF2B5EF4-FFF2-40B4-BE49-F238E27FC236}">
                    <a16:creationId xmlns:a16="http://schemas.microsoft.com/office/drawing/2014/main" id="{BCE49880-80A5-E0C1-259E-F45DBE0B3A9F}"/>
                  </a:ext>
                </a:extLst>
              </p:cNvPr>
              <p:cNvSpPr/>
              <p:nvPr/>
            </p:nvSpPr>
            <p:spPr>
              <a:xfrm>
                <a:off x="5675405" y="5800873"/>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46" name="Ellipse 45">
                <a:extLst>
                  <a:ext uri="{FF2B5EF4-FFF2-40B4-BE49-F238E27FC236}">
                    <a16:creationId xmlns:a16="http://schemas.microsoft.com/office/drawing/2014/main" id="{64C3D4FA-24C6-3C39-3636-0E416940C0FF}"/>
                  </a:ext>
                </a:extLst>
              </p:cNvPr>
              <p:cNvSpPr/>
              <p:nvPr/>
            </p:nvSpPr>
            <p:spPr>
              <a:xfrm>
                <a:off x="5675405" y="6107601"/>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grpSp>
        <p:grpSp>
          <p:nvGrpSpPr>
            <p:cNvPr id="47" name="Gruppieren 46">
              <a:extLst>
                <a:ext uri="{FF2B5EF4-FFF2-40B4-BE49-F238E27FC236}">
                  <a16:creationId xmlns:a16="http://schemas.microsoft.com/office/drawing/2014/main" id="{D0435EE2-9262-1BB8-CB28-48F2A07649DD}"/>
                </a:ext>
              </a:extLst>
            </p:cNvPr>
            <p:cNvGrpSpPr/>
            <p:nvPr/>
          </p:nvGrpSpPr>
          <p:grpSpPr>
            <a:xfrm>
              <a:off x="8453801" y="4669739"/>
              <a:ext cx="412233" cy="1714966"/>
              <a:chOff x="5675405" y="4327499"/>
              <a:chExt cx="412233" cy="2187772"/>
            </a:xfrm>
          </p:grpSpPr>
          <p:sp>
            <p:nvSpPr>
              <p:cNvPr id="48" name="Ellipse 47">
                <a:extLst>
                  <a:ext uri="{FF2B5EF4-FFF2-40B4-BE49-F238E27FC236}">
                    <a16:creationId xmlns:a16="http://schemas.microsoft.com/office/drawing/2014/main" id="{A823A863-E8FB-4E3F-D01D-87363D7F83A1}"/>
                  </a:ext>
                </a:extLst>
              </p:cNvPr>
              <p:cNvSpPr/>
              <p:nvPr/>
            </p:nvSpPr>
            <p:spPr>
              <a:xfrm>
                <a:off x="5675405" y="4327499"/>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49" name="Ellipse 48">
                <a:extLst>
                  <a:ext uri="{FF2B5EF4-FFF2-40B4-BE49-F238E27FC236}">
                    <a16:creationId xmlns:a16="http://schemas.microsoft.com/office/drawing/2014/main" id="{C03C2D73-987C-394A-D9D8-0D8C729D64BE}"/>
                  </a:ext>
                </a:extLst>
              </p:cNvPr>
              <p:cNvSpPr/>
              <p:nvPr/>
            </p:nvSpPr>
            <p:spPr>
              <a:xfrm>
                <a:off x="5675405" y="5252017"/>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50" name="Ellipse 49">
                <a:extLst>
                  <a:ext uri="{FF2B5EF4-FFF2-40B4-BE49-F238E27FC236}">
                    <a16:creationId xmlns:a16="http://schemas.microsoft.com/office/drawing/2014/main" id="{21079099-D814-FB41-5AD2-D927998ED620}"/>
                  </a:ext>
                </a:extLst>
              </p:cNvPr>
              <p:cNvSpPr/>
              <p:nvPr/>
            </p:nvSpPr>
            <p:spPr>
              <a:xfrm>
                <a:off x="5675405" y="5537128"/>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51" name="Ellipse 50">
                <a:extLst>
                  <a:ext uri="{FF2B5EF4-FFF2-40B4-BE49-F238E27FC236}">
                    <a16:creationId xmlns:a16="http://schemas.microsoft.com/office/drawing/2014/main" id="{3593C75C-5EDA-13F7-2722-402875E528A2}"/>
                  </a:ext>
                </a:extLst>
              </p:cNvPr>
              <p:cNvSpPr/>
              <p:nvPr/>
            </p:nvSpPr>
            <p:spPr>
              <a:xfrm>
                <a:off x="5675405" y="5800873"/>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52" name="Ellipse 51">
                <a:extLst>
                  <a:ext uri="{FF2B5EF4-FFF2-40B4-BE49-F238E27FC236}">
                    <a16:creationId xmlns:a16="http://schemas.microsoft.com/office/drawing/2014/main" id="{BE984878-ACCC-46D9-F43F-8B59D2437D0E}"/>
                  </a:ext>
                </a:extLst>
              </p:cNvPr>
              <p:cNvSpPr/>
              <p:nvPr/>
            </p:nvSpPr>
            <p:spPr>
              <a:xfrm>
                <a:off x="5675405" y="6107601"/>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grpSp>
        <p:grpSp>
          <p:nvGrpSpPr>
            <p:cNvPr id="53" name="Gruppieren 52">
              <a:extLst>
                <a:ext uri="{FF2B5EF4-FFF2-40B4-BE49-F238E27FC236}">
                  <a16:creationId xmlns:a16="http://schemas.microsoft.com/office/drawing/2014/main" id="{48CE1CC4-D0A5-2D3F-814A-E0E9DA493092}"/>
                </a:ext>
              </a:extLst>
            </p:cNvPr>
            <p:cNvGrpSpPr/>
            <p:nvPr/>
          </p:nvGrpSpPr>
          <p:grpSpPr>
            <a:xfrm>
              <a:off x="9841049" y="4669739"/>
              <a:ext cx="412233" cy="1714966"/>
              <a:chOff x="5675405" y="4327499"/>
              <a:chExt cx="412233" cy="2187772"/>
            </a:xfrm>
          </p:grpSpPr>
          <p:sp>
            <p:nvSpPr>
              <p:cNvPr id="54" name="Ellipse 53">
                <a:extLst>
                  <a:ext uri="{FF2B5EF4-FFF2-40B4-BE49-F238E27FC236}">
                    <a16:creationId xmlns:a16="http://schemas.microsoft.com/office/drawing/2014/main" id="{D0D7AF7A-1476-6694-ADAC-597C5DFB4591}"/>
                  </a:ext>
                </a:extLst>
              </p:cNvPr>
              <p:cNvSpPr/>
              <p:nvPr/>
            </p:nvSpPr>
            <p:spPr>
              <a:xfrm>
                <a:off x="5675405" y="4327499"/>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55" name="Ellipse 54">
                <a:extLst>
                  <a:ext uri="{FF2B5EF4-FFF2-40B4-BE49-F238E27FC236}">
                    <a16:creationId xmlns:a16="http://schemas.microsoft.com/office/drawing/2014/main" id="{999AA750-A253-84F6-2268-BB85E2B12BBD}"/>
                  </a:ext>
                </a:extLst>
              </p:cNvPr>
              <p:cNvSpPr/>
              <p:nvPr/>
            </p:nvSpPr>
            <p:spPr>
              <a:xfrm>
                <a:off x="5675405" y="5252017"/>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56" name="Ellipse 55">
                <a:extLst>
                  <a:ext uri="{FF2B5EF4-FFF2-40B4-BE49-F238E27FC236}">
                    <a16:creationId xmlns:a16="http://schemas.microsoft.com/office/drawing/2014/main" id="{508B70CF-8F6A-0D54-6AF8-63338A0D13EE}"/>
                  </a:ext>
                </a:extLst>
              </p:cNvPr>
              <p:cNvSpPr/>
              <p:nvPr/>
            </p:nvSpPr>
            <p:spPr>
              <a:xfrm>
                <a:off x="5675405" y="5537128"/>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57" name="Ellipse 56">
                <a:extLst>
                  <a:ext uri="{FF2B5EF4-FFF2-40B4-BE49-F238E27FC236}">
                    <a16:creationId xmlns:a16="http://schemas.microsoft.com/office/drawing/2014/main" id="{715E1EF0-1C25-1BA8-D955-B420339EE2AC}"/>
                  </a:ext>
                </a:extLst>
              </p:cNvPr>
              <p:cNvSpPr/>
              <p:nvPr/>
            </p:nvSpPr>
            <p:spPr>
              <a:xfrm>
                <a:off x="5675405" y="5800873"/>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58" name="Ellipse 57">
                <a:extLst>
                  <a:ext uri="{FF2B5EF4-FFF2-40B4-BE49-F238E27FC236}">
                    <a16:creationId xmlns:a16="http://schemas.microsoft.com/office/drawing/2014/main" id="{EBEB61E1-2A65-0B02-C811-AE471529C341}"/>
                  </a:ext>
                </a:extLst>
              </p:cNvPr>
              <p:cNvSpPr/>
              <p:nvPr/>
            </p:nvSpPr>
            <p:spPr>
              <a:xfrm>
                <a:off x="5675405" y="6107601"/>
                <a:ext cx="412233" cy="407670"/>
              </a:xfrm>
              <a:prstGeom prst="ellipse">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grpSp>
        <p:sp>
          <p:nvSpPr>
            <p:cNvPr id="60" name="Rechteck: abgerundete Ecken 59">
              <a:extLst>
                <a:ext uri="{FF2B5EF4-FFF2-40B4-BE49-F238E27FC236}">
                  <a16:creationId xmlns:a16="http://schemas.microsoft.com/office/drawing/2014/main" id="{6707120D-E34C-0DCA-5F74-980E365D1BB6}"/>
                </a:ext>
              </a:extLst>
            </p:cNvPr>
            <p:cNvSpPr/>
            <p:nvPr/>
          </p:nvSpPr>
          <p:spPr>
            <a:xfrm>
              <a:off x="3738200" y="5900263"/>
              <a:ext cx="1857833" cy="902703"/>
            </a:xfrm>
            <a:prstGeom prst="roundRect">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de-DE" sz="1400"/>
                <a:t>4*5=20</a:t>
              </a:r>
            </a:p>
            <a:p>
              <a:pPr algn="ctr"/>
              <a:r>
                <a:rPr lang="de-DE" sz="1400">
                  <a:solidFill>
                    <a:schemeClr val="dk1"/>
                  </a:solidFill>
                </a:rPr>
                <a:t>Konversionsfaktoren</a:t>
              </a:r>
            </a:p>
            <a:p>
              <a:pPr algn="ctr"/>
              <a:r>
                <a:rPr lang="de-DE" sz="1400"/>
                <a:t>zur Darstellung</a:t>
              </a:r>
              <a:endParaRPr lang="de-AT" sz="1400">
                <a:solidFill>
                  <a:schemeClr val="dk1"/>
                </a:solidFill>
              </a:endParaRPr>
            </a:p>
          </p:txBody>
        </p:sp>
      </p:grpSp>
      <p:cxnSp>
        <p:nvCxnSpPr>
          <p:cNvPr id="64" name="Verbinder: gewinkelt 63">
            <a:extLst>
              <a:ext uri="{FF2B5EF4-FFF2-40B4-BE49-F238E27FC236}">
                <a16:creationId xmlns:a16="http://schemas.microsoft.com/office/drawing/2014/main" id="{5E05A0F4-BCF6-306C-4862-3D095B678D0D}"/>
              </a:ext>
            </a:extLst>
          </p:cNvPr>
          <p:cNvCxnSpPr>
            <a:cxnSpLocks/>
            <a:stCxn id="60" idx="3"/>
            <a:endCxn id="62" idx="2"/>
          </p:cNvCxnSpPr>
          <p:nvPr/>
        </p:nvCxnSpPr>
        <p:spPr>
          <a:xfrm>
            <a:off x="5596033" y="6351615"/>
            <a:ext cx="5780567" cy="33090"/>
          </a:xfrm>
          <a:prstGeom prst="bentConnector4">
            <a:avLst>
              <a:gd name="adj1" fmla="val 42277"/>
              <a:gd name="adj2" fmla="val 79084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3EFBC5E1-23DF-BF46-3639-469B60E1FFFB}"/>
              </a:ext>
            </a:extLst>
          </p:cNvPr>
          <p:cNvGrpSpPr/>
          <p:nvPr/>
        </p:nvGrpSpPr>
        <p:grpSpPr>
          <a:xfrm>
            <a:off x="10238432" y="3755031"/>
            <a:ext cx="2158657" cy="2629674"/>
            <a:chOff x="10438474" y="3739796"/>
            <a:chExt cx="2158657" cy="2629674"/>
          </a:xfrm>
        </p:grpSpPr>
        <p:sp>
          <p:nvSpPr>
            <p:cNvPr id="62" name="Rechteck: abgerundete Ecken 61">
              <a:extLst>
                <a:ext uri="{FF2B5EF4-FFF2-40B4-BE49-F238E27FC236}">
                  <a16:creationId xmlns:a16="http://schemas.microsoft.com/office/drawing/2014/main" id="{85DE04D6-AF1A-F549-62B3-00EBB8E06EBC}"/>
                </a:ext>
              </a:extLst>
            </p:cNvPr>
            <p:cNvSpPr/>
            <p:nvPr/>
          </p:nvSpPr>
          <p:spPr>
            <a:xfrm>
              <a:off x="10683757" y="3739796"/>
              <a:ext cx="1785769" cy="2629674"/>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lang="de-DE" sz="1400"/>
                <a:t>5 Absenkfpade</a:t>
              </a:r>
            </a:p>
            <a:p>
              <a:endParaRPr lang="de-DE" sz="1400"/>
            </a:p>
            <a:p>
              <a:r>
                <a:rPr lang="de-DE" sz="1400"/>
                <a:t>zum Rechnen:</a:t>
              </a:r>
            </a:p>
            <a:p>
              <a:r>
                <a:rPr lang="de-DE" sz="1400" b="1">
                  <a:solidFill>
                    <a:schemeClr val="accent5"/>
                  </a:solidFill>
                </a:rPr>
                <a:t>THGx/a*apx =THG25 </a:t>
              </a:r>
              <a:endParaRPr lang="de-AT" sz="1400" b="1">
                <a:solidFill>
                  <a:schemeClr val="accent5"/>
                </a:solidFill>
              </a:endParaRPr>
            </a:p>
          </p:txBody>
        </p:sp>
        <p:grpSp>
          <p:nvGrpSpPr>
            <p:cNvPr id="69" name="Gruppieren 68">
              <a:extLst>
                <a:ext uri="{FF2B5EF4-FFF2-40B4-BE49-F238E27FC236}">
                  <a16:creationId xmlns:a16="http://schemas.microsoft.com/office/drawing/2014/main" id="{14057944-30FE-BC5E-5A9D-78641CAA5B9D}"/>
                </a:ext>
              </a:extLst>
            </p:cNvPr>
            <p:cNvGrpSpPr/>
            <p:nvPr/>
          </p:nvGrpSpPr>
          <p:grpSpPr>
            <a:xfrm>
              <a:off x="10438474" y="4654504"/>
              <a:ext cx="412233" cy="1714966"/>
              <a:chOff x="5675405" y="4327499"/>
              <a:chExt cx="412233" cy="2187772"/>
            </a:xfrm>
          </p:grpSpPr>
          <p:sp>
            <p:nvSpPr>
              <p:cNvPr id="70" name="Ellipse 69">
                <a:extLst>
                  <a:ext uri="{FF2B5EF4-FFF2-40B4-BE49-F238E27FC236}">
                    <a16:creationId xmlns:a16="http://schemas.microsoft.com/office/drawing/2014/main" id="{D66E53A8-6CBF-D527-CCA9-E6A5EB2BD576}"/>
                  </a:ext>
                </a:extLst>
              </p:cNvPr>
              <p:cNvSpPr/>
              <p:nvPr/>
            </p:nvSpPr>
            <p:spPr>
              <a:xfrm>
                <a:off x="5675405" y="4327499"/>
                <a:ext cx="412233" cy="407670"/>
              </a:xfrm>
              <a:prstGeom prst="ellipse">
                <a:avLst/>
              </a:prstGeom>
              <a:solidFill>
                <a:srgbClr val="FFFFFF">
                  <a:alpha val="65882"/>
                </a:srgbClr>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71" name="Ellipse 70">
                <a:extLst>
                  <a:ext uri="{FF2B5EF4-FFF2-40B4-BE49-F238E27FC236}">
                    <a16:creationId xmlns:a16="http://schemas.microsoft.com/office/drawing/2014/main" id="{1D4BFDF7-0EA0-A3FD-F487-97052CF34685}"/>
                  </a:ext>
                </a:extLst>
              </p:cNvPr>
              <p:cNvSpPr/>
              <p:nvPr/>
            </p:nvSpPr>
            <p:spPr>
              <a:xfrm>
                <a:off x="5675405" y="5252017"/>
                <a:ext cx="412233" cy="407670"/>
              </a:xfrm>
              <a:prstGeom prst="ellipse">
                <a:avLst/>
              </a:prstGeom>
              <a:solidFill>
                <a:srgbClr val="FFFFFF">
                  <a:alpha val="65882"/>
                </a:srgbClr>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72" name="Ellipse 71">
                <a:extLst>
                  <a:ext uri="{FF2B5EF4-FFF2-40B4-BE49-F238E27FC236}">
                    <a16:creationId xmlns:a16="http://schemas.microsoft.com/office/drawing/2014/main" id="{4D9B62BE-A7B7-E305-F2E5-66D8E75BD2AC}"/>
                  </a:ext>
                </a:extLst>
              </p:cNvPr>
              <p:cNvSpPr/>
              <p:nvPr/>
            </p:nvSpPr>
            <p:spPr>
              <a:xfrm>
                <a:off x="5675405" y="5537128"/>
                <a:ext cx="412233" cy="407670"/>
              </a:xfrm>
              <a:prstGeom prst="ellipse">
                <a:avLst/>
              </a:prstGeom>
              <a:solidFill>
                <a:srgbClr val="FFFFFF">
                  <a:alpha val="65882"/>
                </a:srgbClr>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73" name="Ellipse 72">
                <a:extLst>
                  <a:ext uri="{FF2B5EF4-FFF2-40B4-BE49-F238E27FC236}">
                    <a16:creationId xmlns:a16="http://schemas.microsoft.com/office/drawing/2014/main" id="{3BF44A1E-946F-CBF1-DB6C-764EA215A652}"/>
                  </a:ext>
                </a:extLst>
              </p:cNvPr>
              <p:cNvSpPr/>
              <p:nvPr/>
            </p:nvSpPr>
            <p:spPr>
              <a:xfrm>
                <a:off x="5675405" y="5800873"/>
                <a:ext cx="412233" cy="407670"/>
              </a:xfrm>
              <a:prstGeom prst="ellipse">
                <a:avLst/>
              </a:prstGeom>
              <a:solidFill>
                <a:srgbClr val="FFFFFF">
                  <a:alpha val="65882"/>
                </a:srgbClr>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74" name="Ellipse 73">
                <a:extLst>
                  <a:ext uri="{FF2B5EF4-FFF2-40B4-BE49-F238E27FC236}">
                    <a16:creationId xmlns:a16="http://schemas.microsoft.com/office/drawing/2014/main" id="{FF893017-7CD9-1FA4-3F32-59D7C0F04698}"/>
                  </a:ext>
                </a:extLst>
              </p:cNvPr>
              <p:cNvSpPr/>
              <p:nvPr/>
            </p:nvSpPr>
            <p:spPr>
              <a:xfrm>
                <a:off x="5675405" y="6107601"/>
                <a:ext cx="412233" cy="407670"/>
              </a:xfrm>
              <a:prstGeom prst="ellipse">
                <a:avLst/>
              </a:prstGeom>
              <a:solidFill>
                <a:srgbClr val="FFFFFF">
                  <a:alpha val="65882"/>
                </a:srgbClr>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grpSp>
        <p:sp>
          <p:nvSpPr>
            <p:cNvPr id="22" name="Textfeld 21">
              <a:extLst>
                <a:ext uri="{FF2B5EF4-FFF2-40B4-BE49-F238E27FC236}">
                  <a16:creationId xmlns:a16="http://schemas.microsoft.com/office/drawing/2014/main" id="{7558589A-A60D-4435-F683-A4E9B0F52E47}"/>
                </a:ext>
              </a:extLst>
            </p:cNvPr>
            <p:cNvSpPr txBox="1"/>
            <p:nvPr/>
          </p:nvSpPr>
          <p:spPr>
            <a:xfrm>
              <a:off x="10925981" y="5505451"/>
              <a:ext cx="1671150" cy="577081"/>
            </a:xfrm>
            <a:prstGeom prst="rect">
              <a:avLst/>
            </a:prstGeom>
            <a:noFill/>
          </p:spPr>
          <p:txBody>
            <a:bodyPr wrap="square">
              <a:spAutoFit/>
            </a:bodyPr>
            <a:lstStyle/>
            <a:p>
              <a:r>
                <a:rPr lang="de-DE" sz="1050" b="0" i="0" u="none" strike="noStrike">
                  <a:solidFill>
                    <a:schemeClr val="accent5"/>
                  </a:solidFill>
                  <a:effectLst/>
                  <a:latin typeface="Calibri" panose="020F0502020204030204" pitchFamily="34" charset="0"/>
                </a:rPr>
                <a:t>Absenkpfad:</a:t>
              </a:r>
            </a:p>
            <a:p>
              <a:r>
                <a:rPr lang="de-DE" sz="1050" b="0" i="0" u="none" strike="noStrike">
                  <a:solidFill>
                    <a:schemeClr val="accent5"/>
                  </a:solidFill>
                  <a:effectLst/>
                  <a:latin typeface="Calibri" panose="020F0502020204030204" pitchFamily="34" charset="0"/>
                </a:rPr>
                <a:t>⚖ Jährliche Skalierung Konversionsfaktoren</a:t>
              </a:r>
              <a:endParaRPr lang="de-AT" sz="1050">
                <a:solidFill>
                  <a:schemeClr val="accent5"/>
                </a:solidFill>
              </a:endParaRPr>
            </a:p>
          </p:txBody>
        </p:sp>
      </p:grpSp>
      <p:grpSp>
        <p:nvGrpSpPr>
          <p:cNvPr id="91" name="Gruppieren 90">
            <a:extLst>
              <a:ext uri="{FF2B5EF4-FFF2-40B4-BE49-F238E27FC236}">
                <a16:creationId xmlns:a16="http://schemas.microsoft.com/office/drawing/2014/main" id="{469EF281-827C-D22C-5049-2A89412280B2}"/>
              </a:ext>
            </a:extLst>
          </p:cNvPr>
          <p:cNvGrpSpPr/>
          <p:nvPr/>
        </p:nvGrpSpPr>
        <p:grpSpPr>
          <a:xfrm>
            <a:off x="4046862" y="2128644"/>
            <a:ext cx="412233" cy="990248"/>
            <a:chOff x="6706545" y="5546857"/>
            <a:chExt cx="412233" cy="990248"/>
          </a:xfrm>
          <a:solidFill>
            <a:schemeClr val="accent5">
              <a:lumMod val="75000"/>
              <a:alpha val="52941"/>
            </a:schemeClr>
          </a:solidFill>
        </p:grpSpPr>
        <p:sp>
          <p:nvSpPr>
            <p:cNvPr id="88" name="Ellipse 87">
              <a:extLst>
                <a:ext uri="{FF2B5EF4-FFF2-40B4-BE49-F238E27FC236}">
                  <a16:creationId xmlns:a16="http://schemas.microsoft.com/office/drawing/2014/main" id="{58DF1869-381A-1BC9-FD3C-F198DA3E828D}"/>
                </a:ext>
              </a:extLst>
            </p:cNvPr>
            <p:cNvSpPr/>
            <p:nvPr/>
          </p:nvSpPr>
          <p:spPr>
            <a:xfrm>
              <a:off x="6706545" y="5546857"/>
              <a:ext cx="412233" cy="319567"/>
            </a:xfrm>
            <a:prstGeom prst="ellipse">
              <a:avLst/>
            </a:prstGeom>
            <a:grp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89" name="Ellipse 88">
              <a:extLst>
                <a:ext uri="{FF2B5EF4-FFF2-40B4-BE49-F238E27FC236}">
                  <a16:creationId xmlns:a16="http://schemas.microsoft.com/office/drawing/2014/main" id="{57F4FD7D-2EF6-4B82-C1B7-535D0F884803}"/>
                </a:ext>
              </a:extLst>
            </p:cNvPr>
            <p:cNvSpPr/>
            <p:nvPr/>
          </p:nvSpPr>
          <p:spPr>
            <a:xfrm>
              <a:off x="6706545" y="5770351"/>
              <a:ext cx="412233" cy="319567"/>
            </a:xfrm>
            <a:prstGeom prst="ellipse">
              <a:avLst/>
            </a:prstGeom>
            <a:grp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90" name="Ellipse 89">
              <a:extLst>
                <a:ext uri="{FF2B5EF4-FFF2-40B4-BE49-F238E27FC236}">
                  <a16:creationId xmlns:a16="http://schemas.microsoft.com/office/drawing/2014/main" id="{95F99A03-2C6F-67D0-4481-3069D9BEBCB4}"/>
                </a:ext>
              </a:extLst>
            </p:cNvPr>
            <p:cNvSpPr/>
            <p:nvPr/>
          </p:nvSpPr>
          <p:spPr>
            <a:xfrm>
              <a:off x="6706545" y="6217538"/>
              <a:ext cx="412233" cy="319567"/>
            </a:xfrm>
            <a:prstGeom prst="ellipse">
              <a:avLst/>
            </a:prstGeom>
            <a:grp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grpSp>
      <p:grpSp>
        <p:nvGrpSpPr>
          <p:cNvPr id="92" name="Gruppieren 91">
            <a:extLst>
              <a:ext uri="{FF2B5EF4-FFF2-40B4-BE49-F238E27FC236}">
                <a16:creationId xmlns:a16="http://schemas.microsoft.com/office/drawing/2014/main" id="{BACEE9BC-EEE5-7F27-D9B4-56670EC1DC43}"/>
              </a:ext>
            </a:extLst>
          </p:cNvPr>
          <p:cNvGrpSpPr/>
          <p:nvPr/>
        </p:nvGrpSpPr>
        <p:grpSpPr>
          <a:xfrm>
            <a:off x="4926149" y="2873620"/>
            <a:ext cx="412233" cy="990248"/>
            <a:chOff x="6706545" y="5546857"/>
            <a:chExt cx="412233" cy="990248"/>
          </a:xfrm>
          <a:solidFill>
            <a:schemeClr val="accent5">
              <a:lumMod val="75000"/>
              <a:alpha val="52941"/>
            </a:schemeClr>
          </a:solidFill>
        </p:grpSpPr>
        <p:sp>
          <p:nvSpPr>
            <p:cNvPr id="93" name="Ellipse 92">
              <a:extLst>
                <a:ext uri="{FF2B5EF4-FFF2-40B4-BE49-F238E27FC236}">
                  <a16:creationId xmlns:a16="http://schemas.microsoft.com/office/drawing/2014/main" id="{1F4A1B92-BA28-A8E1-9988-67F6A1346A18}"/>
                </a:ext>
              </a:extLst>
            </p:cNvPr>
            <p:cNvSpPr/>
            <p:nvPr/>
          </p:nvSpPr>
          <p:spPr>
            <a:xfrm>
              <a:off x="6706545" y="5546857"/>
              <a:ext cx="412233" cy="319567"/>
            </a:xfrm>
            <a:prstGeom prst="ellipse">
              <a:avLst/>
            </a:prstGeom>
            <a:solidFill>
              <a:schemeClr val="accent2"/>
            </a:solid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94" name="Ellipse 93">
              <a:extLst>
                <a:ext uri="{FF2B5EF4-FFF2-40B4-BE49-F238E27FC236}">
                  <a16:creationId xmlns:a16="http://schemas.microsoft.com/office/drawing/2014/main" id="{B539F009-C692-5D2F-B40E-302FEC834C78}"/>
                </a:ext>
              </a:extLst>
            </p:cNvPr>
            <p:cNvSpPr/>
            <p:nvPr/>
          </p:nvSpPr>
          <p:spPr>
            <a:xfrm>
              <a:off x="6706545" y="5770351"/>
              <a:ext cx="412233" cy="319567"/>
            </a:xfrm>
            <a:prstGeom prst="ellipse">
              <a:avLst/>
            </a:prstGeom>
            <a:solidFill>
              <a:schemeClr val="accent2"/>
            </a:solid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95" name="Ellipse 94">
              <a:extLst>
                <a:ext uri="{FF2B5EF4-FFF2-40B4-BE49-F238E27FC236}">
                  <a16:creationId xmlns:a16="http://schemas.microsoft.com/office/drawing/2014/main" id="{948CB403-2711-0F7A-A3BA-FC5BF9D86241}"/>
                </a:ext>
              </a:extLst>
            </p:cNvPr>
            <p:cNvSpPr/>
            <p:nvPr/>
          </p:nvSpPr>
          <p:spPr>
            <a:xfrm>
              <a:off x="6706545" y="6217538"/>
              <a:ext cx="412233" cy="319567"/>
            </a:xfrm>
            <a:prstGeom prst="ellipse">
              <a:avLst/>
            </a:prstGeom>
            <a:solidFill>
              <a:schemeClr val="accent4"/>
            </a:solid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grpSp>
      <p:grpSp>
        <p:nvGrpSpPr>
          <p:cNvPr id="96" name="Gruppieren 95">
            <a:extLst>
              <a:ext uri="{FF2B5EF4-FFF2-40B4-BE49-F238E27FC236}">
                <a16:creationId xmlns:a16="http://schemas.microsoft.com/office/drawing/2014/main" id="{C3C1F9EE-EBAE-97CC-CCF6-F7A2026EC90E}"/>
              </a:ext>
            </a:extLst>
          </p:cNvPr>
          <p:cNvGrpSpPr/>
          <p:nvPr/>
        </p:nvGrpSpPr>
        <p:grpSpPr>
          <a:xfrm>
            <a:off x="8078285" y="2238770"/>
            <a:ext cx="412233" cy="766754"/>
            <a:chOff x="6706545" y="5770351"/>
            <a:chExt cx="412233" cy="766754"/>
          </a:xfrm>
          <a:solidFill>
            <a:schemeClr val="accent5">
              <a:lumMod val="75000"/>
              <a:alpha val="52941"/>
            </a:schemeClr>
          </a:solidFill>
        </p:grpSpPr>
        <p:sp>
          <p:nvSpPr>
            <p:cNvPr id="98" name="Ellipse 97">
              <a:extLst>
                <a:ext uri="{FF2B5EF4-FFF2-40B4-BE49-F238E27FC236}">
                  <a16:creationId xmlns:a16="http://schemas.microsoft.com/office/drawing/2014/main" id="{8506B638-BFB0-09D2-EE5A-4A0E0A46DDDD}"/>
                </a:ext>
              </a:extLst>
            </p:cNvPr>
            <p:cNvSpPr/>
            <p:nvPr/>
          </p:nvSpPr>
          <p:spPr>
            <a:xfrm>
              <a:off x="6706545" y="5770351"/>
              <a:ext cx="412233" cy="319567"/>
            </a:xfrm>
            <a:prstGeom prst="ellipse">
              <a:avLst/>
            </a:prstGeom>
            <a:grp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99" name="Ellipse 98">
              <a:extLst>
                <a:ext uri="{FF2B5EF4-FFF2-40B4-BE49-F238E27FC236}">
                  <a16:creationId xmlns:a16="http://schemas.microsoft.com/office/drawing/2014/main" id="{C786A3A1-DE64-FF7D-0C05-E3E69898EF42}"/>
                </a:ext>
              </a:extLst>
            </p:cNvPr>
            <p:cNvSpPr/>
            <p:nvPr/>
          </p:nvSpPr>
          <p:spPr>
            <a:xfrm>
              <a:off x="6706545" y="6217538"/>
              <a:ext cx="412233" cy="319567"/>
            </a:xfrm>
            <a:prstGeom prst="ellipse">
              <a:avLst/>
            </a:prstGeom>
            <a:solidFill>
              <a:schemeClr val="accent2">
                <a:lumMod val="75000"/>
              </a:schemeClr>
            </a:solid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grpSp>
      <p:grpSp>
        <p:nvGrpSpPr>
          <p:cNvPr id="100" name="Gruppieren 99">
            <a:extLst>
              <a:ext uri="{FF2B5EF4-FFF2-40B4-BE49-F238E27FC236}">
                <a16:creationId xmlns:a16="http://schemas.microsoft.com/office/drawing/2014/main" id="{CDD29BDA-BB2A-208F-4672-F0F69D8BB1FC}"/>
              </a:ext>
            </a:extLst>
          </p:cNvPr>
          <p:cNvGrpSpPr/>
          <p:nvPr/>
        </p:nvGrpSpPr>
        <p:grpSpPr>
          <a:xfrm>
            <a:off x="8957572" y="2760252"/>
            <a:ext cx="412233" cy="543061"/>
            <a:chOff x="6706545" y="5546857"/>
            <a:chExt cx="412233" cy="543061"/>
          </a:xfrm>
          <a:solidFill>
            <a:schemeClr val="accent5">
              <a:lumMod val="75000"/>
              <a:alpha val="52941"/>
            </a:schemeClr>
          </a:solidFill>
        </p:grpSpPr>
        <p:sp>
          <p:nvSpPr>
            <p:cNvPr id="101" name="Ellipse 100">
              <a:extLst>
                <a:ext uri="{FF2B5EF4-FFF2-40B4-BE49-F238E27FC236}">
                  <a16:creationId xmlns:a16="http://schemas.microsoft.com/office/drawing/2014/main" id="{E82E72A1-9068-EA44-D351-D2119CF09FEF}"/>
                </a:ext>
              </a:extLst>
            </p:cNvPr>
            <p:cNvSpPr/>
            <p:nvPr/>
          </p:nvSpPr>
          <p:spPr>
            <a:xfrm>
              <a:off x="6706545" y="5546857"/>
              <a:ext cx="412233" cy="319567"/>
            </a:xfrm>
            <a:prstGeom prst="ellipse">
              <a:avLst/>
            </a:prstGeom>
            <a:solidFill>
              <a:schemeClr val="accent2"/>
            </a:solid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sp>
          <p:nvSpPr>
            <p:cNvPr id="102" name="Ellipse 101">
              <a:extLst>
                <a:ext uri="{FF2B5EF4-FFF2-40B4-BE49-F238E27FC236}">
                  <a16:creationId xmlns:a16="http://schemas.microsoft.com/office/drawing/2014/main" id="{B57F16DE-5D87-3AB0-9D72-7442B279870A}"/>
                </a:ext>
              </a:extLst>
            </p:cNvPr>
            <p:cNvSpPr/>
            <p:nvPr/>
          </p:nvSpPr>
          <p:spPr>
            <a:xfrm>
              <a:off x="6706545" y="5770351"/>
              <a:ext cx="412233" cy="319567"/>
            </a:xfrm>
            <a:prstGeom prst="ellipse">
              <a:avLst/>
            </a:prstGeom>
            <a:solidFill>
              <a:schemeClr val="accent4"/>
            </a:solid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a:p>
          </p:txBody>
        </p:sp>
      </p:grpSp>
      <p:sp>
        <p:nvSpPr>
          <p:cNvPr id="104" name="Rechteck: abgerundete Ecken 103">
            <a:extLst>
              <a:ext uri="{FF2B5EF4-FFF2-40B4-BE49-F238E27FC236}">
                <a16:creationId xmlns:a16="http://schemas.microsoft.com/office/drawing/2014/main" id="{E5D15FE6-5C2B-5174-837D-647F67567580}"/>
              </a:ext>
            </a:extLst>
          </p:cNvPr>
          <p:cNvSpPr/>
          <p:nvPr/>
        </p:nvSpPr>
        <p:spPr>
          <a:xfrm>
            <a:off x="10523236" y="1868605"/>
            <a:ext cx="1433598" cy="1599488"/>
          </a:xfrm>
          <a:prstGeom prst="roundRect">
            <a:avLst/>
          </a:prstGeom>
          <a:solidFill>
            <a:schemeClr val="accent5">
              <a:lumMod val="75000"/>
              <a:alpha val="52941"/>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solidFill>
                  <a:schemeClr val="accent5">
                    <a:lumMod val="75000"/>
                  </a:schemeClr>
                </a:solidFill>
              </a:rPr>
              <a:t>THG25_Ex</a:t>
            </a:r>
          </a:p>
          <a:p>
            <a:pPr algn="ctr"/>
            <a:r>
              <a:rPr lang="de-DE">
                <a:solidFill>
                  <a:schemeClr val="accent5">
                    <a:lumMod val="75000"/>
                  </a:schemeClr>
                </a:solidFill>
              </a:rPr>
              <a:t>THG25_Ix </a:t>
            </a:r>
            <a:endParaRPr lang="de-AT">
              <a:solidFill>
                <a:schemeClr val="accent5">
                  <a:lumMod val="75000"/>
                </a:schemeClr>
              </a:solidFill>
            </a:endParaRPr>
          </a:p>
        </p:txBody>
      </p:sp>
      <p:sp>
        <p:nvSpPr>
          <p:cNvPr id="14" name="Pfeil: nach rechts 13">
            <a:extLst>
              <a:ext uri="{FF2B5EF4-FFF2-40B4-BE49-F238E27FC236}">
                <a16:creationId xmlns:a16="http://schemas.microsoft.com/office/drawing/2014/main" id="{7A763B26-E97B-7F45-9F07-266A123708B6}"/>
              </a:ext>
            </a:extLst>
          </p:cNvPr>
          <p:cNvSpPr/>
          <p:nvPr/>
        </p:nvSpPr>
        <p:spPr>
          <a:xfrm rot="16200000">
            <a:off x="3955968" y="1342631"/>
            <a:ext cx="600164" cy="760162"/>
          </a:xfrm>
          <a:prstGeom prst="rightArrow">
            <a:avLst/>
          </a:prstGeom>
          <a:solidFill>
            <a:schemeClr val="accent5">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de-DE" sz="900"/>
              <a:t>Ausstoß</a:t>
            </a:r>
            <a:endParaRPr lang="de-AT" sz="900"/>
          </a:p>
        </p:txBody>
      </p:sp>
      <p:sp>
        <p:nvSpPr>
          <p:cNvPr id="17" name="Textfeld 16">
            <a:extLst>
              <a:ext uri="{FF2B5EF4-FFF2-40B4-BE49-F238E27FC236}">
                <a16:creationId xmlns:a16="http://schemas.microsoft.com/office/drawing/2014/main" id="{6F13FC54-1CC5-8BBA-568C-5F6595370825}"/>
              </a:ext>
            </a:extLst>
          </p:cNvPr>
          <p:cNvSpPr txBox="1"/>
          <p:nvPr/>
        </p:nvSpPr>
        <p:spPr>
          <a:xfrm flipH="1">
            <a:off x="10627036" y="1163008"/>
            <a:ext cx="1225998" cy="600164"/>
          </a:xfrm>
          <a:prstGeom prst="rect">
            <a:avLst/>
          </a:prstGeom>
          <a:noFill/>
        </p:spPr>
        <p:txBody>
          <a:bodyPr wrap="square">
            <a:spAutoFit/>
          </a:bodyPr>
          <a:lstStyle/>
          <a:p>
            <a:r>
              <a:rPr lang="de-DE" sz="1100"/>
              <a:t>Akkumulation</a:t>
            </a:r>
          </a:p>
          <a:p>
            <a:r>
              <a:rPr lang="de-DE" sz="1100"/>
              <a:t>Errichtung +Instand 25 Jahre</a:t>
            </a:r>
            <a:endParaRPr lang="de-AT" sz="1100"/>
          </a:p>
        </p:txBody>
      </p:sp>
      <p:sp>
        <p:nvSpPr>
          <p:cNvPr id="20" name="Pfeil: nach rechts 19">
            <a:extLst>
              <a:ext uri="{FF2B5EF4-FFF2-40B4-BE49-F238E27FC236}">
                <a16:creationId xmlns:a16="http://schemas.microsoft.com/office/drawing/2014/main" id="{34613E31-DA05-7887-4397-0B8CCD3B5CB7}"/>
              </a:ext>
            </a:extLst>
          </p:cNvPr>
          <p:cNvSpPr/>
          <p:nvPr/>
        </p:nvSpPr>
        <p:spPr>
          <a:xfrm>
            <a:off x="3587460" y="3207200"/>
            <a:ext cx="1048671" cy="764940"/>
          </a:xfrm>
          <a:prstGeom prst="rightArrow">
            <a:avLst/>
          </a:prstGeom>
          <a:solidFill>
            <a:schemeClr val="accent2"/>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de-DE" sz="1050"/>
              <a:t>Speicherung</a:t>
            </a:r>
            <a:endParaRPr lang="de-AT" sz="1050"/>
          </a:p>
        </p:txBody>
      </p:sp>
      <p:sp>
        <p:nvSpPr>
          <p:cNvPr id="23" name="Pfeil: nach rechts 22">
            <a:extLst>
              <a:ext uri="{FF2B5EF4-FFF2-40B4-BE49-F238E27FC236}">
                <a16:creationId xmlns:a16="http://schemas.microsoft.com/office/drawing/2014/main" id="{29527187-CE77-385B-5F53-7F1320926BC3}"/>
              </a:ext>
            </a:extLst>
          </p:cNvPr>
          <p:cNvSpPr/>
          <p:nvPr/>
        </p:nvSpPr>
        <p:spPr>
          <a:xfrm rot="16200000">
            <a:off x="7913520" y="1397492"/>
            <a:ext cx="846375" cy="909382"/>
          </a:xfrm>
          <a:prstGeom prst="rightArrow">
            <a:avLst/>
          </a:prstGeom>
          <a:solidFill>
            <a:schemeClr val="accent5">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de-DE" sz="900"/>
              <a:t>Ausstoß</a:t>
            </a:r>
            <a:endParaRPr lang="de-AT" sz="900"/>
          </a:p>
        </p:txBody>
      </p:sp>
      <p:sp>
        <p:nvSpPr>
          <p:cNvPr id="27" name="Pfeil: nach rechts 26">
            <a:extLst>
              <a:ext uri="{FF2B5EF4-FFF2-40B4-BE49-F238E27FC236}">
                <a16:creationId xmlns:a16="http://schemas.microsoft.com/office/drawing/2014/main" id="{7CBEAC67-25D3-A09E-0E1E-CB63C0C9B414}"/>
              </a:ext>
            </a:extLst>
          </p:cNvPr>
          <p:cNvSpPr/>
          <p:nvPr/>
        </p:nvSpPr>
        <p:spPr>
          <a:xfrm rot="5400000">
            <a:off x="8614624" y="1453720"/>
            <a:ext cx="846375" cy="909382"/>
          </a:xfrm>
          <a:prstGeom prst="rightArrow">
            <a:avLst/>
          </a:prstGeom>
          <a:solidFill>
            <a:schemeClr val="accent2"/>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de-DE" sz="900"/>
              <a:t>Speicher</a:t>
            </a:r>
            <a:endParaRPr lang="de-AT" sz="900"/>
          </a:p>
        </p:txBody>
      </p:sp>
      <p:sp>
        <p:nvSpPr>
          <p:cNvPr id="61" name="Rechteck: abgerundete Ecken 60">
            <a:extLst>
              <a:ext uri="{FF2B5EF4-FFF2-40B4-BE49-F238E27FC236}">
                <a16:creationId xmlns:a16="http://schemas.microsoft.com/office/drawing/2014/main" id="{C3CC8D9D-A59C-6861-CEA5-1D8857B31F07}"/>
              </a:ext>
            </a:extLst>
          </p:cNvPr>
          <p:cNvSpPr/>
          <p:nvPr/>
        </p:nvSpPr>
        <p:spPr>
          <a:xfrm>
            <a:off x="5544761" y="2622978"/>
            <a:ext cx="2297235" cy="531812"/>
          </a:xfrm>
          <a:prstGeom prst="roundRect">
            <a:avLst/>
          </a:prstGeom>
          <a:solidFill>
            <a:srgbClr val="FFFFFF">
              <a:alpha val="65882"/>
            </a:srgb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de-DE" sz="1400"/>
              <a:t>4-7 Bau/HKLS /EE/Sonstige</a:t>
            </a:r>
          </a:p>
          <a:p>
            <a:r>
              <a:rPr lang="de-DE" sz="1400">
                <a:solidFill>
                  <a:schemeClr val="dk1"/>
                </a:solidFill>
              </a:rPr>
              <a:t>*2-3 </a:t>
            </a:r>
            <a:r>
              <a:rPr lang="de-DE" sz="1400"/>
              <a:t>(Errichtung / Instand)</a:t>
            </a:r>
            <a:endParaRPr lang="de-AT" sz="1400">
              <a:solidFill>
                <a:schemeClr val="dk1"/>
              </a:solidFill>
            </a:endParaRPr>
          </a:p>
        </p:txBody>
      </p:sp>
      <p:sp>
        <p:nvSpPr>
          <p:cNvPr id="32" name="Pfeil: nach rechts 31">
            <a:extLst>
              <a:ext uri="{FF2B5EF4-FFF2-40B4-BE49-F238E27FC236}">
                <a16:creationId xmlns:a16="http://schemas.microsoft.com/office/drawing/2014/main" id="{CA8C96C4-1347-B029-3D47-10F7DF4DC970}"/>
              </a:ext>
            </a:extLst>
          </p:cNvPr>
          <p:cNvSpPr/>
          <p:nvPr/>
        </p:nvSpPr>
        <p:spPr>
          <a:xfrm flipH="1">
            <a:off x="9364211" y="4754546"/>
            <a:ext cx="1036453" cy="289741"/>
          </a:xfrm>
          <a:prstGeom prst="rightArrow">
            <a:avLst/>
          </a:prstGeom>
          <a:solidFill>
            <a:schemeClr val="accent2"/>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de-DE" sz="1050"/>
              <a:t>Substition</a:t>
            </a:r>
            <a:endParaRPr lang="de-AT" sz="1050"/>
          </a:p>
        </p:txBody>
      </p:sp>
      <p:sp>
        <p:nvSpPr>
          <p:cNvPr id="59" name="Pfeil: nach rechts 58">
            <a:extLst>
              <a:ext uri="{FF2B5EF4-FFF2-40B4-BE49-F238E27FC236}">
                <a16:creationId xmlns:a16="http://schemas.microsoft.com/office/drawing/2014/main" id="{71A248C2-12FA-9322-D76C-60D5D5E4CF5E}"/>
              </a:ext>
            </a:extLst>
          </p:cNvPr>
          <p:cNvSpPr/>
          <p:nvPr/>
        </p:nvSpPr>
        <p:spPr>
          <a:xfrm>
            <a:off x="9364211" y="4558019"/>
            <a:ext cx="1097062" cy="319567"/>
          </a:xfrm>
          <a:prstGeom prst="rightArrow">
            <a:avLst/>
          </a:prstGeom>
          <a:solidFill>
            <a:schemeClr val="accent5">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de-DE" sz="900"/>
              <a:t>Ausstoß</a:t>
            </a:r>
            <a:endParaRPr lang="de-AT" sz="900"/>
          </a:p>
        </p:txBody>
      </p:sp>
      <p:sp>
        <p:nvSpPr>
          <p:cNvPr id="63" name="Pfeil: nach rechts 62">
            <a:extLst>
              <a:ext uri="{FF2B5EF4-FFF2-40B4-BE49-F238E27FC236}">
                <a16:creationId xmlns:a16="http://schemas.microsoft.com/office/drawing/2014/main" id="{B2B43BF1-81D2-0EE5-6FBA-C3FC29B38F3D}"/>
              </a:ext>
            </a:extLst>
          </p:cNvPr>
          <p:cNvSpPr/>
          <p:nvPr/>
        </p:nvSpPr>
        <p:spPr>
          <a:xfrm>
            <a:off x="9364211" y="5417111"/>
            <a:ext cx="1097062" cy="319567"/>
          </a:xfrm>
          <a:prstGeom prst="rightArrow">
            <a:avLst/>
          </a:prstGeom>
          <a:solidFill>
            <a:schemeClr val="accent5">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de-DE" sz="900"/>
              <a:t>Ausstoß</a:t>
            </a:r>
            <a:endParaRPr lang="de-AT" sz="900"/>
          </a:p>
        </p:txBody>
      </p:sp>
      <p:sp>
        <p:nvSpPr>
          <p:cNvPr id="65" name="Pfeil: nach rechts 64">
            <a:extLst>
              <a:ext uri="{FF2B5EF4-FFF2-40B4-BE49-F238E27FC236}">
                <a16:creationId xmlns:a16="http://schemas.microsoft.com/office/drawing/2014/main" id="{D2E3F8D7-19C6-861A-ADDC-0991715A1EF8}"/>
              </a:ext>
            </a:extLst>
          </p:cNvPr>
          <p:cNvSpPr/>
          <p:nvPr/>
        </p:nvSpPr>
        <p:spPr>
          <a:xfrm>
            <a:off x="9364211" y="5626684"/>
            <a:ext cx="1097062" cy="319567"/>
          </a:xfrm>
          <a:prstGeom prst="rightArrow">
            <a:avLst/>
          </a:prstGeom>
          <a:solidFill>
            <a:schemeClr val="accent5">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de-DE" sz="900"/>
              <a:t>Ausstoß</a:t>
            </a:r>
            <a:endParaRPr lang="de-AT" sz="900"/>
          </a:p>
        </p:txBody>
      </p:sp>
      <p:sp>
        <p:nvSpPr>
          <p:cNvPr id="66" name="Pfeil: nach rechts 65">
            <a:extLst>
              <a:ext uri="{FF2B5EF4-FFF2-40B4-BE49-F238E27FC236}">
                <a16:creationId xmlns:a16="http://schemas.microsoft.com/office/drawing/2014/main" id="{CA8C91FA-BF41-8951-130E-A8FFBA6616F3}"/>
              </a:ext>
            </a:extLst>
          </p:cNvPr>
          <p:cNvSpPr/>
          <p:nvPr/>
        </p:nvSpPr>
        <p:spPr>
          <a:xfrm>
            <a:off x="9364211" y="5846626"/>
            <a:ext cx="1097062" cy="319567"/>
          </a:xfrm>
          <a:prstGeom prst="rightArrow">
            <a:avLst/>
          </a:prstGeom>
          <a:solidFill>
            <a:schemeClr val="accent5">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de-DE" sz="900"/>
              <a:t>Ausstoß</a:t>
            </a:r>
            <a:endParaRPr lang="de-AT" sz="900"/>
          </a:p>
        </p:txBody>
      </p:sp>
      <p:sp>
        <p:nvSpPr>
          <p:cNvPr id="67" name="Pfeil: nach rechts 66">
            <a:extLst>
              <a:ext uri="{FF2B5EF4-FFF2-40B4-BE49-F238E27FC236}">
                <a16:creationId xmlns:a16="http://schemas.microsoft.com/office/drawing/2014/main" id="{F1C174F1-E97D-ADE0-7CEF-3751F02A5262}"/>
              </a:ext>
            </a:extLst>
          </p:cNvPr>
          <p:cNvSpPr/>
          <p:nvPr/>
        </p:nvSpPr>
        <p:spPr>
          <a:xfrm>
            <a:off x="9364211" y="6075644"/>
            <a:ext cx="1097062" cy="319567"/>
          </a:xfrm>
          <a:prstGeom prst="rightArrow">
            <a:avLst/>
          </a:prstGeom>
          <a:solidFill>
            <a:schemeClr val="accent5">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de-DE" sz="900"/>
              <a:t>Ausstoß</a:t>
            </a:r>
            <a:endParaRPr lang="de-AT" sz="900"/>
          </a:p>
        </p:txBody>
      </p:sp>
    </p:spTree>
    <p:extLst>
      <p:ext uri="{BB962C8B-B14F-4D97-AF65-F5344CB8AC3E}">
        <p14:creationId xmlns:p14="http://schemas.microsoft.com/office/powerpoint/2010/main" val="226027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7B030C-12C1-1974-9780-AA6C186F3C4E}"/>
              </a:ext>
            </a:extLst>
          </p:cNvPr>
          <p:cNvSpPr>
            <a:spLocks noGrp="1"/>
          </p:cNvSpPr>
          <p:nvPr>
            <p:ph type="title"/>
          </p:nvPr>
        </p:nvSpPr>
        <p:spPr/>
        <p:txBody>
          <a:bodyPr>
            <a:normAutofit fontScale="90000"/>
          </a:bodyPr>
          <a:lstStyle/>
          <a:p>
            <a:r>
              <a:rPr lang="de-DE"/>
              <a:t>Bauliche Emissionen	</a:t>
            </a:r>
            <a:endParaRPr lang="de-AT"/>
          </a:p>
        </p:txBody>
      </p:sp>
      <p:sp>
        <p:nvSpPr>
          <p:cNvPr id="3" name="Inhaltsplatzhalter 2">
            <a:extLst>
              <a:ext uri="{FF2B5EF4-FFF2-40B4-BE49-F238E27FC236}">
                <a16:creationId xmlns:a16="http://schemas.microsoft.com/office/drawing/2014/main" id="{B9156D50-353C-C686-30C9-E782F2EBBA25}"/>
              </a:ext>
            </a:extLst>
          </p:cNvPr>
          <p:cNvSpPr>
            <a:spLocks noGrp="1"/>
          </p:cNvSpPr>
          <p:nvPr>
            <p:ph idx="1"/>
          </p:nvPr>
        </p:nvSpPr>
        <p:spPr/>
        <p:txBody>
          <a:bodyPr/>
          <a:lstStyle/>
          <a:p>
            <a:r>
              <a:rPr lang="de-AT"/>
              <a:t>20* Baulich, 5*TGA , 10*Sonstiges 		</a:t>
            </a:r>
          </a:p>
          <a:p>
            <a:pPr lvl="1"/>
            <a:r>
              <a:rPr lang="de-AT"/>
              <a:t>Name,Lebensdauer,THG</a:t>
            </a:r>
          </a:p>
        </p:txBody>
      </p:sp>
    </p:spTree>
    <p:extLst>
      <p:ext uri="{BB962C8B-B14F-4D97-AF65-F5344CB8AC3E}">
        <p14:creationId xmlns:p14="http://schemas.microsoft.com/office/powerpoint/2010/main" val="2831911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53C9EC-5638-3FD1-E23C-E0EF2E356E25}"/>
              </a:ext>
            </a:extLst>
          </p:cNvPr>
          <p:cNvSpPr>
            <a:spLocks noGrp="1"/>
          </p:cNvSpPr>
          <p:nvPr>
            <p:ph type="title"/>
          </p:nvPr>
        </p:nvSpPr>
        <p:spPr/>
        <p:txBody>
          <a:bodyPr>
            <a:normAutofit fontScale="90000"/>
          </a:bodyPr>
          <a:lstStyle/>
          <a:p>
            <a:r>
              <a:rPr lang="de-DE"/>
              <a:t>Outputs</a:t>
            </a:r>
            <a:endParaRPr lang="de-AT"/>
          </a:p>
        </p:txBody>
      </p:sp>
      <p:sp>
        <p:nvSpPr>
          <p:cNvPr id="3" name="Inhaltsplatzhalter 2">
            <a:extLst>
              <a:ext uri="{FF2B5EF4-FFF2-40B4-BE49-F238E27FC236}">
                <a16:creationId xmlns:a16="http://schemas.microsoft.com/office/drawing/2014/main" id="{BAD3B271-DD26-77D7-7D9F-C1B9DAF81F0A}"/>
              </a:ext>
            </a:extLst>
          </p:cNvPr>
          <p:cNvSpPr>
            <a:spLocks noGrp="1"/>
          </p:cNvSpPr>
          <p:nvPr>
            <p:ph idx="1"/>
          </p:nvPr>
        </p:nvSpPr>
        <p:spPr/>
        <p:txBody>
          <a:bodyPr/>
          <a:lstStyle/>
          <a:p>
            <a:pPr>
              <a:lnSpc>
                <a:spcPct val="100000"/>
              </a:lnSpc>
            </a:pPr>
            <a:r>
              <a:rPr lang="de-DE"/>
              <a:t>Bau / HKLS /EE</a:t>
            </a:r>
          </a:p>
          <a:p>
            <a:pPr lvl="1">
              <a:lnSpc>
                <a:spcPct val="100000"/>
              </a:lnSpc>
            </a:pPr>
            <a:r>
              <a:rPr lang="de-DE"/>
              <a:t>2*:Jahr Errichtung, Instandsetzung</a:t>
            </a:r>
          </a:p>
          <a:p>
            <a:pPr lvl="1">
              <a:lnSpc>
                <a:spcPct val="100000"/>
              </a:lnSpc>
            </a:pPr>
            <a:endParaRPr lang="de-DE"/>
          </a:p>
          <a:p>
            <a:pPr>
              <a:lnSpc>
                <a:spcPct val="100000"/>
              </a:lnSpc>
            </a:pPr>
            <a:r>
              <a:rPr lang="de-DE"/>
              <a:t>Betrieb * 4</a:t>
            </a:r>
          </a:p>
          <a:p>
            <a:pPr lvl="1">
              <a:lnSpc>
                <a:spcPct val="100000"/>
              </a:lnSpc>
            </a:pPr>
            <a:r>
              <a:rPr lang="de-DE"/>
              <a:t>Je Stütztstellenjahr (2025, 2030, 2040,2050)</a:t>
            </a:r>
          </a:p>
          <a:p>
            <a:pPr lvl="1">
              <a:lnSpc>
                <a:spcPct val="100000"/>
              </a:lnSpc>
            </a:pPr>
            <a:r>
              <a:rPr lang="de-DE"/>
              <a:t>oder stützstellen sind extra tabelle, weil sie sich nicht so oft ändern?</a:t>
            </a:r>
          </a:p>
          <a:p>
            <a:pPr>
              <a:lnSpc>
                <a:spcPct val="100000"/>
              </a:lnSpc>
            </a:pPr>
            <a:endParaRPr lang="de-DE"/>
          </a:p>
          <a:p>
            <a:pPr>
              <a:lnSpc>
                <a:spcPct val="100000"/>
              </a:lnSpc>
            </a:pPr>
            <a:endParaRPr lang="de-DE"/>
          </a:p>
        </p:txBody>
      </p:sp>
      <p:grpSp>
        <p:nvGrpSpPr>
          <p:cNvPr id="5" name="Gruppieren 4">
            <a:extLst>
              <a:ext uri="{FF2B5EF4-FFF2-40B4-BE49-F238E27FC236}">
                <a16:creationId xmlns:a16="http://schemas.microsoft.com/office/drawing/2014/main" id="{4B7A864A-0C9A-A5A7-48F4-70F31B001768}"/>
              </a:ext>
            </a:extLst>
          </p:cNvPr>
          <p:cNvGrpSpPr/>
          <p:nvPr/>
        </p:nvGrpSpPr>
        <p:grpSpPr>
          <a:xfrm>
            <a:off x="7137400" y="317214"/>
            <a:ext cx="4622800" cy="685800"/>
            <a:chOff x="3670300" y="160580"/>
            <a:chExt cx="6807200" cy="685800"/>
          </a:xfrm>
        </p:grpSpPr>
        <p:sp>
          <p:nvSpPr>
            <p:cNvPr id="6" name="Rechteck 5">
              <a:extLst>
                <a:ext uri="{FF2B5EF4-FFF2-40B4-BE49-F238E27FC236}">
                  <a16:creationId xmlns:a16="http://schemas.microsoft.com/office/drawing/2014/main" id="{A73F5DDA-BFFD-F82D-30A4-E5BC109707DE}"/>
                </a:ext>
              </a:extLst>
            </p:cNvPr>
            <p:cNvSpPr/>
            <p:nvPr/>
          </p:nvSpPr>
          <p:spPr>
            <a:xfrm>
              <a:off x="3670300" y="160580"/>
              <a:ext cx="6794500" cy="681280"/>
            </a:xfrm>
            <a:prstGeom prst="rect">
              <a:avLst/>
            </a:prstGeom>
            <a:solidFill>
              <a:schemeClr val="bg2"/>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de-AT"/>
            </a:p>
          </p:txBody>
        </p:sp>
        <p:sp>
          <p:nvSpPr>
            <p:cNvPr id="7" name="Freihandform: Form 6">
              <a:extLst>
                <a:ext uri="{FF2B5EF4-FFF2-40B4-BE49-F238E27FC236}">
                  <a16:creationId xmlns:a16="http://schemas.microsoft.com/office/drawing/2014/main" id="{C1AF4E15-C835-7E18-CFCF-E58494852571}"/>
                </a:ext>
              </a:extLst>
            </p:cNvPr>
            <p:cNvSpPr/>
            <p:nvPr/>
          </p:nvSpPr>
          <p:spPr>
            <a:xfrm>
              <a:off x="3670300" y="198680"/>
              <a:ext cx="6807200" cy="647700"/>
            </a:xfrm>
            <a:custGeom>
              <a:avLst/>
              <a:gdLst>
                <a:gd name="connsiteX0" fmla="*/ 0 w 6807200"/>
                <a:gd name="connsiteY0" fmla="*/ 419100 h 647700"/>
                <a:gd name="connsiteX1" fmla="*/ 1828800 w 6807200"/>
                <a:gd name="connsiteY1" fmla="*/ 419100 h 647700"/>
                <a:gd name="connsiteX2" fmla="*/ 2603500 w 6807200"/>
                <a:gd name="connsiteY2" fmla="*/ 254000 h 647700"/>
                <a:gd name="connsiteX3" fmla="*/ 3784600 w 6807200"/>
                <a:gd name="connsiteY3" fmla="*/ 177800 h 647700"/>
                <a:gd name="connsiteX4" fmla="*/ 4165600 w 6807200"/>
                <a:gd name="connsiteY4" fmla="*/ 203200 h 647700"/>
                <a:gd name="connsiteX5" fmla="*/ 4191000 w 6807200"/>
                <a:gd name="connsiteY5" fmla="*/ 101600 h 647700"/>
                <a:gd name="connsiteX6" fmla="*/ 5257800 w 6807200"/>
                <a:gd name="connsiteY6" fmla="*/ 38100 h 647700"/>
                <a:gd name="connsiteX7" fmla="*/ 6807200 w 6807200"/>
                <a:gd name="connsiteY7" fmla="*/ 0 h 647700"/>
                <a:gd name="connsiteX8" fmla="*/ 6807200 w 6807200"/>
                <a:gd name="connsiteY8" fmla="*/ 647700 h 647700"/>
                <a:gd name="connsiteX9" fmla="*/ 0 w 6807200"/>
                <a:gd name="connsiteY9" fmla="*/ 647700 h 647700"/>
                <a:gd name="connsiteX10" fmla="*/ 0 w 6807200"/>
                <a:gd name="connsiteY10" fmla="*/ 4191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07200" h="647700">
                  <a:moveTo>
                    <a:pt x="0" y="419100"/>
                  </a:moveTo>
                  <a:lnTo>
                    <a:pt x="1828800" y="419100"/>
                  </a:lnTo>
                  <a:lnTo>
                    <a:pt x="2603500" y="254000"/>
                  </a:lnTo>
                  <a:lnTo>
                    <a:pt x="3784600" y="177800"/>
                  </a:lnTo>
                  <a:lnTo>
                    <a:pt x="4165600" y="203200"/>
                  </a:lnTo>
                  <a:lnTo>
                    <a:pt x="4191000" y="101600"/>
                  </a:lnTo>
                  <a:lnTo>
                    <a:pt x="5257800" y="38100"/>
                  </a:lnTo>
                  <a:lnTo>
                    <a:pt x="6807200" y="0"/>
                  </a:lnTo>
                  <a:lnTo>
                    <a:pt x="6807200" y="647700"/>
                  </a:lnTo>
                  <a:lnTo>
                    <a:pt x="0" y="647700"/>
                  </a:lnTo>
                  <a:lnTo>
                    <a:pt x="0" y="419100"/>
                  </a:lnTo>
                  <a:close/>
                </a:path>
              </a:pathLst>
            </a:cu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de-AT"/>
            </a:p>
          </p:txBody>
        </p:sp>
      </p:grpSp>
      <p:pic>
        <p:nvPicPr>
          <p:cNvPr id="8" name="Grafik 7">
            <a:extLst>
              <a:ext uri="{FF2B5EF4-FFF2-40B4-BE49-F238E27FC236}">
                <a16:creationId xmlns:a16="http://schemas.microsoft.com/office/drawing/2014/main" id="{CDAE6144-46DD-0E88-C25C-BB2A129E4324}"/>
              </a:ext>
            </a:extLst>
          </p:cNvPr>
          <p:cNvPicPr>
            <a:picLocks noChangeAspect="1"/>
          </p:cNvPicPr>
          <p:nvPr/>
        </p:nvPicPr>
        <p:blipFill>
          <a:blip r:embed="rId2"/>
          <a:stretch>
            <a:fillRect/>
          </a:stretch>
        </p:blipFill>
        <p:spPr>
          <a:xfrm>
            <a:off x="4329372" y="-337643"/>
            <a:ext cx="2923824" cy="2351680"/>
          </a:xfrm>
          <a:prstGeom prst="rect">
            <a:avLst/>
          </a:prstGeom>
        </p:spPr>
      </p:pic>
      <p:pic>
        <p:nvPicPr>
          <p:cNvPr id="9" name="Grafik 8">
            <a:extLst>
              <a:ext uri="{FF2B5EF4-FFF2-40B4-BE49-F238E27FC236}">
                <a16:creationId xmlns:a16="http://schemas.microsoft.com/office/drawing/2014/main" id="{57DC95E0-A0E3-4C86-5139-69A8939B4190}"/>
              </a:ext>
            </a:extLst>
          </p:cNvPr>
          <p:cNvPicPr>
            <a:picLocks noChangeAspect="1"/>
          </p:cNvPicPr>
          <p:nvPr/>
        </p:nvPicPr>
        <p:blipFill>
          <a:blip r:embed="rId2"/>
          <a:stretch>
            <a:fillRect/>
          </a:stretch>
        </p:blipFill>
        <p:spPr>
          <a:xfrm>
            <a:off x="7137400" y="1284157"/>
            <a:ext cx="4622800" cy="1827343"/>
          </a:xfrm>
          <a:prstGeom prst="rect">
            <a:avLst/>
          </a:prstGeom>
        </p:spPr>
      </p:pic>
    </p:spTree>
    <p:extLst>
      <p:ext uri="{BB962C8B-B14F-4D97-AF65-F5344CB8AC3E}">
        <p14:creationId xmlns:p14="http://schemas.microsoft.com/office/powerpoint/2010/main" val="2804871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90C87F-4A6D-B4FC-E1DE-86B037BD5B51}"/>
              </a:ext>
            </a:extLst>
          </p:cNvPr>
          <p:cNvSpPr>
            <a:spLocks noGrp="1"/>
          </p:cNvSpPr>
          <p:nvPr>
            <p:ph type="title"/>
          </p:nvPr>
        </p:nvSpPr>
        <p:spPr>
          <a:xfrm>
            <a:off x="520607" y="346629"/>
            <a:ext cx="7829551" cy="622300"/>
          </a:xfrm>
        </p:spPr>
        <p:txBody>
          <a:bodyPr>
            <a:normAutofit fontScale="90000"/>
          </a:bodyPr>
          <a:lstStyle/>
          <a:p>
            <a:r>
              <a:rPr lang="de-DE"/>
              <a:t>Operationalisierung Absenkpfade</a:t>
            </a:r>
            <a:endParaRPr lang="de-AT"/>
          </a:p>
        </p:txBody>
      </p:sp>
      <p:sp>
        <p:nvSpPr>
          <p:cNvPr id="3" name="Inhaltsplatzhalter 2">
            <a:extLst>
              <a:ext uri="{FF2B5EF4-FFF2-40B4-BE49-F238E27FC236}">
                <a16:creationId xmlns:a16="http://schemas.microsoft.com/office/drawing/2014/main" id="{D5F3C02E-DDF6-BA29-73EE-8DB0467A99ED}"/>
              </a:ext>
            </a:extLst>
          </p:cNvPr>
          <p:cNvSpPr>
            <a:spLocks noGrp="1"/>
          </p:cNvSpPr>
          <p:nvPr>
            <p:ph idx="1"/>
          </p:nvPr>
        </p:nvSpPr>
        <p:spPr>
          <a:xfrm>
            <a:off x="239712" y="1628800"/>
            <a:ext cx="6070601" cy="5714391"/>
          </a:xfrm>
        </p:spPr>
        <p:txBody>
          <a:bodyPr>
            <a:normAutofit/>
          </a:bodyPr>
          <a:lstStyle/>
          <a:p>
            <a:r>
              <a:rPr lang="de-DE"/>
              <a:t>Für jahr x:</a:t>
            </a:r>
          </a:p>
          <a:p>
            <a:pPr lvl="1"/>
            <a:endParaRPr lang="de-DE"/>
          </a:p>
          <a:p>
            <a:r>
              <a:rPr lang="de-DE"/>
              <a:t>Strom</a:t>
            </a:r>
          </a:p>
          <a:p>
            <a:pPr lvl="1"/>
            <a:endParaRPr lang="de-DE"/>
          </a:p>
          <a:p>
            <a:r>
              <a:rPr lang="de-DE"/>
              <a:t>FossileEnergie</a:t>
            </a:r>
          </a:p>
          <a:p>
            <a:pPr lvl="1"/>
            <a:endParaRPr lang="de-DE"/>
          </a:p>
          <a:p>
            <a:pPr lvl="1"/>
            <a:endParaRPr lang="de-DE"/>
          </a:p>
          <a:p>
            <a:pPr lvl="1"/>
            <a:endParaRPr lang="de-DE"/>
          </a:p>
          <a:p>
            <a:endParaRPr lang="de-DE"/>
          </a:p>
          <a:p>
            <a:endParaRPr lang="de-AT"/>
          </a:p>
        </p:txBody>
      </p:sp>
      <p:cxnSp>
        <p:nvCxnSpPr>
          <p:cNvPr id="5" name="Gerader Verbinder 4">
            <a:extLst>
              <a:ext uri="{FF2B5EF4-FFF2-40B4-BE49-F238E27FC236}">
                <a16:creationId xmlns:a16="http://schemas.microsoft.com/office/drawing/2014/main" id="{DA9E10D0-F1F4-30E3-50AD-A16B8DE8745C}"/>
              </a:ext>
            </a:extLst>
          </p:cNvPr>
          <p:cNvCxnSpPr/>
          <p:nvPr/>
        </p:nvCxnSpPr>
        <p:spPr>
          <a:xfrm>
            <a:off x="9271000" y="1628800"/>
            <a:ext cx="0" cy="873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D8D31E6D-5515-7038-670C-B22BC1D009FB}"/>
              </a:ext>
            </a:extLst>
          </p:cNvPr>
          <p:cNvCxnSpPr>
            <a:cxnSpLocks/>
          </p:cNvCxnSpPr>
          <p:nvPr/>
        </p:nvCxnSpPr>
        <p:spPr>
          <a:xfrm>
            <a:off x="9093200" y="22987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B63AA3F5-E990-34DB-FAE4-870C25EF37CB}"/>
              </a:ext>
            </a:extLst>
          </p:cNvPr>
          <p:cNvCxnSpPr>
            <a:cxnSpLocks/>
          </p:cNvCxnSpPr>
          <p:nvPr/>
        </p:nvCxnSpPr>
        <p:spPr>
          <a:xfrm flipH="1">
            <a:off x="9093200" y="2362200"/>
            <a:ext cx="14097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Freihandform: Form 13">
            <a:extLst>
              <a:ext uri="{FF2B5EF4-FFF2-40B4-BE49-F238E27FC236}">
                <a16:creationId xmlns:a16="http://schemas.microsoft.com/office/drawing/2014/main" id="{78ED3E43-6B60-387B-845B-B04C5D0B8C0D}"/>
              </a:ext>
            </a:extLst>
          </p:cNvPr>
          <p:cNvSpPr/>
          <p:nvPr/>
        </p:nvSpPr>
        <p:spPr>
          <a:xfrm>
            <a:off x="9283700" y="1841500"/>
            <a:ext cx="1079500" cy="520700"/>
          </a:xfrm>
          <a:custGeom>
            <a:avLst/>
            <a:gdLst>
              <a:gd name="connsiteX0" fmla="*/ 0 w 1079500"/>
              <a:gd name="connsiteY0" fmla="*/ 520700 h 520700"/>
              <a:gd name="connsiteX1" fmla="*/ 0 w 1079500"/>
              <a:gd name="connsiteY1" fmla="*/ 0 h 520700"/>
              <a:gd name="connsiteX2" fmla="*/ 215900 w 1079500"/>
              <a:gd name="connsiteY2" fmla="*/ 0 h 520700"/>
              <a:gd name="connsiteX3" fmla="*/ 342900 w 1079500"/>
              <a:gd name="connsiteY3" fmla="*/ 76200 h 520700"/>
              <a:gd name="connsiteX4" fmla="*/ 558800 w 1079500"/>
              <a:gd name="connsiteY4" fmla="*/ 292100 h 520700"/>
              <a:gd name="connsiteX5" fmla="*/ 838200 w 1079500"/>
              <a:gd name="connsiteY5" fmla="*/ 419100 h 520700"/>
              <a:gd name="connsiteX6" fmla="*/ 1079500 w 1079500"/>
              <a:gd name="connsiteY6" fmla="*/ 419100 h 520700"/>
              <a:gd name="connsiteX7" fmla="*/ 1079500 w 1079500"/>
              <a:gd name="connsiteY7" fmla="*/ 50800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0" h="520700">
                <a:moveTo>
                  <a:pt x="0" y="520700"/>
                </a:moveTo>
                <a:lnTo>
                  <a:pt x="0" y="0"/>
                </a:lnTo>
                <a:lnTo>
                  <a:pt x="215900" y="0"/>
                </a:lnTo>
                <a:lnTo>
                  <a:pt x="342900" y="76200"/>
                </a:lnTo>
                <a:lnTo>
                  <a:pt x="558800" y="292100"/>
                </a:lnTo>
                <a:lnTo>
                  <a:pt x="838200" y="419100"/>
                </a:lnTo>
                <a:lnTo>
                  <a:pt x="1079500" y="419100"/>
                </a:lnTo>
                <a:lnTo>
                  <a:pt x="1079500" y="508000"/>
                </a:lnTo>
              </a:path>
            </a:pathLst>
          </a:cu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Textfeld 15">
            <a:extLst>
              <a:ext uri="{FF2B5EF4-FFF2-40B4-BE49-F238E27FC236}">
                <a16:creationId xmlns:a16="http://schemas.microsoft.com/office/drawing/2014/main" id="{898F3BC2-51D5-057A-A8B4-3DF615425A0F}"/>
              </a:ext>
            </a:extLst>
          </p:cNvPr>
          <p:cNvSpPr txBox="1"/>
          <p:nvPr/>
        </p:nvSpPr>
        <p:spPr>
          <a:xfrm>
            <a:off x="9448801" y="1992869"/>
            <a:ext cx="6134100" cy="369332"/>
          </a:xfrm>
          <a:prstGeom prst="rect">
            <a:avLst/>
          </a:prstGeom>
          <a:noFill/>
        </p:spPr>
        <p:txBody>
          <a:bodyPr wrap="square">
            <a:spAutoFit/>
          </a:bodyPr>
          <a:lstStyle/>
          <a:p>
            <a:r>
              <a:rPr lang="de-DE"/>
              <a:t>X</a:t>
            </a:r>
            <a:endParaRPr lang="de-AT"/>
          </a:p>
        </p:txBody>
      </p:sp>
      <p:sp>
        <p:nvSpPr>
          <p:cNvPr id="18" name="Textfeld 17">
            <a:extLst>
              <a:ext uri="{FF2B5EF4-FFF2-40B4-BE49-F238E27FC236}">
                <a16:creationId xmlns:a16="http://schemas.microsoft.com/office/drawing/2014/main" id="{F323B830-7E3C-19CC-C605-A79D6F8FFE06}"/>
              </a:ext>
            </a:extLst>
          </p:cNvPr>
          <p:cNvSpPr txBox="1"/>
          <p:nvPr/>
        </p:nvSpPr>
        <p:spPr>
          <a:xfrm>
            <a:off x="8131175" y="2682154"/>
            <a:ext cx="7829550" cy="369332"/>
          </a:xfrm>
          <a:prstGeom prst="rect">
            <a:avLst/>
          </a:prstGeom>
          <a:noFill/>
        </p:spPr>
        <p:txBody>
          <a:bodyPr wrap="square">
            <a:spAutoFit/>
          </a:bodyPr>
          <a:lstStyle/>
          <a:p>
            <a:r>
              <a:rPr lang="de-DE"/>
              <a:t>Absenkfaktor X Bezugsjahr (2020?)-2030</a:t>
            </a:r>
            <a:endParaRPr lang="de-AT"/>
          </a:p>
        </p:txBody>
      </p:sp>
      <p:sp>
        <p:nvSpPr>
          <p:cNvPr id="20" name="Textfeld 19">
            <a:extLst>
              <a:ext uri="{FF2B5EF4-FFF2-40B4-BE49-F238E27FC236}">
                <a16:creationId xmlns:a16="http://schemas.microsoft.com/office/drawing/2014/main" id="{1BCA7687-B3FE-901F-B534-EC9BC7BE3B45}"/>
              </a:ext>
            </a:extLst>
          </p:cNvPr>
          <p:cNvSpPr txBox="1"/>
          <p:nvPr/>
        </p:nvSpPr>
        <p:spPr>
          <a:xfrm>
            <a:off x="8740775" y="1672914"/>
            <a:ext cx="7829550" cy="553998"/>
          </a:xfrm>
          <a:prstGeom prst="rect">
            <a:avLst/>
          </a:prstGeom>
          <a:noFill/>
        </p:spPr>
        <p:txBody>
          <a:bodyPr wrap="square">
            <a:spAutoFit/>
          </a:bodyPr>
          <a:lstStyle/>
          <a:p>
            <a:r>
              <a:rPr lang="de-DE"/>
              <a:t>cf</a:t>
            </a:r>
            <a:r>
              <a:rPr lang="de-DE" baseline="-25000"/>
              <a:t>ref</a:t>
            </a:r>
          </a:p>
          <a:p>
            <a:r>
              <a:rPr lang="de-AT" baseline="-25000"/>
              <a:t>Y</a:t>
            </a:r>
            <a:endParaRPr lang="de-DE" baseline="-25000"/>
          </a:p>
        </p:txBody>
      </p:sp>
      <p:sp>
        <p:nvSpPr>
          <p:cNvPr id="21" name="Textfeld 20">
            <a:extLst>
              <a:ext uri="{FF2B5EF4-FFF2-40B4-BE49-F238E27FC236}">
                <a16:creationId xmlns:a16="http://schemas.microsoft.com/office/drawing/2014/main" id="{E5C72C10-3535-F687-96FC-F74AB30C154F}"/>
              </a:ext>
            </a:extLst>
          </p:cNvPr>
          <p:cNvSpPr txBox="1"/>
          <p:nvPr/>
        </p:nvSpPr>
        <p:spPr>
          <a:xfrm>
            <a:off x="10183812" y="2312823"/>
            <a:ext cx="7829550" cy="369332"/>
          </a:xfrm>
          <a:prstGeom prst="rect">
            <a:avLst/>
          </a:prstGeom>
          <a:noFill/>
        </p:spPr>
        <p:txBody>
          <a:bodyPr wrap="square">
            <a:spAutoFit/>
          </a:bodyPr>
          <a:lstStyle/>
          <a:p>
            <a:r>
              <a:rPr lang="de-DE"/>
              <a:t>2050</a:t>
            </a:r>
            <a:endParaRPr lang="de-AT"/>
          </a:p>
        </p:txBody>
      </p:sp>
      <p:cxnSp>
        <p:nvCxnSpPr>
          <p:cNvPr id="22" name="Gerader Verbinder 21">
            <a:extLst>
              <a:ext uri="{FF2B5EF4-FFF2-40B4-BE49-F238E27FC236}">
                <a16:creationId xmlns:a16="http://schemas.microsoft.com/office/drawing/2014/main" id="{75CC99FD-9EF2-F7B7-6605-2582F7A83F57}"/>
              </a:ext>
            </a:extLst>
          </p:cNvPr>
          <p:cNvCxnSpPr>
            <a:cxnSpLocks/>
          </p:cNvCxnSpPr>
          <p:nvPr/>
        </p:nvCxnSpPr>
        <p:spPr>
          <a:xfrm flipH="1">
            <a:off x="9093200" y="2171185"/>
            <a:ext cx="14097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BB8B5303-3570-B52D-7D34-EF3C98B1F375}"/>
              </a:ext>
            </a:extLst>
          </p:cNvPr>
          <p:cNvSpPr txBox="1"/>
          <p:nvPr/>
        </p:nvSpPr>
        <p:spPr>
          <a:xfrm>
            <a:off x="5663131" y="5037642"/>
            <a:ext cx="9041362" cy="1754326"/>
          </a:xfrm>
          <a:prstGeom prst="rect">
            <a:avLst/>
          </a:prstGeom>
          <a:noFill/>
        </p:spPr>
        <p:txBody>
          <a:bodyPr wrap="square">
            <a:spAutoFit/>
          </a:bodyPr>
          <a:lstStyle/>
          <a:p>
            <a:r>
              <a:rPr lang="de-DE"/>
              <a:t>Absenkpfade PE -&gt; THG</a:t>
            </a:r>
          </a:p>
          <a:p>
            <a:pPr lvl="1"/>
            <a:r>
              <a:rPr lang="de-DE"/>
              <a:t>Betrieb</a:t>
            </a:r>
          </a:p>
          <a:p>
            <a:pPr lvl="1"/>
            <a:endParaRPr lang="de-DE"/>
          </a:p>
          <a:p>
            <a:pPr lvl="1"/>
            <a:endParaRPr lang="de-DE"/>
          </a:p>
          <a:p>
            <a:pPr lvl="1"/>
            <a:endParaRPr lang="de-DE"/>
          </a:p>
          <a:p>
            <a:pPr lvl="1"/>
            <a:r>
              <a:rPr lang="de-DE"/>
              <a:t>CO2 Bilanz</a:t>
            </a:r>
          </a:p>
        </p:txBody>
      </p:sp>
      <p:sp>
        <p:nvSpPr>
          <p:cNvPr id="10" name="Textfeld 9">
            <a:extLst>
              <a:ext uri="{FF2B5EF4-FFF2-40B4-BE49-F238E27FC236}">
                <a16:creationId xmlns:a16="http://schemas.microsoft.com/office/drawing/2014/main" id="{1761B4E0-9DFB-C745-8523-F9FF12E45934}"/>
              </a:ext>
            </a:extLst>
          </p:cNvPr>
          <p:cNvSpPr txBox="1"/>
          <p:nvPr/>
        </p:nvSpPr>
        <p:spPr>
          <a:xfrm>
            <a:off x="6993295" y="3621849"/>
            <a:ext cx="9041362" cy="646331"/>
          </a:xfrm>
          <a:prstGeom prst="rect">
            <a:avLst/>
          </a:prstGeom>
          <a:noFill/>
        </p:spPr>
        <p:txBody>
          <a:bodyPr wrap="square">
            <a:spAutoFit/>
          </a:bodyPr>
          <a:lstStyle/>
          <a:p>
            <a:r>
              <a:rPr lang="de-DE"/>
              <a:t>Variante von- bis (2020 – 2025)</a:t>
            </a:r>
          </a:p>
          <a:p>
            <a:r>
              <a:rPr lang="de-DE"/>
              <a:t>(2025- 2030)</a:t>
            </a:r>
            <a:endParaRPr lang="de-AT"/>
          </a:p>
        </p:txBody>
      </p:sp>
      <p:cxnSp>
        <p:nvCxnSpPr>
          <p:cNvPr id="12" name="Gerader Verbinder 11">
            <a:extLst>
              <a:ext uri="{FF2B5EF4-FFF2-40B4-BE49-F238E27FC236}">
                <a16:creationId xmlns:a16="http://schemas.microsoft.com/office/drawing/2014/main" id="{FE0A2668-9AB2-4DF9-DB60-3E2CFA62628F}"/>
              </a:ext>
            </a:extLst>
          </p:cNvPr>
          <p:cNvCxnSpPr>
            <a:cxnSpLocks/>
          </p:cNvCxnSpPr>
          <p:nvPr/>
        </p:nvCxnSpPr>
        <p:spPr>
          <a:xfrm>
            <a:off x="9448801" y="1438275"/>
            <a:ext cx="0" cy="112395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1F21224E-5662-FC73-022D-EA2452AB7B47}"/>
              </a:ext>
            </a:extLst>
          </p:cNvPr>
          <p:cNvCxnSpPr>
            <a:cxnSpLocks/>
          </p:cNvCxnSpPr>
          <p:nvPr/>
        </p:nvCxnSpPr>
        <p:spPr>
          <a:xfrm>
            <a:off x="9744076" y="1549400"/>
            <a:ext cx="0" cy="112395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50490B3E-C4CC-E943-4B21-190E8241BBDA}"/>
              </a:ext>
            </a:extLst>
          </p:cNvPr>
          <p:cNvCxnSpPr>
            <a:cxnSpLocks/>
          </p:cNvCxnSpPr>
          <p:nvPr/>
        </p:nvCxnSpPr>
        <p:spPr>
          <a:xfrm>
            <a:off x="10315576" y="1609210"/>
            <a:ext cx="0" cy="112395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FB55682D-11E8-294B-757D-35F98B3BD9CD}"/>
              </a:ext>
            </a:extLst>
          </p:cNvPr>
          <p:cNvCxnSpPr>
            <a:cxnSpLocks/>
          </p:cNvCxnSpPr>
          <p:nvPr/>
        </p:nvCxnSpPr>
        <p:spPr>
          <a:xfrm>
            <a:off x="9472610" y="1594921"/>
            <a:ext cx="0" cy="112395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CD434BC9-70C8-50C0-D97C-DCC3141941C4}"/>
              </a:ext>
            </a:extLst>
          </p:cNvPr>
          <p:cNvCxnSpPr>
            <a:cxnSpLocks/>
          </p:cNvCxnSpPr>
          <p:nvPr/>
        </p:nvCxnSpPr>
        <p:spPr>
          <a:xfrm>
            <a:off x="9507536" y="1664937"/>
            <a:ext cx="0" cy="112395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248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normAutofit fontScale="90000"/>
          </a:bodyPr>
          <a:lstStyle/>
          <a:p>
            <a:pPr>
              <a:defRPr/>
            </a:pPr>
            <a:r>
              <a:rPr lang="de-AT"/>
              <a:t>Goals of the Assessment framework</a:t>
            </a:r>
            <a:endParaRPr/>
          </a:p>
        </p:txBody>
      </p:sp>
      <p:sp>
        <p:nvSpPr>
          <p:cNvPr id="6" name="Foliennummernplatzhalter 4"/>
          <p:cNvSpPr>
            <a:spLocks noGrp="1"/>
          </p:cNvSpPr>
          <p:nvPr>
            <p:ph type="sldNum" sz="quarter" idx="10"/>
          </p:nvPr>
        </p:nvSpPr>
        <p:spPr bwMode="auto"/>
        <p:txBody>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cs typeface="Arial"/>
            </a:endParaRPr>
          </a:p>
          <a:p>
            <a:pPr marL="0" marR="0" lvl="0" indent="0" algn="r" defTabSz="914400" eaLnBrk="1" fontAlgn="auto" latinLnBrk="0" hangingPunct="1">
              <a:lnSpc>
                <a:spcPct val="100000"/>
              </a:lnSpc>
              <a:spcBef>
                <a:spcPts val="0"/>
              </a:spcBef>
              <a:spcAft>
                <a:spcPts val="0"/>
              </a:spcAft>
              <a:buClrTx/>
              <a:buSzTx/>
              <a:buFontTx/>
              <a:buNone/>
              <a:tabLst/>
              <a:defRPr/>
            </a:pPr>
            <a:fld id="{716B0330-54C3-40D9-A6AA-F6B8906A4121}" type="slidenum">
              <a:rPr kumimoji="0" lang="de-AT" sz="1000" b="0" i="0" u="none" strike="noStrike" kern="0" cap="none" spc="0" normalizeH="0" baseline="0" noProof="0">
                <a:ln>
                  <a:noFill/>
                </a:ln>
                <a:solidFill>
                  <a:prstClr val="black"/>
                </a:solidFill>
                <a:effectLst/>
                <a:uLnTx/>
                <a:uFillTx/>
                <a:latin typeface="Calibri Light"/>
                <a:cs typeface="Arial"/>
              </a:rPr>
              <a:pPr marL="0" marR="0" lvl="0" indent="0" algn="r" defTabSz="914400" eaLnBrk="1" fontAlgn="auto" latinLnBrk="0" hangingPunct="1">
                <a:lnSpc>
                  <a:spcPct val="100000"/>
                </a:lnSpc>
                <a:spcBef>
                  <a:spcPts val="0"/>
                </a:spcBef>
                <a:spcAft>
                  <a:spcPts val="0"/>
                </a:spcAft>
                <a:buClrTx/>
                <a:buSzTx/>
                <a:buFontTx/>
                <a:buNone/>
                <a:tabLst/>
                <a:defRPr/>
              </a:pPr>
              <a:t>4</a:t>
            </a:fld>
            <a:endParaRPr kumimoji="0" lang="de-AT" sz="1000" b="0" i="0" u="none" strike="noStrike" kern="0" cap="none" spc="0" normalizeH="0" baseline="0" noProof="0">
              <a:ln>
                <a:noFill/>
              </a:ln>
              <a:solidFill>
                <a:prstClr val="black"/>
              </a:solidFill>
              <a:effectLst/>
              <a:uLnTx/>
              <a:uFillTx/>
              <a:latin typeface="Calibri Light"/>
              <a:cs typeface="Arial"/>
            </a:endParaRPr>
          </a:p>
        </p:txBody>
      </p:sp>
      <p:sp>
        <p:nvSpPr>
          <p:cNvPr id="5" name="Inhaltsplatzhalter 8"/>
          <p:cNvSpPr>
            <a:spLocks noGrp="1"/>
          </p:cNvSpPr>
          <p:nvPr>
            <p:ph idx="1"/>
          </p:nvPr>
        </p:nvSpPr>
        <p:spPr bwMode="auto">
          <a:xfrm>
            <a:off x="239712" y="1910080"/>
            <a:ext cx="5225161" cy="4109723"/>
          </a:xfrm>
        </p:spPr>
        <p:txBody>
          <a:bodyPr/>
          <a:lstStyle/>
          <a:p>
            <a:pPr marL="380019" indent="-380019">
              <a:lnSpc>
                <a:spcPct val="100000"/>
              </a:lnSpc>
              <a:spcBef>
                <a:spcPts val="536"/>
              </a:spcBef>
              <a:spcAft>
                <a:spcPts val="600"/>
              </a:spcAft>
              <a:defRPr/>
            </a:pPr>
            <a:r>
              <a:rPr lang="en-US" sz="1600" b="1"/>
              <a:t>Assessment of PED definition consistent with 100% Renewable Energy and Climate Neutrality 2040</a:t>
            </a:r>
            <a:endParaRPr lang="en-US"/>
          </a:p>
          <a:p>
            <a:pPr marL="380019" indent="-380019">
              <a:lnSpc>
                <a:spcPct val="100000"/>
              </a:lnSpc>
              <a:spcBef>
                <a:spcPts val="536"/>
              </a:spcBef>
              <a:spcAft>
                <a:spcPts val="600"/>
              </a:spcAft>
              <a:defRPr/>
            </a:pPr>
            <a:r>
              <a:rPr lang="de-AT" sz="1600" b="1"/>
              <a:t>Transient </a:t>
            </a:r>
            <a:r>
              <a:rPr lang="de-AT" sz="1600" b="1" dirty="0"/>
              <a:t>Simulation </a:t>
            </a:r>
            <a:r>
              <a:rPr lang="de-AT" sz="1600" dirty="0" err="1"/>
              <a:t>of</a:t>
            </a:r>
            <a:r>
              <a:rPr lang="de-AT" sz="1600" dirty="0"/>
              <a:t> all </a:t>
            </a:r>
            <a:r>
              <a:rPr lang="de-AT" sz="1600" dirty="0" err="1"/>
              <a:t>energy</a:t>
            </a:r>
            <a:r>
              <a:rPr lang="de-AT" sz="1600" dirty="0"/>
              <a:t> </a:t>
            </a:r>
            <a:r>
              <a:rPr lang="de-AT" sz="1600" dirty="0" err="1"/>
              <a:t>flows</a:t>
            </a:r>
            <a:r>
              <a:rPr lang="de-AT" sz="1600" dirty="0"/>
              <a:t> </a:t>
            </a:r>
            <a:r>
              <a:rPr lang="de-AT" sz="1600" dirty="0" err="1"/>
              <a:t>including</a:t>
            </a:r>
            <a:r>
              <a:rPr lang="de-AT" sz="1600" dirty="0"/>
              <a:t> e-</a:t>
            </a:r>
            <a:r>
              <a:rPr lang="de-AT" sz="1600" dirty="0" err="1"/>
              <a:t>mobility</a:t>
            </a:r>
            <a:endParaRPr lang="de-AT" sz="1600" dirty="0"/>
          </a:p>
          <a:p>
            <a:pPr marL="380019" indent="-380019">
              <a:lnSpc>
                <a:spcPct val="100000"/>
              </a:lnSpc>
              <a:spcBef>
                <a:spcPts val="536"/>
              </a:spcBef>
              <a:spcAft>
                <a:spcPts val="600"/>
              </a:spcAft>
              <a:defRPr/>
            </a:pPr>
            <a:r>
              <a:rPr lang="en-US" sz="1600"/>
              <a:t>Accessibility and transparency</a:t>
            </a:r>
          </a:p>
          <a:p>
            <a:pPr marL="380019" indent="-380019">
              <a:lnSpc>
                <a:spcPct val="100000"/>
              </a:lnSpc>
              <a:spcBef>
                <a:spcPts val="536"/>
              </a:spcBef>
              <a:spcAft>
                <a:spcPts val="600"/>
              </a:spcAft>
              <a:defRPr/>
            </a:pPr>
            <a:r>
              <a:rPr lang="en-US" sz="1600"/>
              <a:t>Inclusion of </a:t>
            </a:r>
            <a:r>
              <a:rPr lang="en-US" sz="1600" b="1"/>
              <a:t>energy flexible control schemes and DSM </a:t>
            </a:r>
            <a:r>
              <a:rPr lang="en-US" sz="1600"/>
              <a:t>to increase utilization of volatile RES and increase PED target score</a:t>
            </a:r>
          </a:p>
          <a:p>
            <a:pPr marL="380019" indent="-380019">
              <a:lnSpc>
                <a:spcPct val="100000"/>
              </a:lnSpc>
              <a:spcBef>
                <a:spcPts val="536"/>
              </a:spcBef>
              <a:spcAft>
                <a:spcPts val="600"/>
              </a:spcAft>
              <a:defRPr/>
            </a:pPr>
            <a:r>
              <a:rPr lang="en-US" sz="1600"/>
              <a:t>Inclusion of </a:t>
            </a:r>
            <a:r>
              <a:rPr lang="en-US" sz="1600" b="1"/>
              <a:t>building thermal storage potential  </a:t>
            </a:r>
            <a:r>
              <a:rPr lang="en-US" sz="1600"/>
              <a:t>to increase utilization of volatile RES and increase PED target score</a:t>
            </a:r>
          </a:p>
          <a:p>
            <a:pPr marL="380019" indent="-380019">
              <a:lnSpc>
                <a:spcPct val="100000"/>
              </a:lnSpc>
              <a:spcBef>
                <a:spcPts val="536"/>
              </a:spcBef>
              <a:spcAft>
                <a:spcPts val="600"/>
              </a:spcAft>
              <a:defRPr/>
            </a:pPr>
            <a:endParaRPr lang="en-US" sz="1600"/>
          </a:p>
          <a:p>
            <a:pPr marL="380019" indent="-380019">
              <a:lnSpc>
                <a:spcPct val="100000"/>
              </a:lnSpc>
              <a:spcBef>
                <a:spcPts val="536"/>
              </a:spcBef>
              <a:spcAft>
                <a:spcPts val="600"/>
              </a:spcAft>
              <a:defRPr/>
            </a:pPr>
            <a:endParaRPr lang="en-GB" sz="1600"/>
          </a:p>
        </p:txBody>
      </p:sp>
      <p:sp>
        <p:nvSpPr>
          <p:cNvPr id="7" name="Inhaltsplatzhalter 8"/>
          <p:cNvSpPr/>
          <p:nvPr/>
        </p:nvSpPr>
        <p:spPr bwMode="auto">
          <a:xfrm>
            <a:off x="10098978" y="-481306"/>
            <a:ext cx="3480752" cy="1126991"/>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a:lnSpc>
                <a:spcPct val="150000"/>
              </a:lnSpc>
              <a:spcBef>
                <a:spcPts val="0"/>
              </a:spcBef>
              <a:spcAft>
                <a:spcPts val="0"/>
              </a:spcAft>
              <a:buClr>
                <a:schemeClr val="accent6"/>
              </a:buClr>
              <a:buFont typeface="Calibri"/>
              <a:buChar char="⌂"/>
              <a:defRPr sz="2200">
                <a:solidFill>
                  <a:schemeClr val="tx1"/>
                </a:solidFill>
                <a:latin typeface="+mn-lt"/>
                <a:ea typeface="+mn-ea"/>
                <a:cs typeface="+mn-cs"/>
              </a:defRPr>
            </a:lvl1pPr>
            <a:lvl2pPr marL="742950" indent="-285750" algn="l">
              <a:lnSpc>
                <a:spcPct val="150000"/>
              </a:lnSpc>
              <a:spcBef>
                <a:spcPts val="0"/>
              </a:spcBef>
              <a:spcAft>
                <a:spcPts val="0"/>
              </a:spcAft>
              <a:buClr>
                <a:schemeClr val="accent6"/>
              </a:buClr>
              <a:buFontTx/>
              <a:buChar char="►"/>
              <a:defRPr sz="2000">
                <a:solidFill>
                  <a:schemeClr val="tx1"/>
                </a:solidFill>
                <a:latin typeface="+mn-lt"/>
                <a:cs typeface="+mn-cs"/>
              </a:defRPr>
            </a:lvl2pPr>
            <a:lvl3pPr marL="1143000" indent="-228600" algn="l">
              <a:lnSpc>
                <a:spcPct val="150000"/>
              </a:lnSpc>
              <a:spcBef>
                <a:spcPts val="0"/>
              </a:spcBef>
              <a:spcAft>
                <a:spcPts val="0"/>
              </a:spcAft>
              <a:buClr>
                <a:schemeClr val="accent6"/>
              </a:buClr>
              <a:buSzPct val="120000"/>
              <a:buFont typeface="Wingdings"/>
              <a:buChar char="§"/>
              <a:defRPr>
                <a:solidFill>
                  <a:schemeClr val="tx1"/>
                </a:solidFill>
                <a:latin typeface="+mn-lt"/>
                <a:cs typeface="+mn-cs"/>
              </a:defRPr>
            </a:lvl3pPr>
            <a:lvl4pPr marL="1600200" indent="-228600" algn="l">
              <a:lnSpc>
                <a:spcPct val="150000"/>
              </a:lnSpc>
              <a:spcBef>
                <a:spcPts val="0"/>
              </a:spcBef>
              <a:spcAft>
                <a:spcPts val="0"/>
              </a:spcAft>
              <a:buClr>
                <a:schemeClr val="accent6"/>
              </a:buClr>
              <a:buFont typeface="Arial"/>
              <a:buChar char="–"/>
              <a:defRPr sz="1600">
                <a:solidFill>
                  <a:schemeClr val="tx1"/>
                </a:solidFill>
                <a:latin typeface="+mn-lt"/>
                <a:cs typeface="+mn-cs"/>
              </a:defRPr>
            </a:lvl4pPr>
            <a:lvl5pPr marL="2057400" indent="-228600" algn="l">
              <a:lnSpc>
                <a:spcPct val="150000"/>
              </a:lnSpc>
              <a:spcBef>
                <a:spcPts val="0"/>
              </a:spcBef>
              <a:spcAft>
                <a:spcPts val="0"/>
              </a:spcAft>
              <a:buClr>
                <a:srgbClr val="008462"/>
              </a:buClr>
              <a:buFont typeface="Arial"/>
              <a:buChar char="»"/>
              <a:defRPr sz="1600">
                <a:solidFill>
                  <a:schemeClr val="tx1"/>
                </a:solidFill>
                <a:latin typeface="+mn-lt"/>
                <a:cs typeface="+mn-cs"/>
              </a:defRPr>
            </a:lvl5pPr>
            <a:lvl6pPr marL="2514600" indent="-228600" algn="l">
              <a:spcBef>
                <a:spcPts val="0"/>
              </a:spcBef>
              <a:spcAft>
                <a:spcPts val="0"/>
              </a:spcAft>
              <a:buClr>
                <a:srgbClr val="008462"/>
              </a:buClr>
              <a:buFont typeface="Arial"/>
              <a:buChar char="»"/>
              <a:defRPr sz="1600">
                <a:solidFill>
                  <a:schemeClr val="tx1"/>
                </a:solidFill>
                <a:latin typeface="+mn-lt"/>
                <a:cs typeface="+mn-cs"/>
              </a:defRPr>
            </a:lvl6pPr>
            <a:lvl7pPr marL="2971800" indent="-228600" algn="l">
              <a:spcBef>
                <a:spcPts val="0"/>
              </a:spcBef>
              <a:spcAft>
                <a:spcPts val="0"/>
              </a:spcAft>
              <a:buClr>
                <a:srgbClr val="008462"/>
              </a:buClr>
              <a:buFont typeface="Arial"/>
              <a:buChar char="»"/>
              <a:defRPr sz="1600">
                <a:solidFill>
                  <a:schemeClr val="tx1"/>
                </a:solidFill>
                <a:latin typeface="+mn-lt"/>
                <a:cs typeface="+mn-cs"/>
              </a:defRPr>
            </a:lvl7pPr>
            <a:lvl8pPr marL="3429000" indent="-228600" algn="l">
              <a:spcBef>
                <a:spcPts val="0"/>
              </a:spcBef>
              <a:spcAft>
                <a:spcPts val="0"/>
              </a:spcAft>
              <a:buClr>
                <a:srgbClr val="008462"/>
              </a:buClr>
              <a:buFont typeface="Arial"/>
              <a:buChar char="»"/>
              <a:defRPr sz="1600">
                <a:solidFill>
                  <a:schemeClr val="tx1"/>
                </a:solidFill>
                <a:latin typeface="+mn-lt"/>
                <a:cs typeface="+mn-cs"/>
              </a:defRPr>
            </a:lvl8pPr>
            <a:lvl9pPr marL="3886200" indent="-228600" algn="l">
              <a:spcBef>
                <a:spcPts val="0"/>
              </a:spcBef>
              <a:spcAft>
                <a:spcPts val="0"/>
              </a:spcAft>
              <a:buClr>
                <a:srgbClr val="008462"/>
              </a:buClr>
              <a:buFont typeface="Arial"/>
              <a:buChar char="»"/>
              <a:defRPr sz="1600">
                <a:solidFill>
                  <a:schemeClr val="tx1"/>
                </a:solidFill>
                <a:latin typeface="+mn-lt"/>
                <a:cs typeface="+mn-cs"/>
              </a:defRPr>
            </a:lvl9pPr>
          </a:lstStyle>
          <a:p>
            <a:pPr marL="0" marR="0" lvl="0" indent="0" algn="l" defTabSz="914400" eaLnBrk="1" fontAlgn="auto" latinLnBrk="0" hangingPunct="1">
              <a:lnSpc>
                <a:spcPct val="150000"/>
              </a:lnSpc>
              <a:spcBef>
                <a:spcPts val="0"/>
              </a:spcBef>
              <a:spcAft>
                <a:spcPts val="0"/>
              </a:spcAft>
              <a:buClr>
                <a:srgbClr val="51C3F9"/>
              </a:buClr>
              <a:buSzTx/>
              <a:buFont typeface="Calibri"/>
              <a:buNone/>
              <a:tabLst/>
              <a:defRPr/>
            </a:pPr>
            <a:r>
              <a:rPr kumimoji="0" lang="de-AT" sz="1000" b="0" i="0" u="none" strike="noStrike" kern="0" cap="none" spc="0" normalizeH="0" baseline="0" noProof="0">
                <a:ln>
                  <a:noFill/>
                </a:ln>
                <a:solidFill>
                  <a:srgbClr val="FF0000"/>
                </a:solidFill>
                <a:effectLst/>
                <a:uLnTx/>
                <a:uFillTx/>
                <a:latin typeface="Calibri"/>
                <a:cs typeface="Arial"/>
              </a:rPr>
              <a:t>Tz: grafisch typische Ergebnisse darstellen</a:t>
            </a:r>
            <a:endParaRPr kumimoji="0" sz="2200" b="0" i="0" u="none" strike="noStrike" kern="0" cap="none" spc="0" normalizeH="0" baseline="0" noProof="0">
              <a:ln>
                <a:noFill/>
              </a:ln>
              <a:solidFill>
                <a:prstClr val="black"/>
              </a:solidFill>
              <a:effectLst/>
              <a:uLnTx/>
              <a:uFillTx/>
              <a:latin typeface="Calibri"/>
              <a:cs typeface="Arial"/>
            </a:endParaRPr>
          </a:p>
        </p:txBody>
      </p:sp>
      <p:grpSp>
        <p:nvGrpSpPr>
          <p:cNvPr id="2" name="Gruppieren 1">
            <a:extLst>
              <a:ext uri="{FF2B5EF4-FFF2-40B4-BE49-F238E27FC236}">
                <a16:creationId xmlns:a16="http://schemas.microsoft.com/office/drawing/2014/main" id="{266E4FB4-9DDD-39AB-B98A-2BD1B8CE53B6}"/>
              </a:ext>
            </a:extLst>
          </p:cNvPr>
          <p:cNvGrpSpPr/>
          <p:nvPr/>
        </p:nvGrpSpPr>
        <p:grpSpPr>
          <a:xfrm>
            <a:off x="5479937" y="2366970"/>
            <a:ext cx="7057503" cy="3858414"/>
            <a:chOff x="2438400" y="927553"/>
            <a:chExt cx="7057503" cy="3858414"/>
          </a:xfrm>
        </p:grpSpPr>
        <p:sp>
          <p:nvSpPr>
            <p:cNvPr id="3" name="Band: nach unten gekippt 2">
              <a:extLst>
                <a:ext uri="{FF2B5EF4-FFF2-40B4-BE49-F238E27FC236}">
                  <a16:creationId xmlns:a16="http://schemas.microsoft.com/office/drawing/2014/main" id="{94F2339C-A136-389A-9B48-FF0F5611D011}"/>
                </a:ext>
              </a:extLst>
            </p:cNvPr>
            <p:cNvSpPr/>
            <p:nvPr/>
          </p:nvSpPr>
          <p:spPr>
            <a:xfrm>
              <a:off x="6896928" y="1729284"/>
              <a:ext cx="2509965" cy="534131"/>
            </a:xfrm>
            <a:prstGeom prst="ribbon">
              <a:avLst>
                <a:gd name="adj1" fmla="val 15670"/>
                <a:gd name="adj2" fmla="val 75000"/>
              </a:avLst>
            </a:prstGeom>
            <a:solidFill>
              <a:srgbClr val="7CF499"/>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hteck 11">
              <a:extLst>
                <a:ext uri="{FF2B5EF4-FFF2-40B4-BE49-F238E27FC236}">
                  <a16:creationId xmlns:a16="http://schemas.microsoft.com/office/drawing/2014/main" id="{7FE46420-BAD5-9878-9975-B9A59183F559}"/>
                </a:ext>
              </a:extLst>
            </p:cNvPr>
            <p:cNvSpPr/>
            <p:nvPr/>
          </p:nvSpPr>
          <p:spPr>
            <a:xfrm>
              <a:off x="2749551" y="3756156"/>
              <a:ext cx="1654744" cy="425881"/>
            </a:xfrm>
            <a:prstGeom prst="rect">
              <a:avLst/>
            </a:prstGeom>
            <a:solidFill>
              <a:srgbClr val="D8D7B7"/>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Building5" descr="{&quot;Key&quot;:&quot;POWER_USER_SHAPE_ICON&quot;,&quot;Value&quot;:&quot;POWER_USER_SHAPE_ICON_STYLE_1&quot;}">
              <a:extLst>
                <a:ext uri="{FF2B5EF4-FFF2-40B4-BE49-F238E27FC236}">
                  <a16:creationId xmlns:a16="http://schemas.microsoft.com/office/drawing/2014/main" id="{66051A74-E0B3-BF98-2192-498ED24C39A3}"/>
                </a:ext>
              </a:extLst>
            </p:cNvPr>
            <p:cNvSpPr>
              <a:spLocks noChangeAspect="1" noEditPoints="1"/>
            </p:cNvSpPr>
            <p:nvPr>
              <p:custDataLst>
                <p:tags r:id="rId1"/>
              </p:custDataLst>
            </p:nvPr>
          </p:nvSpPr>
          <p:spPr bwMode="auto">
            <a:xfrm>
              <a:off x="2791110" y="2294335"/>
              <a:ext cx="1233099" cy="1461822"/>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hteck 13">
              <a:extLst>
                <a:ext uri="{FF2B5EF4-FFF2-40B4-BE49-F238E27FC236}">
                  <a16:creationId xmlns:a16="http://schemas.microsoft.com/office/drawing/2014/main" id="{6494D10B-1AA3-4230-92CE-9FA0CD0E6895}"/>
                </a:ext>
              </a:extLst>
            </p:cNvPr>
            <p:cNvSpPr/>
            <p:nvPr/>
          </p:nvSpPr>
          <p:spPr>
            <a:xfrm>
              <a:off x="2715457" y="2351950"/>
              <a:ext cx="1358734" cy="55399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Bahnschrift" panose="020B0502040204020203" pitchFamily="34" charset="0"/>
                  <a:ea typeface="+mn-ea"/>
                  <a:cs typeface="+mn-cs"/>
                </a:rPr>
                <a:t>Building</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Bahnschrift" panose="020B0502040204020203" pitchFamily="34" charset="0"/>
                  <a:ea typeface="+mn-ea"/>
                  <a:cs typeface="+mn-cs"/>
                </a:rPr>
                <a:t>Operation</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Bahnschrift" panose="020B0502040204020203" pitchFamily="34" charset="0"/>
                  <a:ea typeface="+mn-ea"/>
                  <a:cs typeface="+mn-cs"/>
                </a:rPr>
                <a:t>and Use</a:t>
              </a:r>
            </a:p>
          </p:txBody>
        </p:sp>
        <p:grpSp>
          <p:nvGrpSpPr>
            <p:cNvPr id="15" name="Gruppieren 14">
              <a:extLst>
                <a:ext uri="{FF2B5EF4-FFF2-40B4-BE49-F238E27FC236}">
                  <a16:creationId xmlns:a16="http://schemas.microsoft.com/office/drawing/2014/main" id="{F35D4A05-EA95-ECEF-71C1-01924A2AD699}"/>
                </a:ext>
              </a:extLst>
            </p:cNvPr>
            <p:cNvGrpSpPr/>
            <p:nvPr/>
          </p:nvGrpSpPr>
          <p:grpSpPr>
            <a:xfrm>
              <a:off x="3406408" y="3066277"/>
              <a:ext cx="298582" cy="276822"/>
              <a:chOff x="-19101" y="2381281"/>
              <a:chExt cx="699820" cy="699820"/>
            </a:xfrm>
          </p:grpSpPr>
          <p:sp>
            <p:nvSpPr>
              <p:cNvPr id="209" name="Ellipse 208">
                <a:extLst>
                  <a:ext uri="{FF2B5EF4-FFF2-40B4-BE49-F238E27FC236}">
                    <a16:creationId xmlns:a16="http://schemas.microsoft.com/office/drawing/2014/main" id="{B894A60C-CEB3-A677-C966-8DFF4812BEFF}"/>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 name="Plug" descr="{&quot;Key&quot;:&quot;POWER_USER_SHAPE_ICON&quot;,&quot;Value&quot;:&quot;POWER_USER_SHAPE_ICON_STYLE_1&quot;}">
                <a:extLst>
                  <a:ext uri="{FF2B5EF4-FFF2-40B4-BE49-F238E27FC236}">
                    <a16:creationId xmlns:a16="http://schemas.microsoft.com/office/drawing/2014/main" id="{29E95EFD-1A28-3439-575A-9216F95C9B62}"/>
                  </a:ext>
                </a:extLst>
              </p:cNvPr>
              <p:cNvSpPr>
                <a:spLocks noChangeAspect="1" noEditPoints="1"/>
              </p:cNvSpPr>
              <p:nvPr>
                <p:custDataLst>
                  <p:tags r:id="rId58"/>
                </p:custDataLst>
              </p:nvPr>
            </p:nvSpPr>
            <p:spPr bwMode="auto">
              <a:xfrm>
                <a:off x="124100" y="2458915"/>
                <a:ext cx="393828" cy="542925"/>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6" name="Gruppieren 15" descr="{&quot;Key&quot;:&quot;POWER_USER_SHAPE_ICON&quot;,&quot;Value&quot;:&quot;POWER_USER_SHAPE_ICON_STYLE_2&quot;}">
              <a:extLst>
                <a:ext uri="{FF2B5EF4-FFF2-40B4-BE49-F238E27FC236}">
                  <a16:creationId xmlns:a16="http://schemas.microsoft.com/office/drawing/2014/main" id="{4A2C4F40-0A9E-EA25-3B10-4F447EA643EE}"/>
                </a:ext>
              </a:extLst>
            </p:cNvPr>
            <p:cNvGrpSpPr>
              <a:grpSpLocks noChangeAspect="1"/>
            </p:cNvGrpSpPr>
            <p:nvPr/>
          </p:nvGrpSpPr>
          <p:grpSpPr>
            <a:xfrm>
              <a:off x="3278668" y="2831492"/>
              <a:ext cx="295815" cy="295814"/>
              <a:chOff x="-151229" y="3030538"/>
              <a:chExt cx="762000" cy="762000"/>
            </a:xfrm>
          </p:grpSpPr>
          <p:sp>
            <p:nvSpPr>
              <p:cNvPr id="199" name="POWER_USER_SHAPE_ICON_STYLE_2">
                <a:extLst>
                  <a:ext uri="{FF2B5EF4-FFF2-40B4-BE49-F238E27FC236}">
                    <a16:creationId xmlns:a16="http://schemas.microsoft.com/office/drawing/2014/main" id="{E5FD70F7-037E-DDFC-20F4-2D4FF79B31B6}"/>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0" name="Gruppieren 199">
                <a:extLst>
                  <a:ext uri="{FF2B5EF4-FFF2-40B4-BE49-F238E27FC236}">
                    <a16:creationId xmlns:a16="http://schemas.microsoft.com/office/drawing/2014/main" id="{6D36D274-8684-2293-48B2-C46B4C2011C0}"/>
                  </a:ext>
                </a:extLst>
              </p:cNvPr>
              <p:cNvGrpSpPr>
                <a:grpSpLocks noChangeAspect="1"/>
              </p:cNvGrpSpPr>
              <p:nvPr/>
            </p:nvGrpSpPr>
            <p:grpSpPr>
              <a:xfrm>
                <a:off x="1" y="3157538"/>
                <a:ext cx="459541" cy="508000"/>
                <a:chOff x="0" y="3157538"/>
                <a:chExt cx="491134" cy="542925"/>
              </a:xfrm>
            </p:grpSpPr>
            <p:sp>
              <p:nvSpPr>
                <p:cNvPr id="201" name="Crowdsourcing2">
                  <a:extLst>
                    <a:ext uri="{FF2B5EF4-FFF2-40B4-BE49-F238E27FC236}">
                      <a16:creationId xmlns:a16="http://schemas.microsoft.com/office/drawing/2014/main" id="{3784DAC6-3C5E-5FAC-F7F3-CE71903E0750}"/>
                    </a:ext>
                  </a:extLst>
                </p:cNvPr>
                <p:cNvSpPr>
                  <a:spLocks/>
                </p:cNvSpPr>
                <p:nvPr>
                  <p:custDataLst>
                    <p:tags r:id="rId50"/>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2" name="Crowdsourcing2">
                  <a:extLst>
                    <a:ext uri="{FF2B5EF4-FFF2-40B4-BE49-F238E27FC236}">
                      <a16:creationId xmlns:a16="http://schemas.microsoft.com/office/drawing/2014/main" id="{64E84EFD-D55F-11D4-323C-1574F36CEF6E}"/>
                    </a:ext>
                  </a:extLst>
                </p:cNvPr>
                <p:cNvSpPr>
                  <a:spLocks/>
                </p:cNvSpPr>
                <p:nvPr>
                  <p:custDataLst>
                    <p:tags r:id="rId51"/>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3" name="Crowdsourcing2">
                  <a:extLst>
                    <a:ext uri="{FF2B5EF4-FFF2-40B4-BE49-F238E27FC236}">
                      <a16:creationId xmlns:a16="http://schemas.microsoft.com/office/drawing/2014/main" id="{AF10AF8B-8AEC-7529-AD10-9BA8EF6D477A}"/>
                    </a:ext>
                  </a:extLst>
                </p:cNvPr>
                <p:cNvSpPr>
                  <a:spLocks/>
                </p:cNvSpPr>
                <p:nvPr>
                  <p:custDataLst>
                    <p:tags r:id="rId52"/>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4" name="Crowdsourcing2">
                  <a:extLst>
                    <a:ext uri="{FF2B5EF4-FFF2-40B4-BE49-F238E27FC236}">
                      <a16:creationId xmlns:a16="http://schemas.microsoft.com/office/drawing/2014/main" id="{4B918A63-C677-D403-70E6-ECDE32E7E69D}"/>
                    </a:ext>
                  </a:extLst>
                </p:cNvPr>
                <p:cNvSpPr>
                  <a:spLocks/>
                </p:cNvSpPr>
                <p:nvPr>
                  <p:custDataLst>
                    <p:tags r:id="rId53"/>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5" name="Crowdsourcing2">
                  <a:extLst>
                    <a:ext uri="{FF2B5EF4-FFF2-40B4-BE49-F238E27FC236}">
                      <a16:creationId xmlns:a16="http://schemas.microsoft.com/office/drawing/2014/main" id="{CC3D9EEC-4D93-3AE9-57C1-2C148F99FE2B}"/>
                    </a:ext>
                  </a:extLst>
                </p:cNvPr>
                <p:cNvSpPr>
                  <a:spLocks/>
                </p:cNvSpPr>
                <p:nvPr>
                  <p:custDataLst>
                    <p:tags r:id="rId54"/>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6" name="Crowdsourcing2">
                  <a:extLst>
                    <a:ext uri="{FF2B5EF4-FFF2-40B4-BE49-F238E27FC236}">
                      <a16:creationId xmlns:a16="http://schemas.microsoft.com/office/drawing/2014/main" id="{B77C2B93-36A9-4971-56FF-F6E83B4D9CFB}"/>
                    </a:ext>
                  </a:extLst>
                </p:cNvPr>
                <p:cNvSpPr>
                  <a:spLocks/>
                </p:cNvSpPr>
                <p:nvPr>
                  <p:custDataLst>
                    <p:tags r:id="rId55"/>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7" name="Crowdsourcing2">
                  <a:extLst>
                    <a:ext uri="{FF2B5EF4-FFF2-40B4-BE49-F238E27FC236}">
                      <a16:creationId xmlns:a16="http://schemas.microsoft.com/office/drawing/2014/main" id="{D717DA53-8D68-D8BB-DB86-0CAEDFD6E00F}"/>
                    </a:ext>
                  </a:extLst>
                </p:cNvPr>
                <p:cNvSpPr>
                  <a:spLocks/>
                </p:cNvSpPr>
                <p:nvPr>
                  <p:custDataLst>
                    <p:tags r:id="rId56"/>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8" name="Crowdsourcing2">
                  <a:extLst>
                    <a:ext uri="{FF2B5EF4-FFF2-40B4-BE49-F238E27FC236}">
                      <a16:creationId xmlns:a16="http://schemas.microsoft.com/office/drawing/2014/main" id="{15C2D8CA-EB93-C656-ABF6-714F07E2B47D}"/>
                    </a:ext>
                  </a:extLst>
                </p:cNvPr>
                <p:cNvSpPr>
                  <a:spLocks/>
                </p:cNvSpPr>
                <p:nvPr>
                  <p:custDataLst>
                    <p:tags r:id="rId57"/>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17" name="Gruppieren 16">
              <a:extLst>
                <a:ext uri="{FF2B5EF4-FFF2-40B4-BE49-F238E27FC236}">
                  <a16:creationId xmlns:a16="http://schemas.microsoft.com/office/drawing/2014/main" id="{F00D46D4-2F9E-FA2A-6202-A6F1A832918C}"/>
                </a:ext>
              </a:extLst>
            </p:cNvPr>
            <p:cNvGrpSpPr/>
            <p:nvPr/>
          </p:nvGrpSpPr>
          <p:grpSpPr>
            <a:xfrm>
              <a:off x="2939744" y="3153639"/>
              <a:ext cx="480669" cy="448955"/>
              <a:chOff x="1369937" y="4620185"/>
              <a:chExt cx="512470" cy="478658"/>
            </a:xfrm>
          </p:grpSpPr>
          <p:grpSp>
            <p:nvGrpSpPr>
              <p:cNvPr id="187" name="Gruppieren 186" descr="{&quot;Key&quot;:&quot;POWER_USER_SHAPE_ICON&quot;,&quot;Value&quot;:&quot;POWER_USER_SHAPE_ICON_STYLE_2&quot;}">
                <a:extLst>
                  <a:ext uri="{FF2B5EF4-FFF2-40B4-BE49-F238E27FC236}">
                    <a16:creationId xmlns:a16="http://schemas.microsoft.com/office/drawing/2014/main" id="{822C352D-697C-8854-AABB-9014C12ACC19}"/>
                  </a:ext>
                </a:extLst>
              </p:cNvPr>
              <p:cNvGrpSpPr>
                <a:grpSpLocks noChangeAspect="1"/>
              </p:cNvGrpSpPr>
              <p:nvPr/>
            </p:nvGrpSpPr>
            <p:grpSpPr>
              <a:xfrm>
                <a:off x="1498726" y="4620185"/>
                <a:ext cx="286311" cy="286311"/>
                <a:chOff x="-147119" y="3030538"/>
                <a:chExt cx="762000" cy="762000"/>
              </a:xfrm>
              <a:solidFill>
                <a:srgbClr val="000066"/>
              </a:solidFill>
            </p:grpSpPr>
            <p:sp>
              <p:nvSpPr>
                <p:cNvPr id="197" name="POWER_USER_SHAPE_ICON_STYLE_2">
                  <a:extLst>
                    <a:ext uri="{FF2B5EF4-FFF2-40B4-BE49-F238E27FC236}">
                      <a16:creationId xmlns:a16="http://schemas.microsoft.com/office/drawing/2014/main" id="{8F0813FF-AE0D-71B4-A8DF-35B8D445E044}"/>
                    </a:ext>
                  </a:extLst>
                </p:cNvPr>
                <p:cNvSpPr/>
                <p:nvPr/>
              </p:nvSpPr>
              <p:spPr>
                <a:xfrm>
                  <a:off x="-147119" y="3030538"/>
                  <a:ext cx="762000" cy="762000"/>
                </a:xfrm>
                <a:prstGeom prst="ellipse">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8" name="Snowflake2" descr="{&quot;Key&quot;:&quot;POWER_USER_SHAPE_ICON&quot;,&quot;Value&quot;:&quot;POWER_USER_SHAPE_ICON_STYLE_1&quot;}">
                  <a:extLst>
                    <a:ext uri="{FF2B5EF4-FFF2-40B4-BE49-F238E27FC236}">
                      <a16:creationId xmlns:a16="http://schemas.microsoft.com/office/drawing/2014/main" id="{E8B47EBF-B1E0-51E5-463B-1A6B2924C6D9}"/>
                    </a:ext>
                  </a:extLst>
                </p:cNvPr>
                <p:cNvSpPr>
                  <a:spLocks noChangeAspect="1"/>
                </p:cNvSpPr>
                <p:nvPr/>
              </p:nvSpPr>
              <p:spPr bwMode="auto">
                <a:xfrm>
                  <a:off x="0" y="3157538"/>
                  <a:ext cx="467762" cy="508000"/>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88" name="Gruppieren 187" descr="{&quot;Key&quot;:&quot;POWER_USER_SHAPE_ICON&quot;,&quot;Value&quot;:&quot;POWER_USER_SHAPE_ICON_STYLE_2&quot;}">
                <a:extLst>
                  <a:ext uri="{FF2B5EF4-FFF2-40B4-BE49-F238E27FC236}">
                    <a16:creationId xmlns:a16="http://schemas.microsoft.com/office/drawing/2014/main" id="{428B9EEE-0D3F-EDAA-713E-CD0EA8F2FA1D}"/>
                  </a:ext>
                </a:extLst>
              </p:cNvPr>
              <p:cNvGrpSpPr>
                <a:grpSpLocks noChangeAspect="1"/>
              </p:cNvGrpSpPr>
              <p:nvPr/>
            </p:nvGrpSpPr>
            <p:grpSpPr>
              <a:xfrm>
                <a:off x="1369937" y="4810589"/>
                <a:ext cx="288254" cy="288254"/>
                <a:chOff x="-158376" y="3030538"/>
                <a:chExt cx="762000" cy="762000"/>
              </a:xfrm>
            </p:grpSpPr>
            <p:sp>
              <p:nvSpPr>
                <p:cNvPr id="195" name="POWER_USER_SHAPE_ICON_STYLE_2">
                  <a:extLst>
                    <a:ext uri="{FF2B5EF4-FFF2-40B4-BE49-F238E27FC236}">
                      <a16:creationId xmlns:a16="http://schemas.microsoft.com/office/drawing/2014/main" id="{595882E9-5482-09BC-D4D0-E2D6AD7756BD}"/>
                    </a:ext>
                  </a:extLst>
                </p:cNvPr>
                <p:cNvSpPr/>
                <p:nvPr/>
              </p:nvSpPr>
              <p:spPr>
                <a:xfrm>
                  <a:off x="-158376" y="3030538"/>
                  <a:ext cx="762000" cy="7620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6" name="Flame3" descr="{&quot;Key&quot;:&quot;POWER_USER_SHAPE_ICON&quot;,&quot;Value&quot;:&quot;POWER_USER_SHAPE_ICON_STYLE_1&quot;}">
                  <a:extLst>
                    <a:ext uri="{FF2B5EF4-FFF2-40B4-BE49-F238E27FC236}">
                      <a16:creationId xmlns:a16="http://schemas.microsoft.com/office/drawing/2014/main" id="{D3FEC760-649F-B496-F7AE-278372763A6F}"/>
                    </a:ext>
                  </a:extLst>
                </p:cNvPr>
                <p:cNvSpPr>
                  <a:spLocks noChangeAspect="1"/>
                </p:cNvSpPr>
                <p:nvPr>
                  <p:custDataLst>
                    <p:tags r:id="rId49"/>
                  </p:custDataLst>
                </p:nvPr>
              </p:nvSpPr>
              <p:spPr bwMode="auto">
                <a:xfrm>
                  <a:off x="1" y="3157538"/>
                  <a:ext cx="445247" cy="508000"/>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89" name="Gruppieren 188" descr="{&quot;Key&quot;:&quot;POWER_USER_SHAPE_ICON&quot;,&quot;Value&quot;:&quot;POWER_USER_SHAPE_ICON_STYLE_2&quot;}">
                <a:extLst>
                  <a:ext uri="{FF2B5EF4-FFF2-40B4-BE49-F238E27FC236}">
                    <a16:creationId xmlns:a16="http://schemas.microsoft.com/office/drawing/2014/main" id="{07AD7449-0617-5442-D9D1-0966A306B021}"/>
                  </a:ext>
                </a:extLst>
              </p:cNvPr>
              <p:cNvGrpSpPr>
                <a:grpSpLocks noChangeAspect="1"/>
              </p:cNvGrpSpPr>
              <p:nvPr/>
            </p:nvGrpSpPr>
            <p:grpSpPr>
              <a:xfrm>
                <a:off x="1612540" y="4824795"/>
                <a:ext cx="269867" cy="269867"/>
                <a:chOff x="-127000" y="2980451"/>
                <a:chExt cx="762000" cy="762000"/>
              </a:xfrm>
            </p:grpSpPr>
            <p:sp>
              <p:nvSpPr>
                <p:cNvPr id="190" name="POWER_USER_SHAPE_ICON_STYLE_2">
                  <a:extLst>
                    <a:ext uri="{FF2B5EF4-FFF2-40B4-BE49-F238E27FC236}">
                      <a16:creationId xmlns:a16="http://schemas.microsoft.com/office/drawing/2014/main" id="{E318802B-6043-D201-F28C-6E6A1CC68202}"/>
                    </a:ext>
                  </a:extLst>
                </p:cNvPr>
                <p:cNvSpPr/>
                <p:nvPr/>
              </p:nvSpPr>
              <p:spPr>
                <a:xfrm>
                  <a:off x="-127000" y="2980451"/>
                  <a:ext cx="762000" cy="76200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1" name="Gruppieren 190">
                  <a:extLst>
                    <a:ext uri="{FF2B5EF4-FFF2-40B4-BE49-F238E27FC236}">
                      <a16:creationId xmlns:a16="http://schemas.microsoft.com/office/drawing/2014/main" id="{58040B0F-0DBE-3D6A-13B1-9CFBA75EC6E9}"/>
                    </a:ext>
                  </a:extLst>
                </p:cNvPr>
                <p:cNvGrpSpPr>
                  <a:grpSpLocks noChangeAspect="1"/>
                </p:cNvGrpSpPr>
                <p:nvPr/>
              </p:nvGrpSpPr>
              <p:grpSpPr>
                <a:xfrm>
                  <a:off x="0" y="3157538"/>
                  <a:ext cx="508000" cy="407826"/>
                  <a:chOff x="0" y="3157538"/>
                  <a:chExt cx="676283" cy="542925"/>
                </a:xfrm>
              </p:grpSpPr>
              <p:sp>
                <p:nvSpPr>
                  <p:cNvPr id="192" name="Freeform 284">
                    <a:extLst>
                      <a:ext uri="{FF2B5EF4-FFF2-40B4-BE49-F238E27FC236}">
                        <a16:creationId xmlns:a16="http://schemas.microsoft.com/office/drawing/2014/main" id="{BDDE7D38-5626-8182-EFA4-36C7BF81E67F}"/>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Freeform 285">
                    <a:extLst>
                      <a:ext uri="{FF2B5EF4-FFF2-40B4-BE49-F238E27FC236}">
                        <a16:creationId xmlns:a16="http://schemas.microsoft.com/office/drawing/2014/main" id="{8FE08BBE-035F-DFA7-6B98-84A604FA914E}"/>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4" name="Freeform 286">
                    <a:extLst>
                      <a:ext uri="{FF2B5EF4-FFF2-40B4-BE49-F238E27FC236}">
                        <a16:creationId xmlns:a16="http://schemas.microsoft.com/office/drawing/2014/main" id="{1BAD054A-8EE2-1C7E-A5E8-93E77BF4A0C8}"/>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grpSp>
          <p:nvGrpSpPr>
            <p:cNvPr id="18" name="Gruppieren 17" descr="{&quot;Key&quot;:&quot;POWER_USER_SHAPE_ICON&quot;,&quot;Value&quot;:&quot;POWER_USER_SHAPE_ICON_STYLE_2&quot;}">
              <a:extLst>
                <a:ext uri="{FF2B5EF4-FFF2-40B4-BE49-F238E27FC236}">
                  <a16:creationId xmlns:a16="http://schemas.microsoft.com/office/drawing/2014/main" id="{2BBD3B1F-786C-287A-D882-564C16CFF2F4}"/>
                </a:ext>
              </a:extLst>
            </p:cNvPr>
            <p:cNvGrpSpPr>
              <a:grpSpLocks noChangeAspect="1"/>
            </p:cNvGrpSpPr>
            <p:nvPr/>
          </p:nvGrpSpPr>
          <p:grpSpPr>
            <a:xfrm>
              <a:off x="3699913" y="2371263"/>
              <a:ext cx="332846" cy="332846"/>
              <a:chOff x="6103281" y="1370067"/>
              <a:chExt cx="762000" cy="762000"/>
            </a:xfrm>
          </p:grpSpPr>
          <p:sp>
            <p:nvSpPr>
              <p:cNvPr id="185" name="POWER_USER_SHAPE_ICON_STYLE_2">
                <a:extLst>
                  <a:ext uri="{FF2B5EF4-FFF2-40B4-BE49-F238E27FC236}">
                    <a16:creationId xmlns:a16="http://schemas.microsoft.com/office/drawing/2014/main" id="{E99376F4-02CC-24EB-9C28-55E059E4CAD8}"/>
                  </a:ext>
                </a:extLst>
              </p:cNvPr>
              <p:cNvSpPr/>
              <p:nvPr/>
            </p:nvSpPr>
            <p:spPr>
              <a:xfrm>
                <a:off x="6103281" y="1370067"/>
                <a:ext cx="762000" cy="762000"/>
              </a:xfrm>
              <a:prstGeom prst="ellipse">
                <a:avLst/>
              </a:prstGeom>
              <a:solidFill>
                <a:srgbClr val="00B05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Solar_panel2" descr="{&quot;Key&quot;:&quot;POWER_USER_SHAPE_ICON&quot;,&quot;Value&quot;:&quot;POWER_USER_SHAPE_ICON_STYLE_1&quot;}">
                <a:extLst>
                  <a:ext uri="{FF2B5EF4-FFF2-40B4-BE49-F238E27FC236}">
                    <a16:creationId xmlns:a16="http://schemas.microsoft.com/office/drawing/2014/main" id="{F4616658-3C2F-9593-AFF5-F8726020C992}"/>
                  </a:ext>
                </a:extLst>
              </p:cNvPr>
              <p:cNvSpPr>
                <a:spLocks noChangeAspect="1" noEditPoints="1"/>
              </p:cNvSpPr>
              <p:nvPr>
                <p:custDataLst>
                  <p:tags r:id="rId48"/>
                </p:custDataLst>
              </p:nvPr>
            </p:nvSpPr>
            <p:spPr bwMode="auto">
              <a:xfrm>
                <a:off x="6230281" y="1509627"/>
                <a:ext cx="508000" cy="482879"/>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9" name="Rechteck 18">
              <a:extLst>
                <a:ext uri="{FF2B5EF4-FFF2-40B4-BE49-F238E27FC236}">
                  <a16:creationId xmlns:a16="http://schemas.microsoft.com/office/drawing/2014/main" id="{05BF1C7E-6F20-10CB-562D-29FF2D642957}"/>
                </a:ext>
              </a:extLst>
            </p:cNvPr>
            <p:cNvSpPr/>
            <p:nvPr/>
          </p:nvSpPr>
          <p:spPr>
            <a:xfrm>
              <a:off x="2729656" y="2314896"/>
              <a:ext cx="1685713" cy="1877603"/>
            </a:xfrm>
            <a:prstGeom prst="rect">
              <a:avLst/>
            </a:prstGeom>
            <a:noFill/>
            <a:ln w="2857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hteck 19">
              <a:extLst>
                <a:ext uri="{FF2B5EF4-FFF2-40B4-BE49-F238E27FC236}">
                  <a16:creationId xmlns:a16="http://schemas.microsoft.com/office/drawing/2014/main" id="{48BECF9B-9F27-3C38-D415-EFFC9D41CB8C}"/>
                </a:ext>
              </a:extLst>
            </p:cNvPr>
            <p:cNvSpPr/>
            <p:nvPr/>
          </p:nvSpPr>
          <p:spPr>
            <a:xfrm>
              <a:off x="3691246" y="2697821"/>
              <a:ext cx="868590" cy="707886"/>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B050"/>
                  </a:solidFill>
                  <a:effectLst/>
                  <a:uLnTx/>
                  <a:uFillTx/>
                  <a:latin typeface="Bahnschrift" panose="020B0502040204020203" pitchFamily="34" charset="0"/>
                  <a:ea typeface="+mn-ea"/>
                  <a:cs typeface="+mn-cs"/>
                </a:rPr>
                <a:t>Local renewable energy sources</a:t>
              </a:r>
              <a:endParaRPr kumimoji="0" lang="en-GB" sz="1000" b="0" i="0" u="none" strike="noStrike" kern="1200" cap="none" spc="0" normalizeH="0" baseline="0" noProof="0" dirty="0">
                <a:ln>
                  <a:noFill/>
                </a:ln>
                <a:solidFill>
                  <a:srgbClr val="00B050"/>
                </a:solidFill>
                <a:effectLst/>
                <a:uLnTx/>
                <a:uFillTx/>
                <a:latin typeface="Bahnschrift" panose="020B0502040204020203" pitchFamily="34" charset="0"/>
                <a:ea typeface="+mn-ea"/>
                <a:cs typeface="+mn-cs"/>
              </a:endParaRPr>
            </a:p>
          </p:txBody>
        </p:sp>
        <p:sp>
          <p:nvSpPr>
            <p:cNvPr id="21" name="Rechteck 20">
              <a:extLst>
                <a:ext uri="{FF2B5EF4-FFF2-40B4-BE49-F238E27FC236}">
                  <a16:creationId xmlns:a16="http://schemas.microsoft.com/office/drawing/2014/main" id="{B8E35111-AEA5-7A60-E298-39155E9C0897}"/>
                </a:ext>
              </a:extLst>
            </p:cNvPr>
            <p:cNvSpPr/>
            <p:nvPr/>
          </p:nvSpPr>
          <p:spPr>
            <a:xfrm>
              <a:off x="4912138" y="3782801"/>
              <a:ext cx="1759031" cy="776508"/>
            </a:xfrm>
            <a:prstGeom prst="rect">
              <a:avLst/>
            </a:prstGeom>
            <a:solidFill>
              <a:srgbClr val="D8D7B7"/>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Building5" descr="{&quot;Key&quot;:&quot;POWER_USER_SHAPE_ICON&quot;,&quot;Value&quot;:&quot;POWER_USER_SHAPE_ICON_STYLE_1&quot;}">
              <a:extLst>
                <a:ext uri="{FF2B5EF4-FFF2-40B4-BE49-F238E27FC236}">
                  <a16:creationId xmlns:a16="http://schemas.microsoft.com/office/drawing/2014/main" id="{26F92333-17D9-A74F-DFC8-4058D6F939B6}"/>
                </a:ext>
              </a:extLst>
            </p:cNvPr>
            <p:cNvSpPr>
              <a:spLocks noChangeAspect="1" noEditPoints="1"/>
            </p:cNvSpPr>
            <p:nvPr>
              <p:custDataLst>
                <p:tags r:id="rId2"/>
              </p:custDataLst>
            </p:nvPr>
          </p:nvSpPr>
          <p:spPr bwMode="auto">
            <a:xfrm>
              <a:off x="5009214" y="2320979"/>
              <a:ext cx="1233099" cy="1461822"/>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3" name="Gruppieren 22">
              <a:extLst>
                <a:ext uri="{FF2B5EF4-FFF2-40B4-BE49-F238E27FC236}">
                  <a16:creationId xmlns:a16="http://schemas.microsoft.com/office/drawing/2014/main" id="{7AEF8920-C74A-B543-21BF-7AE9C23B4B63}"/>
                </a:ext>
              </a:extLst>
            </p:cNvPr>
            <p:cNvGrpSpPr/>
            <p:nvPr/>
          </p:nvGrpSpPr>
          <p:grpSpPr>
            <a:xfrm>
              <a:off x="5624512" y="3092921"/>
              <a:ext cx="298582" cy="276822"/>
              <a:chOff x="-19101" y="2381281"/>
              <a:chExt cx="699820" cy="699820"/>
            </a:xfrm>
          </p:grpSpPr>
          <p:sp>
            <p:nvSpPr>
              <p:cNvPr id="183" name="Ellipse 182">
                <a:extLst>
                  <a:ext uri="{FF2B5EF4-FFF2-40B4-BE49-F238E27FC236}">
                    <a16:creationId xmlns:a16="http://schemas.microsoft.com/office/drawing/2014/main" id="{F8972FCD-545F-CA41-E0F6-B0077022106C}"/>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4" name="Plug" descr="{&quot;Key&quot;:&quot;POWER_USER_SHAPE_ICON&quot;,&quot;Value&quot;:&quot;POWER_USER_SHAPE_ICON_STYLE_1&quot;}">
                <a:extLst>
                  <a:ext uri="{FF2B5EF4-FFF2-40B4-BE49-F238E27FC236}">
                    <a16:creationId xmlns:a16="http://schemas.microsoft.com/office/drawing/2014/main" id="{D41F09D8-B6E6-95EF-3D41-F0A7039C2A23}"/>
                  </a:ext>
                </a:extLst>
              </p:cNvPr>
              <p:cNvSpPr>
                <a:spLocks noChangeAspect="1" noEditPoints="1"/>
              </p:cNvSpPr>
              <p:nvPr>
                <p:custDataLst>
                  <p:tags r:id="rId47"/>
                </p:custDataLst>
              </p:nvPr>
            </p:nvSpPr>
            <p:spPr bwMode="auto">
              <a:xfrm>
                <a:off x="124100" y="2458915"/>
                <a:ext cx="393828" cy="542925"/>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4" name="Gruppieren 23" descr="{&quot;Key&quot;:&quot;POWER_USER_SHAPE_ICON&quot;,&quot;Value&quot;:&quot;POWER_USER_SHAPE_ICON_STYLE_2&quot;}">
              <a:extLst>
                <a:ext uri="{FF2B5EF4-FFF2-40B4-BE49-F238E27FC236}">
                  <a16:creationId xmlns:a16="http://schemas.microsoft.com/office/drawing/2014/main" id="{5D435C37-F8FF-71A6-5CDC-8EA942E973B0}"/>
                </a:ext>
              </a:extLst>
            </p:cNvPr>
            <p:cNvGrpSpPr>
              <a:grpSpLocks noChangeAspect="1"/>
            </p:cNvGrpSpPr>
            <p:nvPr/>
          </p:nvGrpSpPr>
          <p:grpSpPr>
            <a:xfrm>
              <a:off x="5496772" y="2858136"/>
              <a:ext cx="295815" cy="295814"/>
              <a:chOff x="-151229" y="3030538"/>
              <a:chExt cx="762000" cy="762000"/>
            </a:xfrm>
          </p:grpSpPr>
          <p:sp>
            <p:nvSpPr>
              <p:cNvPr id="173" name="POWER_USER_SHAPE_ICON_STYLE_2">
                <a:extLst>
                  <a:ext uri="{FF2B5EF4-FFF2-40B4-BE49-F238E27FC236}">
                    <a16:creationId xmlns:a16="http://schemas.microsoft.com/office/drawing/2014/main" id="{11E9AD6A-01D7-A77B-E71A-A1D1762748FE}"/>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74" name="Gruppieren 173">
                <a:extLst>
                  <a:ext uri="{FF2B5EF4-FFF2-40B4-BE49-F238E27FC236}">
                    <a16:creationId xmlns:a16="http://schemas.microsoft.com/office/drawing/2014/main" id="{9E9AF176-8370-5FA6-E8A5-077C65CB4626}"/>
                  </a:ext>
                </a:extLst>
              </p:cNvPr>
              <p:cNvGrpSpPr>
                <a:grpSpLocks noChangeAspect="1"/>
              </p:cNvGrpSpPr>
              <p:nvPr/>
            </p:nvGrpSpPr>
            <p:grpSpPr>
              <a:xfrm>
                <a:off x="1" y="3157538"/>
                <a:ext cx="459541" cy="508000"/>
                <a:chOff x="0" y="3157538"/>
                <a:chExt cx="491134" cy="542925"/>
              </a:xfrm>
            </p:grpSpPr>
            <p:sp>
              <p:nvSpPr>
                <p:cNvPr id="175" name="Crowdsourcing2">
                  <a:extLst>
                    <a:ext uri="{FF2B5EF4-FFF2-40B4-BE49-F238E27FC236}">
                      <a16:creationId xmlns:a16="http://schemas.microsoft.com/office/drawing/2014/main" id="{75DDE9D2-AA01-9F8F-E391-7048C0BA2FA6}"/>
                    </a:ext>
                  </a:extLst>
                </p:cNvPr>
                <p:cNvSpPr>
                  <a:spLocks/>
                </p:cNvSpPr>
                <p:nvPr>
                  <p:custDataLst>
                    <p:tags r:id="rId39"/>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6" name="Crowdsourcing2">
                  <a:extLst>
                    <a:ext uri="{FF2B5EF4-FFF2-40B4-BE49-F238E27FC236}">
                      <a16:creationId xmlns:a16="http://schemas.microsoft.com/office/drawing/2014/main" id="{1A63B233-0E07-0641-BE56-2DC8B1865F09}"/>
                    </a:ext>
                  </a:extLst>
                </p:cNvPr>
                <p:cNvSpPr>
                  <a:spLocks/>
                </p:cNvSpPr>
                <p:nvPr>
                  <p:custDataLst>
                    <p:tags r:id="rId40"/>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7" name="Crowdsourcing2">
                  <a:extLst>
                    <a:ext uri="{FF2B5EF4-FFF2-40B4-BE49-F238E27FC236}">
                      <a16:creationId xmlns:a16="http://schemas.microsoft.com/office/drawing/2014/main" id="{DF2F46DE-591E-CF59-F48D-30082A670556}"/>
                    </a:ext>
                  </a:extLst>
                </p:cNvPr>
                <p:cNvSpPr>
                  <a:spLocks/>
                </p:cNvSpPr>
                <p:nvPr>
                  <p:custDataLst>
                    <p:tags r:id="rId41"/>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8" name="Crowdsourcing2">
                  <a:extLst>
                    <a:ext uri="{FF2B5EF4-FFF2-40B4-BE49-F238E27FC236}">
                      <a16:creationId xmlns:a16="http://schemas.microsoft.com/office/drawing/2014/main" id="{F3D74461-05D5-10F5-E8E3-526E4017AC43}"/>
                    </a:ext>
                  </a:extLst>
                </p:cNvPr>
                <p:cNvSpPr>
                  <a:spLocks/>
                </p:cNvSpPr>
                <p:nvPr>
                  <p:custDataLst>
                    <p:tags r:id="rId42"/>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9" name="Crowdsourcing2">
                  <a:extLst>
                    <a:ext uri="{FF2B5EF4-FFF2-40B4-BE49-F238E27FC236}">
                      <a16:creationId xmlns:a16="http://schemas.microsoft.com/office/drawing/2014/main" id="{4332A012-E820-398E-28D5-65502014845D}"/>
                    </a:ext>
                  </a:extLst>
                </p:cNvPr>
                <p:cNvSpPr>
                  <a:spLocks/>
                </p:cNvSpPr>
                <p:nvPr>
                  <p:custDataLst>
                    <p:tags r:id="rId43"/>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0" name="Crowdsourcing2">
                  <a:extLst>
                    <a:ext uri="{FF2B5EF4-FFF2-40B4-BE49-F238E27FC236}">
                      <a16:creationId xmlns:a16="http://schemas.microsoft.com/office/drawing/2014/main" id="{C8893EAC-F64A-4D1B-EE1A-4084F9D7242C}"/>
                    </a:ext>
                  </a:extLst>
                </p:cNvPr>
                <p:cNvSpPr>
                  <a:spLocks/>
                </p:cNvSpPr>
                <p:nvPr>
                  <p:custDataLst>
                    <p:tags r:id="rId44"/>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1" name="Crowdsourcing2">
                  <a:extLst>
                    <a:ext uri="{FF2B5EF4-FFF2-40B4-BE49-F238E27FC236}">
                      <a16:creationId xmlns:a16="http://schemas.microsoft.com/office/drawing/2014/main" id="{C7EFC9B7-C680-0A21-605F-1A6CAC47E46B}"/>
                    </a:ext>
                  </a:extLst>
                </p:cNvPr>
                <p:cNvSpPr>
                  <a:spLocks/>
                </p:cNvSpPr>
                <p:nvPr>
                  <p:custDataLst>
                    <p:tags r:id="rId45"/>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2" name="Crowdsourcing2">
                  <a:extLst>
                    <a:ext uri="{FF2B5EF4-FFF2-40B4-BE49-F238E27FC236}">
                      <a16:creationId xmlns:a16="http://schemas.microsoft.com/office/drawing/2014/main" id="{93C63C00-C165-65D8-08EF-7ECCDAEACF93}"/>
                    </a:ext>
                  </a:extLst>
                </p:cNvPr>
                <p:cNvSpPr>
                  <a:spLocks/>
                </p:cNvSpPr>
                <p:nvPr>
                  <p:custDataLst>
                    <p:tags r:id="rId46"/>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5" name="Gruppieren 24">
              <a:extLst>
                <a:ext uri="{FF2B5EF4-FFF2-40B4-BE49-F238E27FC236}">
                  <a16:creationId xmlns:a16="http://schemas.microsoft.com/office/drawing/2014/main" id="{4FA61809-912B-0A8C-20C7-3265E7D7A175}"/>
                </a:ext>
              </a:extLst>
            </p:cNvPr>
            <p:cNvGrpSpPr/>
            <p:nvPr/>
          </p:nvGrpSpPr>
          <p:grpSpPr>
            <a:xfrm>
              <a:off x="5157848" y="3180283"/>
              <a:ext cx="480669" cy="448955"/>
              <a:chOff x="1369937" y="4620185"/>
              <a:chExt cx="512470" cy="478658"/>
            </a:xfrm>
          </p:grpSpPr>
          <p:grpSp>
            <p:nvGrpSpPr>
              <p:cNvPr id="161" name="Gruppieren 160" descr="{&quot;Key&quot;:&quot;POWER_USER_SHAPE_ICON&quot;,&quot;Value&quot;:&quot;POWER_USER_SHAPE_ICON_STYLE_2&quot;}">
                <a:extLst>
                  <a:ext uri="{FF2B5EF4-FFF2-40B4-BE49-F238E27FC236}">
                    <a16:creationId xmlns:a16="http://schemas.microsoft.com/office/drawing/2014/main" id="{A8DDB917-C637-D104-CC4F-25453FBB280C}"/>
                  </a:ext>
                </a:extLst>
              </p:cNvPr>
              <p:cNvGrpSpPr>
                <a:grpSpLocks noChangeAspect="1"/>
              </p:cNvGrpSpPr>
              <p:nvPr/>
            </p:nvGrpSpPr>
            <p:grpSpPr>
              <a:xfrm>
                <a:off x="1498726" y="4620185"/>
                <a:ext cx="286311" cy="286311"/>
                <a:chOff x="-147119" y="3030538"/>
                <a:chExt cx="762000" cy="762000"/>
              </a:xfrm>
              <a:solidFill>
                <a:srgbClr val="000066"/>
              </a:solidFill>
            </p:grpSpPr>
            <p:sp>
              <p:nvSpPr>
                <p:cNvPr id="171" name="POWER_USER_SHAPE_ICON_STYLE_2">
                  <a:extLst>
                    <a:ext uri="{FF2B5EF4-FFF2-40B4-BE49-F238E27FC236}">
                      <a16:creationId xmlns:a16="http://schemas.microsoft.com/office/drawing/2014/main" id="{423EE217-4F17-F83C-EA76-E89B7A144B72}"/>
                    </a:ext>
                  </a:extLst>
                </p:cNvPr>
                <p:cNvSpPr/>
                <p:nvPr/>
              </p:nvSpPr>
              <p:spPr>
                <a:xfrm>
                  <a:off x="-147119" y="3030538"/>
                  <a:ext cx="762000" cy="762000"/>
                </a:xfrm>
                <a:prstGeom prst="ellipse">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Snowflake2" descr="{&quot;Key&quot;:&quot;POWER_USER_SHAPE_ICON&quot;,&quot;Value&quot;:&quot;POWER_USER_SHAPE_ICON_STYLE_1&quot;}">
                  <a:extLst>
                    <a:ext uri="{FF2B5EF4-FFF2-40B4-BE49-F238E27FC236}">
                      <a16:creationId xmlns:a16="http://schemas.microsoft.com/office/drawing/2014/main" id="{A29FFF46-D026-DF53-7739-EDBBD5296852}"/>
                    </a:ext>
                  </a:extLst>
                </p:cNvPr>
                <p:cNvSpPr>
                  <a:spLocks noChangeAspect="1"/>
                </p:cNvSpPr>
                <p:nvPr/>
              </p:nvSpPr>
              <p:spPr bwMode="auto">
                <a:xfrm>
                  <a:off x="0" y="3157538"/>
                  <a:ext cx="467762" cy="508000"/>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62" name="Gruppieren 161" descr="{&quot;Key&quot;:&quot;POWER_USER_SHAPE_ICON&quot;,&quot;Value&quot;:&quot;POWER_USER_SHAPE_ICON_STYLE_2&quot;}">
                <a:extLst>
                  <a:ext uri="{FF2B5EF4-FFF2-40B4-BE49-F238E27FC236}">
                    <a16:creationId xmlns:a16="http://schemas.microsoft.com/office/drawing/2014/main" id="{FB014685-887C-6EFF-B333-C1A20CF667A6}"/>
                  </a:ext>
                </a:extLst>
              </p:cNvPr>
              <p:cNvGrpSpPr>
                <a:grpSpLocks noChangeAspect="1"/>
              </p:cNvGrpSpPr>
              <p:nvPr/>
            </p:nvGrpSpPr>
            <p:grpSpPr>
              <a:xfrm>
                <a:off x="1369937" y="4810589"/>
                <a:ext cx="288254" cy="288254"/>
                <a:chOff x="-158376" y="3030538"/>
                <a:chExt cx="762000" cy="762000"/>
              </a:xfrm>
            </p:grpSpPr>
            <p:sp>
              <p:nvSpPr>
                <p:cNvPr id="169" name="POWER_USER_SHAPE_ICON_STYLE_2">
                  <a:extLst>
                    <a:ext uri="{FF2B5EF4-FFF2-40B4-BE49-F238E27FC236}">
                      <a16:creationId xmlns:a16="http://schemas.microsoft.com/office/drawing/2014/main" id="{C244D129-8AF7-DCB3-FA85-41DF11F78EF9}"/>
                    </a:ext>
                  </a:extLst>
                </p:cNvPr>
                <p:cNvSpPr/>
                <p:nvPr/>
              </p:nvSpPr>
              <p:spPr>
                <a:xfrm>
                  <a:off x="-158376" y="3030538"/>
                  <a:ext cx="762000" cy="7620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0" name="Flame3" descr="{&quot;Key&quot;:&quot;POWER_USER_SHAPE_ICON&quot;,&quot;Value&quot;:&quot;POWER_USER_SHAPE_ICON_STYLE_1&quot;}">
                  <a:extLst>
                    <a:ext uri="{FF2B5EF4-FFF2-40B4-BE49-F238E27FC236}">
                      <a16:creationId xmlns:a16="http://schemas.microsoft.com/office/drawing/2014/main" id="{65E1EC2D-802E-DB3D-F630-F183F124F5F8}"/>
                    </a:ext>
                  </a:extLst>
                </p:cNvPr>
                <p:cNvSpPr>
                  <a:spLocks noChangeAspect="1"/>
                </p:cNvSpPr>
                <p:nvPr>
                  <p:custDataLst>
                    <p:tags r:id="rId38"/>
                  </p:custDataLst>
                </p:nvPr>
              </p:nvSpPr>
              <p:spPr bwMode="auto">
                <a:xfrm>
                  <a:off x="1" y="3157538"/>
                  <a:ext cx="445247" cy="508000"/>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63" name="Gruppieren 162" descr="{&quot;Key&quot;:&quot;POWER_USER_SHAPE_ICON&quot;,&quot;Value&quot;:&quot;POWER_USER_SHAPE_ICON_STYLE_2&quot;}">
                <a:extLst>
                  <a:ext uri="{FF2B5EF4-FFF2-40B4-BE49-F238E27FC236}">
                    <a16:creationId xmlns:a16="http://schemas.microsoft.com/office/drawing/2014/main" id="{546C58C1-7544-8D2D-A026-6E80F3611EFC}"/>
                  </a:ext>
                </a:extLst>
              </p:cNvPr>
              <p:cNvGrpSpPr>
                <a:grpSpLocks noChangeAspect="1"/>
              </p:cNvGrpSpPr>
              <p:nvPr/>
            </p:nvGrpSpPr>
            <p:grpSpPr>
              <a:xfrm>
                <a:off x="1612540" y="4824795"/>
                <a:ext cx="269867" cy="269867"/>
                <a:chOff x="-127000" y="2980451"/>
                <a:chExt cx="762000" cy="762000"/>
              </a:xfrm>
            </p:grpSpPr>
            <p:sp>
              <p:nvSpPr>
                <p:cNvPr id="164" name="POWER_USER_SHAPE_ICON_STYLE_2">
                  <a:extLst>
                    <a:ext uri="{FF2B5EF4-FFF2-40B4-BE49-F238E27FC236}">
                      <a16:creationId xmlns:a16="http://schemas.microsoft.com/office/drawing/2014/main" id="{84D5A179-05BE-D02E-6314-5395417B7505}"/>
                    </a:ext>
                  </a:extLst>
                </p:cNvPr>
                <p:cNvSpPr/>
                <p:nvPr/>
              </p:nvSpPr>
              <p:spPr>
                <a:xfrm>
                  <a:off x="-127000" y="2980451"/>
                  <a:ext cx="762000" cy="76200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5" name="Gruppieren 164">
                  <a:extLst>
                    <a:ext uri="{FF2B5EF4-FFF2-40B4-BE49-F238E27FC236}">
                      <a16:creationId xmlns:a16="http://schemas.microsoft.com/office/drawing/2014/main" id="{3E4BBB4B-96AF-E4E7-B2AE-020ADCFF33AC}"/>
                    </a:ext>
                  </a:extLst>
                </p:cNvPr>
                <p:cNvGrpSpPr>
                  <a:grpSpLocks noChangeAspect="1"/>
                </p:cNvGrpSpPr>
                <p:nvPr/>
              </p:nvGrpSpPr>
              <p:grpSpPr>
                <a:xfrm>
                  <a:off x="0" y="3157538"/>
                  <a:ext cx="508000" cy="407826"/>
                  <a:chOff x="0" y="3157538"/>
                  <a:chExt cx="676283" cy="542925"/>
                </a:xfrm>
              </p:grpSpPr>
              <p:sp>
                <p:nvSpPr>
                  <p:cNvPr id="166" name="Freeform 284">
                    <a:extLst>
                      <a:ext uri="{FF2B5EF4-FFF2-40B4-BE49-F238E27FC236}">
                        <a16:creationId xmlns:a16="http://schemas.microsoft.com/office/drawing/2014/main" id="{01794DFD-DC93-907C-72DC-18E10B897CB1}"/>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Freeform 285">
                    <a:extLst>
                      <a:ext uri="{FF2B5EF4-FFF2-40B4-BE49-F238E27FC236}">
                        <a16:creationId xmlns:a16="http://schemas.microsoft.com/office/drawing/2014/main" id="{B28A049B-C8DD-4CCE-6E6B-298311BF9EB8}"/>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Freeform 286">
                    <a:extLst>
                      <a:ext uri="{FF2B5EF4-FFF2-40B4-BE49-F238E27FC236}">
                        <a16:creationId xmlns:a16="http://schemas.microsoft.com/office/drawing/2014/main" id="{6E9E93C3-7945-D2B9-E2A1-5D881CD66A2E}"/>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grpSp>
          <p:nvGrpSpPr>
            <p:cNvPr id="26" name="Gruppieren 25" descr="{&quot;Key&quot;:&quot;POWER_USER_SHAPE_ICON&quot;,&quot;Value&quot;:&quot;POWER_USER_SHAPE_ICON_STYLE_2&quot;}">
              <a:extLst>
                <a:ext uri="{FF2B5EF4-FFF2-40B4-BE49-F238E27FC236}">
                  <a16:creationId xmlns:a16="http://schemas.microsoft.com/office/drawing/2014/main" id="{F09D3C02-6272-DB2D-8958-48E7FD210098}"/>
                </a:ext>
              </a:extLst>
            </p:cNvPr>
            <p:cNvGrpSpPr>
              <a:grpSpLocks noChangeAspect="1"/>
            </p:cNvGrpSpPr>
            <p:nvPr/>
          </p:nvGrpSpPr>
          <p:grpSpPr>
            <a:xfrm>
              <a:off x="5918017" y="2397907"/>
              <a:ext cx="332846" cy="332846"/>
              <a:chOff x="6103281" y="1370067"/>
              <a:chExt cx="762000" cy="762000"/>
            </a:xfrm>
          </p:grpSpPr>
          <p:sp>
            <p:nvSpPr>
              <p:cNvPr id="159" name="POWER_USER_SHAPE_ICON_STYLE_2">
                <a:extLst>
                  <a:ext uri="{FF2B5EF4-FFF2-40B4-BE49-F238E27FC236}">
                    <a16:creationId xmlns:a16="http://schemas.microsoft.com/office/drawing/2014/main" id="{3CA87D36-BEFD-B919-C024-85A8BC1BB02B}"/>
                  </a:ext>
                </a:extLst>
              </p:cNvPr>
              <p:cNvSpPr/>
              <p:nvPr/>
            </p:nvSpPr>
            <p:spPr>
              <a:xfrm>
                <a:off x="6103281" y="1370067"/>
                <a:ext cx="762000" cy="762000"/>
              </a:xfrm>
              <a:prstGeom prst="ellipse">
                <a:avLst/>
              </a:prstGeom>
              <a:solidFill>
                <a:srgbClr val="00B05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Solar_panel2" descr="{&quot;Key&quot;:&quot;POWER_USER_SHAPE_ICON&quot;,&quot;Value&quot;:&quot;POWER_USER_SHAPE_ICON_STYLE_1&quot;}">
                <a:extLst>
                  <a:ext uri="{FF2B5EF4-FFF2-40B4-BE49-F238E27FC236}">
                    <a16:creationId xmlns:a16="http://schemas.microsoft.com/office/drawing/2014/main" id="{C21414C9-DDCE-EC91-E8C5-80A8B7B09DE3}"/>
                  </a:ext>
                </a:extLst>
              </p:cNvPr>
              <p:cNvSpPr>
                <a:spLocks noChangeAspect="1" noEditPoints="1"/>
              </p:cNvSpPr>
              <p:nvPr>
                <p:custDataLst>
                  <p:tags r:id="rId37"/>
                </p:custDataLst>
              </p:nvPr>
            </p:nvSpPr>
            <p:spPr bwMode="auto">
              <a:xfrm>
                <a:off x="6230281" y="1509627"/>
                <a:ext cx="508000" cy="482879"/>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7" name="Rechteck 26">
              <a:extLst>
                <a:ext uri="{FF2B5EF4-FFF2-40B4-BE49-F238E27FC236}">
                  <a16:creationId xmlns:a16="http://schemas.microsoft.com/office/drawing/2014/main" id="{FB207E86-240C-D530-F41A-002CA553F70D}"/>
                </a:ext>
              </a:extLst>
            </p:cNvPr>
            <p:cNvSpPr/>
            <p:nvPr/>
          </p:nvSpPr>
          <p:spPr>
            <a:xfrm>
              <a:off x="4858788" y="3633872"/>
              <a:ext cx="943409" cy="415498"/>
            </a:xfrm>
            <a:prstGeom prst="rect">
              <a:avLst/>
            </a:prstGeom>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070C0"/>
                  </a:solidFill>
                  <a:effectLst/>
                  <a:uLnTx/>
                  <a:uFillTx/>
                  <a:latin typeface="Bahnschrift" panose="020B0502040204020203" pitchFamily="34" charset="0"/>
                  <a:ea typeface="+mn-ea"/>
                  <a:cs typeface="+mn-cs"/>
                </a:rPr>
                <a:t>EMIM</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srgbClr val="0070C0"/>
                </a:solidFill>
                <a:effectLst/>
                <a:uLnTx/>
                <a:uFillTx/>
                <a:latin typeface="Bahnschrift" panose="020B0502040204020203" pitchFamily="34" charset="0"/>
                <a:ea typeface="+mn-ea"/>
                <a:cs typeface="+mn-cs"/>
              </a:endParaRPr>
            </a:p>
          </p:txBody>
        </p:sp>
        <p:sp>
          <p:nvSpPr>
            <p:cNvPr id="28" name="Rechteck 27">
              <a:extLst>
                <a:ext uri="{FF2B5EF4-FFF2-40B4-BE49-F238E27FC236}">
                  <a16:creationId xmlns:a16="http://schemas.microsoft.com/office/drawing/2014/main" id="{D62E8284-D1B7-C0A2-68A5-B60077D77A2B}"/>
                </a:ext>
              </a:extLst>
            </p:cNvPr>
            <p:cNvSpPr/>
            <p:nvPr/>
          </p:nvSpPr>
          <p:spPr>
            <a:xfrm>
              <a:off x="4907905" y="2310261"/>
              <a:ext cx="1764865" cy="2249048"/>
            </a:xfrm>
            <a:prstGeom prst="rect">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hteck 28">
              <a:extLst>
                <a:ext uri="{FF2B5EF4-FFF2-40B4-BE49-F238E27FC236}">
                  <a16:creationId xmlns:a16="http://schemas.microsoft.com/office/drawing/2014/main" id="{3ECC541F-C2F4-D387-CE28-35494243E577}"/>
                </a:ext>
              </a:extLst>
            </p:cNvPr>
            <p:cNvSpPr/>
            <p:nvPr/>
          </p:nvSpPr>
          <p:spPr>
            <a:xfrm>
              <a:off x="7243684" y="3785049"/>
              <a:ext cx="1845106" cy="994121"/>
            </a:xfrm>
            <a:prstGeom prst="rect">
              <a:avLst/>
            </a:prstGeom>
            <a:solidFill>
              <a:srgbClr val="D8D7B7"/>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hteck 29">
              <a:extLst>
                <a:ext uri="{FF2B5EF4-FFF2-40B4-BE49-F238E27FC236}">
                  <a16:creationId xmlns:a16="http://schemas.microsoft.com/office/drawing/2014/main" id="{E93408A8-7BE1-F051-DE45-34EAEBD2A016}"/>
                </a:ext>
              </a:extLst>
            </p:cNvPr>
            <p:cNvSpPr/>
            <p:nvPr/>
          </p:nvSpPr>
          <p:spPr>
            <a:xfrm>
              <a:off x="7230135" y="2301654"/>
              <a:ext cx="1858655" cy="2484313"/>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Building5" descr="{&quot;Key&quot;:&quot;POWER_USER_SHAPE_ICON&quot;,&quot;Value&quot;:&quot;POWER_USER_SHAPE_ICON_STYLE_1&quot;}">
              <a:extLst>
                <a:ext uri="{FF2B5EF4-FFF2-40B4-BE49-F238E27FC236}">
                  <a16:creationId xmlns:a16="http://schemas.microsoft.com/office/drawing/2014/main" id="{0414684F-9C9B-1C00-AD74-D4420963A016}"/>
                </a:ext>
              </a:extLst>
            </p:cNvPr>
            <p:cNvSpPr>
              <a:spLocks noChangeAspect="1" noEditPoints="1"/>
            </p:cNvSpPr>
            <p:nvPr>
              <p:custDataLst>
                <p:tags r:id="rId3"/>
              </p:custDataLst>
            </p:nvPr>
          </p:nvSpPr>
          <p:spPr bwMode="auto">
            <a:xfrm>
              <a:off x="7377303" y="2330024"/>
              <a:ext cx="1233099" cy="1461822"/>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2" name="Gruppieren 31">
              <a:extLst>
                <a:ext uri="{FF2B5EF4-FFF2-40B4-BE49-F238E27FC236}">
                  <a16:creationId xmlns:a16="http://schemas.microsoft.com/office/drawing/2014/main" id="{A045D784-2EF9-2EB2-0AB5-DCBD261DB01A}"/>
                </a:ext>
              </a:extLst>
            </p:cNvPr>
            <p:cNvGrpSpPr/>
            <p:nvPr/>
          </p:nvGrpSpPr>
          <p:grpSpPr>
            <a:xfrm>
              <a:off x="7992601" y="3101966"/>
              <a:ext cx="298582" cy="276822"/>
              <a:chOff x="-19101" y="2381281"/>
              <a:chExt cx="699820" cy="699820"/>
            </a:xfrm>
          </p:grpSpPr>
          <p:sp>
            <p:nvSpPr>
              <p:cNvPr id="157" name="Ellipse 156">
                <a:extLst>
                  <a:ext uri="{FF2B5EF4-FFF2-40B4-BE49-F238E27FC236}">
                    <a16:creationId xmlns:a16="http://schemas.microsoft.com/office/drawing/2014/main" id="{791C42F7-3C82-4A89-0EB2-30C17B3E0567}"/>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8" name="Plug" descr="{&quot;Key&quot;:&quot;POWER_USER_SHAPE_ICON&quot;,&quot;Value&quot;:&quot;POWER_USER_SHAPE_ICON_STYLE_1&quot;}">
                <a:extLst>
                  <a:ext uri="{FF2B5EF4-FFF2-40B4-BE49-F238E27FC236}">
                    <a16:creationId xmlns:a16="http://schemas.microsoft.com/office/drawing/2014/main" id="{C7F740A6-AFA3-5F5B-6D2E-BBC88016938C}"/>
                  </a:ext>
                </a:extLst>
              </p:cNvPr>
              <p:cNvSpPr>
                <a:spLocks noChangeAspect="1" noEditPoints="1"/>
              </p:cNvSpPr>
              <p:nvPr>
                <p:custDataLst>
                  <p:tags r:id="rId36"/>
                </p:custDataLst>
              </p:nvPr>
            </p:nvSpPr>
            <p:spPr bwMode="auto">
              <a:xfrm>
                <a:off x="124100" y="2458915"/>
                <a:ext cx="393828" cy="542925"/>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33" name="Gruppieren 32" descr="{&quot;Key&quot;:&quot;POWER_USER_SHAPE_ICON&quot;,&quot;Value&quot;:&quot;POWER_USER_SHAPE_ICON_STYLE_2&quot;}">
              <a:extLst>
                <a:ext uri="{FF2B5EF4-FFF2-40B4-BE49-F238E27FC236}">
                  <a16:creationId xmlns:a16="http://schemas.microsoft.com/office/drawing/2014/main" id="{5C88B00C-5FF7-F326-F9B3-1FED1D541800}"/>
                </a:ext>
              </a:extLst>
            </p:cNvPr>
            <p:cNvGrpSpPr>
              <a:grpSpLocks noChangeAspect="1"/>
            </p:cNvGrpSpPr>
            <p:nvPr/>
          </p:nvGrpSpPr>
          <p:grpSpPr>
            <a:xfrm>
              <a:off x="7864861" y="2867181"/>
              <a:ext cx="295815" cy="295814"/>
              <a:chOff x="-151229" y="3030538"/>
              <a:chExt cx="762000" cy="762000"/>
            </a:xfrm>
          </p:grpSpPr>
          <p:sp>
            <p:nvSpPr>
              <p:cNvPr id="147" name="POWER_USER_SHAPE_ICON_STYLE_2">
                <a:extLst>
                  <a:ext uri="{FF2B5EF4-FFF2-40B4-BE49-F238E27FC236}">
                    <a16:creationId xmlns:a16="http://schemas.microsoft.com/office/drawing/2014/main" id="{8C26C061-A05A-9969-1E8E-507E9BB66D06}"/>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8" name="Gruppieren 147">
                <a:extLst>
                  <a:ext uri="{FF2B5EF4-FFF2-40B4-BE49-F238E27FC236}">
                    <a16:creationId xmlns:a16="http://schemas.microsoft.com/office/drawing/2014/main" id="{5AA01513-F801-680D-BA90-E4CE11EEFFF1}"/>
                  </a:ext>
                </a:extLst>
              </p:cNvPr>
              <p:cNvGrpSpPr>
                <a:grpSpLocks noChangeAspect="1"/>
              </p:cNvGrpSpPr>
              <p:nvPr/>
            </p:nvGrpSpPr>
            <p:grpSpPr>
              <a:xfrm>
                <a:off x="1" y="3157538"/>
                <a:ext cx="459541" cy="508000"/>
                <a:chOff x="0" y="3157538"/>
                <a:chExt cx="491134" cy="542925"/>
              </a:xfrm>
            </p:grpSpPr>
            <p:sp>
              <p:nvSpPr>
                <p:cNvPr id="149" name="Crowdsourcing2">
                  <a:extLst>
                    <a:ext uri="{FF2B5EF4-FFF2-40B4-BE49-F238E27FC236}">
                      <a16:creationId xmlns:a16="http://schemas.microsoft.com/office/drawing/2014/main" id="{6D8D1836-1A70-9458-DEC0-B3CD7F4CD7D7}"/>
                    </a:ext>
                  </a:extLst>
                </p:cNvPr>
                <p:cNvSpPr>
                  <a:spLocks/>
                </p:cNvSpPr>
                <p:nvPr>
                  <p:custDataLst>
                    <p:tags r:id="rId28"/>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0" name="Crowdsourcing2">
                  <a:extLst>
                    <a:ext uri="{FF2B5EF4-FFF2-40B4-BE49-F238E27FC236}">
                      <a16:creationId xmlns:a16="http://schemas.microsoft.com/office/drawing/2014/main" id="{D2D32FF7-8A9B-CC84-A58D-EF972F22E9C4}"/>
                    </a:ext>
                  </a:extLst>
                </p:cNvPr>
                <p:cNvSpPr>
                  <a:spLocks/>
                </p:cNvSpPr>
                <p:nvPr>
                  <p:custDataLst>
                    <p:tags r:id="rId29"/>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1" name="Crowdsourcing2">
                  <a:extLst>
                    <a:ext uri="{FF2B5EF4-FFF2-40B4-BE49-F238E27FC236}">
                      <a16:creationId xmlns:a16="http://schemas.microsoft.com/office/drawing/2014/main" id="{3B87D218-DB76-D020-BE86-72DF16D955E6}"/>
                    </a:ext>
                  </a:extLst>
                </p:cNvPr>
                <p:cNvSpPr>
                  <a:spLocks/>
                </p:cNvSpPr>
                <p:nvPr>
                  <p:custDataLst>
                    <p:tags r:id="rId30"/>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2" name="Crowdsourcing2">
                  <a:extLst>
                    <a:ext uri="{FF2B5EF4-FFF2-40B4-BE49-F238E27FC236}">
                      <a16:creationId xmlns:a16="http://schemas.microsoft.com/office/drawing/2014/main" id="{35AB73F7-0442-0D8F-122D-C3C22811E817}"/>
                    </a:ext>
                  </a:extLst>
                </p:cNvPr>
                <p:cNvSpPr>
                  <a:spLocks/>
                </p:cNvSpPr>
                <p:nvPr>
                  <p:custDataLst>
                    <p:tags r:id="rId31"/>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3" name="Crowdsourcing2">
                  <a:extLst>
                    <a:ext uri="{FF2B5EF4-FFF2-40B4-BE49-F238E27FC236}">
                      <a16:creationId xmlns:a16="http://schemas.microsoft.com/office/drawing/2014/main" id="{95AFACDD-E865-5200-1767-46069F232AE4}"/>
                    </a:ext>
                  </a:extLst>
                </p:cNvPr>
                <p:cNvSpPr>
                  <a:spLocks/>
                </p:cNvSpPr>
                <p:nvPr>
                  <p:custDataLst>
                    <p:tags r:id="rId32"/>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4" name="Crowdsourcing2">
                  <a:extLst>
                    <a:ext uri="{FF2B5EF4-FFF2-40B4-BE49-F238E27FC236}">
                      <a16:creationId xmlns:a16="http://schemas.microsoft.com/office/drawing/2014/main" id="{4186A653-7AC2-E1B2-75F6-A7201BD33098}"/>
                    </a:ext>
                  </a:extLst>
                </p:cNvPr>
                <p:cNvSpPr>
                  <a:spLocks/>
                </p:cNvSpPr>
                <p:nvPr>
                  <p:custDataLst>
                    <p:tags r:id="rId33"/>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5" name="Crowdsourcing2">
                  <a:extLst>
                    <a:ext uri="{FF2B5EF4-FFF2-40B4-BE49-F238E27FC236}">
                      <a16:creationId xmlns:a16="http://schemas.microsoft.com/office/drawing/2014/main" id="{3C525AAD-890D-F033-2BB5-CF801FACA082}"/>
                    </a:ext>
                  </a:extLst>
                </p:cNvPr>
                <p:cNvSpPr>
                  <a:spLocks/>
                </p:cNvSpPr>
                <p:nvPr>
                  <p:custDataLst>
                    <p:tags r:id="rId34"/>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6" name="Crowdsourcing2">
                  <a:extLst>
                    <a:ext uri="{FF2B5EF4-FFF2-40B4-BE49-F238E27FC236}">
                      <a16:creationId xmlns:a16="http://schemas.microsoft.com/office/drawing/2014/main" id="{EC13E396-D83D-05C6-6B84-C8757C338A7C}"/>
                    </a:ext>
                  </a:extLst>
                </p:cNvPr>
                <p:cNvSpPr>
                  <a:spLocks/>
                </p:cNvSpPr>
                <p:nvPr>
                  <p:custDataLst>
                    <p:tags r:id="rId35"/>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34" name="Gruppieren 33">
              <a:extLst>
                <a:ext uri="{FF2B5EF4-FFF2-40B4-BE49-F238E27FC236}">
                  <a16:creationId xmlns:a16="http://schemas.microsoft.com/office/drawing/2014/main" id="{ED206C09-81F4-924A-5789-B6454DB890CE}"/>
                </a:ext>
              </a:extLst>
            </p:cNvPr>
            <p:cNvGrpSpPr/>
            <p:nvPr/>
          </p:nvGrpSpPr>
          <p:grpSpPr>
            <a:xfrm>
              <a:off x="7525937" y="3189328"/>
              <a:ext cx="480669" cy="448955"/>
              <a:chOff x="1369937" y="4620185"/>
              <a:chExt cx="512470" cy="478658"/>
            </a:xfrm>
          </p:grpSpPr>
          <p:grpSp>
            <p:nvGrpSpPr>
              <p:cNvPr id="135" name="Gruppieren 134" descr="{&quot;Key&quot;:&quot;POWER_USER_SHAPE_ICON&quot;,&quot;Value&quot;:&quot;POWER_USER_SHAPE_ICON_STYLE_2&quot;}">
                <a:extLst>
                  <a:ext uri="{FF2B5EF4-FFF2-40B4-BE49-F238E27FC236}">
                    <a16:creationId xmlns:a16="http://schemas.microsoft.com/office/drawing/2014/main" id="{28E85E1C-0696-2A9F-768D-1A146BB9EBF9}"/>
                  </a:ext>
                </a:extLst>
              </p:cNvPr>
              <p:cNvGrpSpPr>
                <a:grpSpLocks noChangeAspect="1"/>
              </p:cNvGrpSpPr>
              <p:nvPr/>
            </p:nvGrpSpPr>
            <p:grpSpPr>
              <a:xfrm>
                <a:off x="1498726" y="4620185"/>
                <a:ext cx="286311" cy="286311"/>
                <a:chOff x="-147119" y="3030538"/>
                <a:chExt cx="762000" cy="762000"/>
              </a:xfrm>
              <a:solidFill>
                <a:srgbClr val="000066"/>
              </a:solidFill>
            </p:grpSpPr>
            <p:sp>
              <p:nvSpPr>
                <p:cNvPr id="145" name="POWER_USER_SHAPE_ICON_STYLE_2">
                  <a:extLst>
                    <a:ext uri="{FF2B5EF4-FFF2-40B4-BE49-F238E27FC236}">
                      <a16:creationId xmlns:a16="http://schemas.microsoft.com/office/drawing/2014/main" id="{07624124-FCA4-6886-2A6F-A946685020B2}"/>
                    </a:ext>
                  </a:extLst>
                </p:cNvPr>
                <p:cNvSpPr/>
                <p:nvPr/>
              </p:nvSpPr>
              <p:spPr>
                <a:xfrm>
                  <a:off x="-147119" y="3030538"/>
                  <a:ext cx="762000" cy="762000"/>
                </a:xfrm>
                <a:prstGeom prst="ellipse">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Snowflake2" descr="{&quot;Key&quot;:&quot;POWER_USER_SHAPE_ICON&quot;,&quot;Value&quot;:&quot;POWER_USER_SHAPE_ICON_STYLE_1&quot;}">
                  <a:extLst>
                    <a:ext uri="{FF2B5EF4-FFF2-40B4-BE49-F238E27FC236}">
                      <a16:creationId xmlns:a16="http://schemas.microsoft.com/office/drawing/2014/main" id="{1F2279F9-6AFA-E2FB-0D2F-9CF8F7FB4691}"/>
                    </a:ext>
                  </a:extLst>
                </p:cNvPr>
                <p:cNvSpPr>
                  <a:spLocks noChangeAspect="1"/>
                </p:cNvSpPr>
                <p:nvPr/>
              </p:nvSpPr>
              <p:spPr bwMode="auto">
                <a:xfrm>
                  <a:off x="0" y="3157538"/>
                  <a:ext cx="467762" cy="508000"/>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36" name="Gruppieren 135" descr="{&quot;Key&quot;:&quot;POWER_USER_SHAPE_ICON&quot;,&quot;Value&quot;:&quot;POWER_USER_SHAPE_ICON_STYLE_2&quot;}">
                <a:extLst>
                  <a:ext uri="{FF2B5EF4-FFF2-40B4-BE49-F238E27FC236}">
                    <a16:creationId xmlns:a16="http://schemas.microsoft.com/office/drawing/2014/main" id="{EA13ED05-A12A-1844-4BC5-AD06CD66DBAB}"/>
                  </a:ext>
                </a:extLst>
              </p:cNvPr>
              <p:cNvGrpSpPr>
                <a:grpSpLocks noChangeAspect="1"/>
              </p:cNvGrpSpPr>
              <p:nvPr/>
            </p:nvGrpSpPr>
            <p:grpSpPr>
              <a:xfrm>
                <a:off x="1369937" y="4810589"/>
                <a:ext cx="288254" cy="288254"/>
                <a:chOff x="-158376" y="3030538"/>
                <a:chExt cx="762000" cy="762000"/>
              </a:xfrm>
            </p:grpSpPr>
            <p:sp>
              <p:nvSpPr>
                <p:cNvPr id="143" name="POWER_USER_SHAPE_ICON_STYLE_2">
                  <a:extLst>
                    <a:ext uri="{FF2B5EF4-FFF2-40B4-BE49-F238E27FC236}">
                      <a16:creationId xmlns:a16="http://schemas.microsoft.com/office/drawing/2014/main" id="{1B5ADA43-71CA-B956-FDD7-DC840FD59DCD}"/>
                    </a:ext>
                  </a:extLst>
                </p:cNvPr>
                <p:cNvSpPr/>
                <p:nvPr/>
              </p:nvSpPr>
              <p:spPr>
                <a:xfrm>
                  <a:off x="-158376" y="3030538"/>
                  <a:ext cx="762000" cy="7620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Flame3" descr="{&quot;Key&quot;:&quot;POWER_USER_SHAPE_ICON&quot;,&quot;Value&quot;:&quot;POWER_USER_SHAPE_ICON_STYLE_1&quot;}">
                  <a:extLst>
                    <a:ext uri="{FF2B5EF4-FFF2-40B4-BE49-F238E27FC236}">
                      <a16:creationId xmlns:a16="http://schemas.microsoft.com/office/drawing/2014/main" id="{AA553518-B891-D43C-87E8-8996AA5F6756}"/>
                    </a:ext>
                  </a:extLst>
                </p:cNvPr>
                <p:cNvSpPr>
                  <a:spLocks noChangeAspect="1"/>
                </p:cNvSpPr>
                <p:nvPr>
                  <p:custDataLst>
                    <p:tags r:id="rId27"/>
                  </p:custDataLst>
                </p:nvPr>
              </p:nvSpPr>
              <p:spPr bwMode="auto">
                <a:xfrm>
                  <a:off x="1" y="3157538"/>
                  <a:ext cx="445247" cy="508000"/>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37" name="Gruppieren 136" descr="{&quot;Key&quot;:&quot;POWER_USER_SHAPE_ICON&quot;,&quot;Value&quot;:&quot;POWER_USER_SHAPE_ICON_STYLE_2&quot;}">
                <a:extLst>
                  <a:ext uri="{FF2B5EF4-FFF2-40B4-BE49-F238E27FC236}">
                    <a16:creationId xmlns:a16="http://schemas.microsoft.com/office/drawing/2014/main" id="{E346733B-3DFE-1307-8042-C9C0C71340FE}"/>
                  </a:ext>
                </a:extLst>
              </p:cNvPr>
              <p:cNvGrpSpPr>
                <a:grpSpLocks noChangeAspect="1"/>
              </p:cNvGrpSpPr>
              <p:nvPr/>
            </p:nvGrpSpPr>
            <p:grpSpPr>
              <a:xfrm>
                <a:off x="1612540" y="4824795"/>
                <a:ext cx="269867" cy="269867"/>
                <a:chOff x="-127000" y="2980451"/>
                <a:chExt cx="762000" cy="762000"/>
              </a:xfrm>
            </p:grpSpPr>
            <p:sp>
              <p:nvSpPr>
                <p:cNvPr id="138" name="POWER_USER_SHAPE_ICON_STYLE_2">
                  <a:extLst>
                    <a:ext uri="{FF2B5EF4-FFF2-40B4-BE49-F238E27FC236}">
                      <a16:creationId xmlns:a16="http://schemas.microsoft.com/office/drawing/2014/main" id="{9775C3D1-8B9E-2EE2-B5F9-08410C3D0B77}"/>
                    </a:ext>
                  </a:extLst>
                </p:cNvPr>
                <p:cNvSpPr/>
                <p:nvPr/>
              </p:nvSpPr>
              <p:spPr>
                <a:xfrm>
                  <a:off x="-127000" y="2980451"/>
                  <a:ext cx="762000" cy="76200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9" name="Gruppieren 138">
                  <a:extLst>
                    <a:ext uri="{FF2B5EF4-FFF2-40B4-BE49-F238E27FC236}">
                      <a16:creationId xmlns:a16="http://schemas.microsoft.com/office/drawing/2014/main" id="{43BF7F93-BF0F-B7D4-266B-85542720E332}"/>
                    </a:ext>
                  </a:extLst>
                </p:cNvPr>
                <p:cNvGrpSpPr>
                  <a:grpSpLocks noChangeAspect="1"/>
                </p:cNvGrpSpPr>
                <p:nvPr/>
              </p:nvGrpSpPr>
              <p:grpSpPr>
                <a:xfrm>
                  <a:off x="0" y="3157538"/>
                  <a:ext cx="508000" cy="407826"/>
                  <a:chOff x="0" y="3157538"/>
                  <a:chExt cx="676283" cy="542925"/>
                </a:xfrm>
              </p:grpSpPr>
              <p:sp>
                <p:nvSpPr>
                  <p:cNvPr id="140" name="Freeform 284">
                    <a:extLst>
                      <a:ext uri="{FF2B5EF4-FFF2-40B4-BE49-F238E27FC236}">
                        <a16:creationId xmlns:a16="http://schemas.microsoft.com/office/drawing/2014/main" id="{3B415996-7A6F-0B2C-B364-704A7673E3A1}"/>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Freeform 285">
                    <a:extLst>
                      <a:ext uri="{FF2B5EF4-FFF2-40B4-BE49-F238E27FC236}">
                        <a16:creationId xmlns:a16="http://schemas.microsoft.com/office/drawing/2014/main" id="{171A3477-663F-224D-D533-1559B0FDA54A}"/>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Freeform 286">
                    <a:extLst>
                      <a:ext uri="{FF2B5EF4-FFF2-40B4-BE49-F238E27FC236}">
                        <a16:creationId xmlns:a16="http://schemas.microsoft.com/office/drawing/2014/main" id="{C77DDAF4-3CF4-62D9-94E0-C0426BF08970}"/>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grpSp>
          <p:nvGrpSpPr>
            <p:cNvPr id="35" name="Gruppieren 34" descr="{&quot;Key&quot;:&quot;POWER_USER_SHAPE_ICON&quot;,&quot;Value&quot;:&quot;POWER_USER_SHAPE_ICON_STYLE_2&quot;}">
              <a:extLst>
                <a:ext uri="{FF2B5EF4-FFF2-40B4-BE49-F238E27FC236}">
                  <a16:creationId xmlns:a16="http://schemas.microsoft.com/office/drawing/2014/main" id="{ADCB1228-12C9-23CF-F0BE-B5587624CB3D}"/>
                </a:ext>
              </a:extLst>
            </p:cNvPr>
            <p:cNvGrpSpPr>
              <a:grpSpLocks noChangeAspect="1"/>
            </p:cNvGrpSpPr>
            <p:nvPr/>
          </p:nvGrpSpPr>
          <p:grpSpPr>
            <a:xfrm>
              <a:off x="8286106" y="2406952"/>
              <a:ext cx="332846" cy="332846"/>
              <a:chOff x="6103281" y="1370067"/>
              <a:chExt cx="762000" cy="762000"/>
            </a:xfrm>
          </p:grpSpPr>
          <p:sp>
            <p:nvSpPr>
              <p:cNvPr id="133" name="POWER_USER_SHAPE_ICON_STYLE_2">
                <a:extLst>
                  <a:ext uri="{FF2B5EF4-FFF2-40B4-BE49-F238E27FC236}">
                    <a16:creationId xmlns:a16="http://schemas.microsoft.com/office/drawing/2014/main" id="{E7FD2299-84B8-BA96-5453-3D9A9DE22132}"/>
                  </a:ext>
                </a:extLst>
              </p:cNvPr>
              <p:cNvSpPr/>
              <p:nvPr/>
            </p:nvSpPr>
            <p:spPr>
              <a:xfrm>
                <a:off x="6103281" y="1370067"/>
                <a:ext cx="762000" cy="762000"/>
              </a:xfrm>
              <a:prstGeom prst="ellipse">
                <a:avLst/>
              </a:prstGeom>
              <a:solidFill>
                <a:srgbClr val="00B05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Solar_panel2" descr="{&quot;Key&quot;:&quot;POWER_USER_SHAPE_ICON&quot;,&quot;Value&quot;:&quot;POWER_USER_SHAPE_ICON_STYLE_1&quot;}">
                <a:extLst>
                  <a:ext uri="{FF2B5EF4-FFF2-40B4-BE49-F238E27FC236}">
                    <a16:creationId xmlns:a16="http://schemas.microsoft.com/office/drawing/2014/main" id="{25B92386-50EF-4259-0B04-78255D09DE24}"/>
                  </a:ext>
                </a:extLst>
              </p:cNvPr>
              <p:cNvSpPr>
                <a:spLocks noChangeAspect="1" noEditPoints="1"/>
              </p:cNvSpPr>
              <p:nvPr>
                <p:custDataLst>
                  <p:tags r:id="rId26"/>
                </p:custDataLst>
              </p:nvPr>
            </p:nvSpPr>
            <p:spPr bwMode="auto">
              <a:xfrm>
                <a:off x="6230281" y="1509627"/>
                <a:ext cx="508000" cy="482879"/>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 name="Gruppieren 35">
              <a:extLst>
                <a:ext uri="{FF2B5EF4-FFF2-40B4-BE49-F238E27FC236}">
                  <a16:creationId xmlns:a16="http://schemas.microsoft.com/office/drawing/2014/main" id="{5A6B50D6-39AF-4CA1-6252-0658B71CB8ED}"/>
                </a:ext>
              </a:extLst>
            </p:cNvPr>
            <p:cNvGrpSpPr/>
            <p:nvPr/>
          </p:nvGrpSpPr>
          <p:grpSpPr>
            <a:xfrm>
              <a:off x="7275307" y="3809989"/>
              <a:ext cx="1680804" cy="580277"/>
              <a:chOff x="1671186" y="3629468"/>
              <a:chExt cx="2662093" cy="919055"/>
            </a:xfrm>
          </p:grpSpPr>
          <p:grpSp>
            <p:nvGrpSpPr>
              <p:cNvPr id="123" name="Gruppieren 122" descr="{&quot;Key&quot;:&quot;POWER_USER_SHAPE_ICON&quot;,&quot;Value&quot;:&quot;POWER_USER_SHAPE_ICON_STYLE_2&quot;}">
                <a:extLst>
                  <a:ext uri="{FF2B5EF4-FFF2-40B4-BE49-F238E27FC236}">
                    <a16:creationId xmlns:a16="http://schemas.microsoft.com/office/drawing/2014/main" id="{9B11068D-6CAA-3C2A-4443-FACE5E2EE668}"/>
                  </a:ext>
                </a:extLst>
              </p:cNvPr>
              <p:cNvGrpSpPr>
                <a:grpSpLocks noChangeAspect="1"/>
              </p:cNvGrpSpPr>
              <p:nvPr/>
            </p:nvGrpSpPr>
            <p:grpSpPr>
              <a:xfrm>
                <a:off x="3124940" y="3834099"/>
                <a:ext cx="578526" cy="578525"/>
                <a:chOff x="462870" y="3616571"/>
                <a:chExt cx="762001" cy="762000"/>
              </a:xfrm>
            </p:grpSpPr>
            <p:sp>
              <p:nvSpPr>
                <p:cNvPr id="131" name="POWER_USER_SHAPE_ICON_STYLE_2">
                  <a:extLst>
                    <a:ext uri="{FF2B5EF4-FFF2-40B4-BE49-F238E27FC236}">
                      <a16:creationId xmlns:a16="http://schemas.microsoft.com/office/drawing/2014/main" id="{C279A4ED-5E5F-5750-1C4C-2B863F09CC31}"/>
                    </a:ext>
                  </a:extLst>
                </p:cNvPr>
                <p:cNvSpPr/>
                <p:nvPr/>
              </p:nvSpPr>
              <p:spPr>
                <a:xfrm>
                  <a:off x="462870" y="3616571"/>
                  <a:ext cx="762001" cy="762000"/>
                </a:xfrm>
                <a:prstGeom prst="ellipse">
                  <a:avLst/>
                </a:prstGeom>
                <a:solidFill>
                  <a:srgbClr val="FFC000">
                    <a:lumMod val="50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Freeform 63">
                  <a:extLst>
                    <a:ext uri="{FF2B5EF4-FFF2-40B4-BE49-F238E27FC236}">
                      <a16:creationId xmlns:a16="http://schemas.microsoft.com/office/drawing/2014/main" id="{99D070BC-F67D-48FA-D9A5-20ABEF30B298}"/>
                    </a:ext>
                  </a:extLst>
                </p:cNvPr>
                <p:cNvSpPr>
                  <a:spLocks noEditPoints="1"/>
                </p:cNvSpPr>
                <p:nvPr/>
              </p:nvSpPr>
              <p:spPr bwMode="auto">
                <a:xfrm>
                  <a:off x="589873" y="3874198"/>
                  <a:ext cx="508000" cy="311858"/>
                </a:xfrm>
                <a:custGeom>
                  <a:avLst/>
                  <a:gdLst>
                    <a:gd name="T0" fmla="*/ 966 w 1289"/>
                    <a:gd name="T1" fmla="*/ 420 h 792"/>
                    <a:gd name="T2" fmla="*/ 951 w 1289"/>
                    <a:gd name="T3" fmla="*/ 283 h 792"/>
                    <a:gd name="T4" fmla="*/ 1059 w 1289"/>
                    <a:gd name="T5" fmla="*/ 266 h 792"/>
                    <a:gd name="T6" fmla="*/ 1170 w 1289"/>
                    <a:gd name="T7" fmla="*/ 398 h 792"/>
                    <a:gd name="T8" fmla="*/ 1076 w 1289"/>
                    <a:gd name="T9" fmla="*/ 731 h 792"/>
                    <a:gd name="T10" fmla="*/ 1076 w 1289"/>
                    <a:gd name="T11" fmla="*/ 586 h 792"/>
                    <a:gd name="T12" fmla="*/ 1076 w 1289"/>
                    <a:gd name="T13" fmla="*/ 731 h 792"/>
                    <a:gd name="T14" fmla="*/ 502 w 1289"/>
                    <a:gd name="T15" fmla="*/ 492 h 792"/>
                    <a:gd name="T16" fmla="*/ 64 w 1289"/>
                    <a:gd name="T17" fmla="*/ 328 h 792"/>
                    <a:gd name="T18" fmla="*/ 532 w 1289"/>
                    <a:gd name="T19" fmla="*/ 64 h 792"/>
                    <a:gd name="T20" fmla="*/ 774 w 1289"/>
                    <a:gd name="T21" fmla="*/ 160 h 792"/>
                    <a:gd name="T22" fmla="*/ 554 w 1289"/>
                    <a:gd name="T23" fmla="*/ 731 h 792"/>
                    <a:gd name="T24" fmla="*/ 554 w 1289"/>
                    <a:gd name="T25" fmla="*/ 586 h 792"/>
                    <a:gd name="T26" fmla="*/ 554 w 1289"/>
                    <a:gd name="T27" fmla="*/ 731 h 792"/>
                    <a:gd name="T28" fmla="*/ 221 w 1289"/>
                    <a:gd name="T29" fmla="*/ 659 h 792"/>
                    <a:gd name="T30" fmla="*/ 366 w 1289"/>
                    <a:gd name="T31" fmla="*/ 659 h 792"/>
                    <a:gd name="T32" fmla="*/ 1270 w 1289"/>
                    <a:gd name="T33" fmla="*/ 520 h 792"/>
                    <a:gd name="T34" fmla="*/ 1256 w 1289"/>
                    <a:gd name="T35" fmla="*/ 442 h 792"/>
                    <a:gd name="T36" fmla="*/ 1125 w 1289"/>
                    <a:gd name="T37" fmla="*/ 234 h 792"/>
                    <a:gd name="T38" fmla="*/ 941 w 1289"/>
                    <a:gd name="T39" fmla="*/ 207 h 792"/>
                    <a:gd name="T40" fmla="*/ 882 w 1289"/>
                    <a:gd name="T41" fmla="*/ 124 h 792"/>
                    <a:gd name="T42" fmla="*/ 824 w 1289"/>
                    <a:gd name="T43" fmla="*/ 387 h 792"/>
                    <a:gd name="T44" fmla="*/ 808 w 1289"/>
                    <a:gd name="T45" fmla="*/ 107 h 792"/>
                    <a:gd name="T46" fmla="*/ 525 w 1289"/>
                    <a:gd name="T47" fmla="*/ 3 h 792"/>
                    <a:gd name="T48" fmla="*/ 22 w 1289"/>
                    <a:gd name="T49" fmla="*/ 110 h 792"/>
                    <a:gd name="T50" fmla="*/ 32 w 1289"/>
                    <a:gd name="T51" fmla="*/ 382 h 792"/>
                    <a:gd name="T52" fmla="*/ 95 w 1289"/>
                    <a:gd name="T53" fmla="*/ 642 h 792"/>
                    <a:gd name="T54" fmla="*/ 160 w 1289"/>
                    <a:gd name="T55" fmla="*/ 661 h 792"/>
                    <a:gd name="T56" fmla="*/ 424 w 1289"/>
                    <a:gd name="T57" fmla="*/ 690 h 792"/>
                    <a:gd name="T58" fmla="*/ 687 w 1289"/>
                    <a:gd name="T59" fmla="*/ 661 h 792"/>
                    <a:gd name="T60" fmla="*/ 1076 w 1289"/>
                    <a:gd name="T61" fmla="*/ 792 h 792"/>
                    <a:gd name="T62" fmla="*/ 1270 w 1289"/>
                    <a:gd name="T63" fmla="*/ 661 h 792"/>
                    <a:gd name="T64" fmla="*/ 1289 w 1289"/>
                    <a:gd name="T65" fmla="*/ 539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9" h="792">
                      <a:moveTo>
                        <a:pt x="1161" y="420"/>
                      </a:moveTo>
                      <a:lnTo>
                        <a:pt x="966" y="420"/>
                      </a:lnTo>
                      <a:cubicBezTo>
                        <a:pt x="958" y="420"/>
                        <a:pt x="951" y="412"/>
                        <a:pt x="951" y="404"/>
                      </a:cubicBezTo>
                      <a:lnTo>
                        <a:pt x="951" y="283"/>
                      </a:lnTo>
                      <a:cubicBezTo>
                        <a:pt x="951" y="274"/>
                        <a:pt x="958" y="267"/>
                        <a:pt x="966" y="267"/>
                      </a:cubicBezTo>
                      <a:lnTo>
                        <a:pt x="1059" y="266"/>
                      </a:lnTo>
                      <a:cubicBezTo>
                        <a:pt x="1067" y="266"/>
                        <a:pt x="1078" y="271"/>
                        <a:pt x="1083" y="277"/>
                      </a:cubicBezTo>
                      <a:lnTo>
                        <a:pt x="1170" y="398"/>
                      </a:lnTo>
                      <a:cubicBezTo>
                        <a:pt x="1175" y="404"/>
                        <a:pt x="1169" y="420"/>
                        <a:pt x="1161" y="420"/>
                      </a:cubicBezTo>
                      <a:close/>
                      <a:moveTo>
                        <a:pt x="1076" y="731"/>
                      </a:moveTo>
                      <a:cubicBezTo>
                        <a:pt x="1036" y="731"/>
                        <a:pt x="1004" y="699"/>
                        <a:pt x="1004" y="659"/>
                      </a:cubicBezTo>
                      <a:cubicBezTo>
                        <a:pt x="1004" y="619"/>
                        <a:pt x="1036" y="586"/>
                        <a:pt x="1076" y="586"/>
                      </a:cubicBezTo>
                      <a:cubicBezTo>
                        <a:pt x="1116" y="586"/>
                        <a:pt x="1148" y="619"/>
                        <a:pt x="1148" y="659"/>
                      </a:cubicBezTo>
                      <a:cubicBezTo>
                        <a:pt x="1148" y="699"/>
                        <a:pt x="1116" y="731"/>
                        <a:pt x="1076" y="731"/>
                      </a:cubicBezTo>
                      <a:close/>
                      <a:moveTo>
                        <a:pt x="748" y="473"/>
                      </a:moveTo>
                      <a:lnTo>
                        <a:pt x="502" y="492"/>
                      </a:lnTo>
                      <a:cubicBezTo>
                        <a:pt x="496" y="492"/>
                        <a:pt x="491" y="492"/>
                        <a:pt x="490" y="492"/>
                      </a:cubicBezTo>
                      <a:lnTo>
                        <a:pt x="64" y="328"/>
                      </a:lnTo>
                      <a:lnTo>
                        <a:pt x="83" y="125"/>
                      </a:lnTo>
                      <a:lnTo>
                        <a:pt x="532" y="64"/>
                      </a:lnTo>
                      <a:cubicBezTo>
                        <a:pt x="537" y="63"/>
                        <a:pt x="543" y="65"/>
                        <a:pt x="543" y="65"/>
                      </a:cubicBezTo>
                      <a:lnTo>
                        <a:pt x="774" y="160"/>
                      </a:lnTo>
                      <a:cubicBezTo>
                        <a:pt x="774" y="192"/>
                        <a:pt x="774" y="358"/>
                        <a:pt x="748" y="473"/>
                      </a:cubicBezTo>
                      <a:close/>
                      <a:moveTo>
                        <a:pt x="554" y="731"/>
                      </a:moveTo>
                      <a:cubicBezTo>
                        <a:pt x="514" y="731"/>
                        <a:pt x="481" y="699"/>
                        <a:pt x="481" y="659"/>
                      </a:cubicBezTo>
                      <a:cubicBezTo>
                        <a:pt x="481" y="619"/>
                        <a:pt x="514" y="586"/>
                        <a:pt x="554" y="586"/>
                      </a:cubicBezTo>
                      <a:cubicBezTo>
                        <a:pt x="593" y="586"/>
                        <a:pt x="626" y="619"/>
                        <a:pt x="626" y="659"/>
                      </a:cubicBezTo>
                      <a:cubicBezTo>
                        <a:pt x="626" y="699"/>
                        <a:pt x="593" y="731"/>
                        <a:pt x="554" y="731"/>
                      </a:cubicBezTo>
                      <a:close/>
                      <a:moveTo>
                        <a:pt x="294" y="731"/>
                      </a:moveTo>
                      <a:cubicBezTo>
                        <a:pt x="254" y="731"/>
                        <a:pt x="221" y="699"/>
                        <a:pt x="221" y="659"/>
                      </a:cubicBezTo>
                      <a:cubicBezTo>
                        <a:pt x="221" y="619"/>
                        <a:pt x="254" y="586"/>
                        <a:pt x="294" y="586"/>
                      </a:cubicBezTo>
                      <a:cubicBezTo>
                        <a:pt x="334" y="586"/>
                        <a:pt x="366" y="619"/>
                        <a:pt x="366" y="659"/>
                      </a:cubicBezTo>
                      <a:cubicBezTo>
                        <a:pt x="366" y="699"/>
                        <a:pt x="334" y="731"/>
                        <a:pt x="294" y="731"/>
                      </a:cubicBezTo>
                      <a:close/>
                      <a:moveTo>
                        <a:pt x="1270" y="520"/>
                      </a:moveTo>
                      <a:lnTo>
                        <a:pt x="1256" y="520"/>
                      </a:lnTo>
                      <a:lnTo>
                        <a:pt x="1256" y="442"/>
                      </a:lnTo>
                      <a:cubicBezTo>
                        <a:pt x="1256" y="422"/>
                        <a:pt x="1246" y="405"/>
                        <a:pt x="1234" y="390"/>
                      </a:cubicBezTo>
                      <a:lnTo>
                        <a:pt x="1125" y="234"/>
                      </a:lnTo>
                      <a:cubicBezTo>
                        <a:pt x="1113" y="219"/>
                        <a:pt x="1098" y="207"/>
                        <a:pt x="1080" y="207"/>
                      </a:cubicBezTo>
                      <a:lnTo>
                        <a:pt x="941" y="207"/>
                      </a:lnTo>
                      <a:lnTo>
                        <a:pt x="941" y="124"/>
                      </a:lnTo>
                      <a:lnTo>
                        <a:pt x="882" y="124"/>
                      </a:lnTo>
                      <a:lnTo>
                        <a:pt x="882" y="387"/>
                      </a:lnTo>
                      <a:lnTo>
                        <a:pt x="824" y="387"/>
                      </a:lnTo>
                      <a:cubicBezTo>
                        <a:pt x="837" y="278"/>
                        <a:pt x="835" y="168"/>
                        <a:pt x="835" y="154"/>
                      </a:cubicBezTo>
                      <a:cubicBezTo>
                        <a:pt x="836" y="135"/>
                        <a:pt x="825" y="116"/>
                        <a:pt x="808" y="107"/>
                      </a:cubicBezTo>
                      <a:lnTo>
                        <a:pt x="566" y="8"/>
                      </a:lnTo>
                      <a:cubicBezTo>
                        <a:pt x="554" y="2"/>
                        <a:pt x="538" y="0"/>
                        <a:pt x="525" y="3"/>
                      </a:cubicBezTo>
                      <a:lnTo>
                        <a:pt x="60" y="67"/>
                      </a:lnTo>
                      <a:cubicBezTo>
                        <a:pt x="40" y="71"/>
                        <a:pt x="24" y="89"/>
                        <a:pt x="22" y="110"/>
                      </a:cubicBezTo>
                      <a:lnTo>
                        <a:pt x="2" y="331"/>
                      </a:lnTo>
                      <a:cubicBezTo>
                        <a:pt x="0" y="352"/>
                        <a:pt x="12" y="373"/>
                        <a:pt x="32" y="382"/>
                      </a:cubicBezTo>
                      <a:lnTo>
                        <a:pt x="95" y="406"/>
                      </a:lnTo>
                      <a:lnTo>
                        <a:pt x="95" y="642"/>
                      </a:lnTo>
                      <a:cubicBezTo>
                        <a:pt x="95" y="652"/>
                        <a:pt x="103" y="661"/>
                        <a:pt x="113" y="661"/>
                      </a:cubicBezTo>
                      <a:lnTo>
                        <a:pt x="160" y="661"/>
                      </a:lnTo>
                      <a:cubicBezTo>
                        <a:pt x="161" y="734"/>
                        <a:pt x="221" y="792"/>
                        <a:pt x="294" y="792"/>
                      </a:cubicBezTo>
                      <a:cubicBezTo>
                        <a:pt x="357" y="792"/>
                        <a:pt x="409" y="749"/>
                        <a:pt x="424" y="690"/>
                      </a:cubicBezTo>
                      <a:cubicBezTo>
                        <a:pt x="438" y="749"/>
                        <a:pt x="491" y="792"/>
                        <a:pt x="554" y="792"/>
                      </a:cubicBezTo>
                      <a:cubicBezTo>
                        <a:pt x="627" y="792"/>
                        <a:pt x="686" y="734"/>
                        <a:pt x="687" y="661"/>
                      </a:cubicBezTo>
                      <a:lnTo>
                        <a:pt x="942" y="661"/>
                      </a:lnTo>
                      <a:cubicBezTo>
                        <a:pt x="944" y="734"/>
                        <a:pt x="1003" y="792"/>
                        <a:pt x="1076" y="792"/>
                      </a:cubicBezTo>
                      <a:cubicBezTo>
                        <a:pt x="1149" y="792"/>
                        <a:pt x="1209" y="734"/>
                        <a:pt x="1210" y="661"/>
                      </a:cubicBezTo>
                      <a:lnTo>
                        <a:pt x="1270" y="661"/>
                      </a:lnTo>
                      <a:cubicBezTo>
                        <a:pt x="1281" y="661"/>
                        <a:pt x="1289" y="652"/>
                        <a:pt x="1289" y="642"/>
                      </a:cubicBezTo>
                      <a:lnTo>
                        <a:pt x="1289" y="539"/>
                      </a:lnTo>
                      <a:cubicBezTo>
                        <a:pt x="1289" y="529"/>
                        <a:pt x="1281" y="520"/>
                        <a:pt x="1270" y="520"/>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24" name="Gruppieren 123" descr="{&quot;Key&quot;:&quot;POWER_USER_SHAPE_ICON&quot;,&quot;Value&quot;:&quot;POWER_USER_SHAPE_ICON_STYLE_2&quot;}">
                <a:extLst>
                  <a:ext uri="{FF2B5EF4-FFF2-40B4-BE49-F238E27FC236}">
                    <a16:creationId xmlns:a16="http://schemas.microsoft.com/office/drawing/2014/main" id="{3CA13649-47A7-C9D7-6BA2-6BB3FB970BD9}"/>
                  </a:ext>
                </a:extLst>
              </p:cNvPr>
              <p:cNvGrpSpPr>
                <a:grpSpLocks noChangeAspect="1"/>
              </p:cNvGrpSpPr>
              <p:nvPr/>
            </p:nvGrpSpPr>
            <p:grpSpPr>
              <a:xfrm>
                <a:off x="3583325" y="3629468"/>
                <a:ext cx="522030" cy="522030"/>
                <a:chOff x="6665358" y="1041710"/>
                <a:chExt cx="762000" cy="762000"/>
              </a:xfrm>
            </p:grpSpPr>
            <p:sp>
              <p:nvSpPr>
                <p:cNvPr id="129" name="POWER_USER_SHAPE_ICON_STYLE_2">
                  <a:extLst>
                    <a:ext uri="{FF2B5EF4-FFF2-40B4-BE49-F238E27FC236}">
                      <a16:creationId xmlns:a16="http://schemas.microsoft.com/office/drawing/2014/main" id="{11E439C0-076B-E7F4-E30D-93C2E9ECEB6A}"/>
                    </a:ext>
                  </a:extLst>
                </p:cNvPr>
                <p:cNvSpPr/>
                <p:nvPr/>
              </p:nvSpPr>
              <p:spPr>
                <a:xfrm>
                  <a:off x="6665358" y="1041710"/>
                  <a:ext cx="762000" cy="762000"/>
                </a:xfrm>
                <a:prstGeom prst="ellipse">
                  <a:avLst/>
                </a:prstGeom>
                <a:solidFill>
                  <a:srgbClr val="7F6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Solar_panel2" descr="{&quot;Key&quot;:&quot;POWER_USER_SHAPE_ICON&quot;,&quot;Value&quot;:&quot;POWER_USER_SHAPE_ICON_STYLE_1&quot;}">
                  <a:extLst>
                    <a:ext uri="{FF2B5EF4-FFF2-40B4-BE49-F238E27FC236}">
                      <a16:creationId xmlns:a16="http://schemas.microsoft.com/office/drawing/2014/main" id="{AE10E7E6-4581-09E6-9E27-0A6CF762C40A}"/>
                    </a:ext>
                  </a:extLst>
                </p:cNvPr>
                <p:cNvSpPr>
                  <a:spLocks noChangeAspect="1" noEditPoints="1"/>
                </p:cNvSpPr>
                <p:nvPr>
                  <p:custDataLst>
                    <p:tags r:id="rId25"/>
                  </p:custDataLst>
                </p:nvPr>
              </p:nvSpPr>
              <p:spPr bwMode="auto">
                <a:xfrm>
                  <a:off x="6792354" y="1217351"/>
                  <a:ext cx="508001" cy="482877"/>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5" name="Gruppieren 124" descr="{&quot;Key&quot;:&quot;POWER_USER_SHAPE_ICON&quot;,&quot;Value&quot;:&quot;POWER_USER_SHAPE_ICON_STYLE_2&quot;}">
                <a:extLst>
                  <a:ext uri="{FF2B5EF4-FFF2-40B4-BE49-F238E27FC236}">
                    <a16:creationId xmlns:a16="http://schemas.microsoft.com/office/drawing/2014/main" id="{B10D3EC0-12BB-1481-EE7B-58A385B77151}"/>
                  </a:ext>
                </a:extLst>
              </p:cNvPr>
              <p:cNvGrpSpPr>
                <a:grpSpLocks noChangeAspect="1"/>
              </p:cNvGrpSpPr>
              <p:nvPr/>
            </p:nvGrpSpPr>
            <p:grpSpPr>
              <a:xfrm>
                <a:off x="3805458" y="3975987"/>
                <a:ext cx="527821" cy="527821"/>
                <a:chOff x="1765816" y="2747710"/>
                <a:chExt cx="762000" cy="762000"/>
              </a:xfrm>
            </p:grpSpPr>
            <p:sp>
              <p:nvSpPr>
                <p:cNvPr id="127" name="POWER_USER_SHAPE_ICON_STYLE_2">
                  <a:extLst>
                    <a:ext uri="{FF2B5EF4-FFF2-40B4-BE49-F238E27FC236}">
                      <a16:creationId xmlns:a16="http://schemas.microsoft.com/office/drawing/2014/main" id="{82976834-E0D2-62B7-C43C-E9D68A902DF4}"/>
                    </a:ext>
                  </a:extLst>
                </p:cNvPr>
                <p:cNvSpPr/>
                <p:nvPr/>
              </p:nvSpPr>
              <p:spPr>
                <a:xfrm>
                  <a:off x="1765816" y="2747710"/>
                  <a:ext cx="762000" cy="762000"/>
                </a:xfrm>
                <a:prstGeom prst="ellipse">
                  <a:avLst/>
                </a:prstGeom>
                <a:solidFill>
                  <a:srgbClr val="7F6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Gas4" descr="{&quot;Key&quot;:&quot;POWER_USER_SHAPE_ICON&quot;,&quot;Value&quot;:&quot;POWER_USER_SHAPE_ICON_STYLE_1&quot;}">
                  <a:extLst>
                    <a:ext uri="{FF2B5EF4-FFF2-40B4-BE49-F238E27FC236}">
                      <a16:creationId xmlns:a16="http://schemas.microsoft.com/office/drawing/2014/main" id="{BF0804E9-F596-FA3F-EC9A-08E22BA71369}"/>
                    </a:ext>
                  </a:extLst>
                </p:cNvPr>
                <p:cNvSpPr>
                  <a:spLocks noChangeAspect="1" noEditPoints="1"/>
                </p:cNvSpPr>
                <p:nvPr>
                  <p:custDataLst>
                    <p:tags r:id="rId24"/>
                  </p:custDataLst>
                </p:nvPr>
              </p:nvSpPr>
              <p:spPr bwMode="auto">
                <a:xfrm>
                  <a:off x="1918761" y="2910392"/>
                  <a:ext cx="456108" cy="507999"/>
                </a:xfrm>
                <a:custGeom>
                  <a:avLst/>
                  <a:gdLst>
                    <a:gd name="T0" fmla="*/ 198 w 696"/>
                    <a:gd name="T1" fmla="*/ 308 h 774"/>
                    <a:gd name="T2" fmla="*/ 272 w 696"/>
                    <a:gd name="T3" fmla="*/ 298 h 774"/>
                    <a:gd name="T4" fmla="*/ 287 w 696"/>
                    <a:gd name="T5" fmla="*/ 240 h 774"/>
                    <a:gd name="T6" fmla="*/ 152 w 696"/>
                    <a:gd name="T7" fmla="*/ 197 h 774"/>
                    <a:gd name="T8" fmla="*/ 110 w 696"/>
                    <a:gd name="T9" fmla="*/ 376 h 774"/>
                    <a:gd name="T10" fmla="*/ 319 w 696"/>
                    <a:gd name="T11" fmla="*/ 419 h 774"/>
                    <a:gd name="T12" fmla="*/ 362 w 696"/>
                    <a:gd name="T13" fmla="*/ 239 h 774"/>
                    <a:gd name="T14" fmla="*/ 152 w 696"/>
                    <a:gd name="T15" fmla="*/ 197 h 774"/>
                    <a:gd name="T16" fmla="*/ 424 w 696"/>
                    <a:gd name="T17" fmla="*/ 680 h 774"/>
                    <a:gd name="T18" fmla="*/ 47 w 696"/>
                    <a:gd name="T19" fmla="*/ 727 h 774"/>
                    <a:gd name="T20" fmla="*/ 622 w 696"/>
                    <a:gd name="T21" fmla="*/ 289 h 774"/>
                    <a:gd name="T22" fmla="*/ 582 w 696"/>
                    <a:gd name="T23" fmla="*/ 238 h 774"/>
                    <a:gd name="T24" fmla="*/ 622 w 696"/>
                    <a:gd name="T25" fmla="*/ 289 h 774"/>
                    <a:gd name="T26" fmla="*/ 696 w 696"/>
                    <a:gd name="T27" fmla="*/ 200 h 774"/>
                    <a:gd name="T28" fmla="*/ 645 w 696"/>
                    <a:gd name="T29" fmla="*/ 115 h 774"/>
                    <a:gd name="T30" fmla="*/ 587 w 696"/>
                    <a:gd name="T31" fmla="*/ 66 h 774"/>
                    <a:gd name="T32" fmla="*/ 498 w 696"/>
                    <a:gd name="T33" fmla="*/ 0 h 774"/>
                    <a:gd name="T34" fmla="*/ 529 w 696"/>
                    <a:gd name="T35" fmla="*/ 73 h 774"/>
                    <a:gd name="T36" fmla="*/ 576 w 696"/>
                    <a:gd name="T37" fmla="*/ 142 h 774"/>
                    <a:gd name="T38" fmla="*/ 546 w 696"/>
                    <a:gd name="T39" fmla="*/ 179 h 774"/>
                    <a:gd name="T40" fmla="*/ 555 w 696"/>
                    <a:gd name="T41" fmla="*/ 292 h 774"/>
                    <a:gd name="T42" fmla="*/ 622 w 696"/>
                    <a:gd name="T43" fmla="*/ 570 h 774"/>
                    <a:gd name="T44" fmla="*/ 556 w 696"/>
                    <a:gd name="T45" fmla="*/ 570 h 774"/>
                    <a:gd name="T46" fmla="*/ 460 w 696"/>
                    <a:gd name="T47" fmla="*/ 303 h 774"/>
                    <a:gd name="T48" fmla="*/ 508 w 696"/>
                    <a:gd name="T49" fmla="*/ 399 h 774"/>
                    <a:gd name="T50" fmla="*/ 589 w 696"/>
                    <a:gd name="T51" fmla="*/ 650 h 774"/>
                    <a:gd name="T52" fmla="*/ 669 w 696"/>
                    <a:gd name="T53" fmla="*/ 234 h 774"/>
                    <a:gd name="T54" fmla="*/ 153 w 696"/>
                    <a:gd name="T55" fmla="*/ 92 h 774"/>
                    <a:gd name="T56" fmla="*/ 424 w 696"/>
                    <a:gd name="T57" fmla="*/ 197 h 774"/>
                    <a:gd name="T58" fmla="*/ 448 w 696"/>
                    <a:gd name="T59" fmla="*/ 633 h 774"/>
                    <a:gd name="T60" fmla="*/ 472 w 696"/>
                    <a:gd name="T61" fmla="*/ 751 h 774"/>
                    <a:gd name="T62" fmla="*/ 24 w 696"/>
                    <a:gd name="T63" fmla="*/ 774 h 774"/>
                    <a:gd name="T64" fmla="*/ 0 w 696"/>
                    <a:gd name="T65" fmla="*/ 656 h 774"/>
                    <a:gd name="T66" fmla="*/ 47 w 696"/>
                    <a:gd name="T67" fmla="*/ 633 h 774"/>
                    <a:gd name="T68" fmla="*/ 153 w 696"/>
                    <a:gd name="T69" fmla="*/ 92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6" h="774">
                      <a:moveTo>
                        <a:pt x="245" y="271"/>
                      </a:moveTo>
                      <a:cubicBezTo>
                        <a:pt x="222" y="265"/>
                        <a:pt x="198" y="283"/>
                        <a:pt x="198" y="308"/>
                      </a:cubicBezTo>
                      <a:cubicBezTo>
                        <a:pt x="198" y="328"/>
                        <a:pt x="215" y="345"/>
                        <a:pt x="236" y="345"/>
                      </a:cubicBezTo>
                      <a:cubicBezTo>
                        <a:pt x="261" y="345"/>
                        <a:pt x="278" y="322"/>
                        <a:pt x="272" y="298"/>
                      </a:cubicBezTo>
                      <a:lnTo>
                        <a:pt x="303" y="256"/>
                      </a:lnTo>
                      <a:cubicBezTo>
                        <a:pt x="312" y="244"/>
                        <a:pt x="300" y="232"/>
                        <a:pt x="287" y="240"/>
                      </a:cubicBezTo>
                      <a:lnTo>
                        <a:pt x="245" y="271"/>
                      </a:lnTo>
                      <a:close/>
                      <a:moveTo>
                        <a:pt x="152" y="197"/>
                      </a:moveTo>
                      <a:cubicBezTo>
                        <a:pt x="129" y="197"/>
                        <a:pt x="110" y="216"/>
                        <a:pt x="110" y="239"/>
                      </a:cubicBezTo>
                      <a:lnTo>
                        <a:pt x="110" y="376"/>
                      </a:lnTo>
                      <a:cubicBezTo>
                        <a:pt x="110" y="400"/>
                        <a:pt x="129" y="419"/>
                        <a:pt x="152" y="419"/>
                      </a:cubicBezTo>
                      <a:lnTo>
                        <a:pt x="319" y="419"/>
                      </a:lnTo>
                      <a:cubicBezTo>
                        <a:pt x="343" y="419"/>
                        <a:pt x="362" y="400"/>
                        <a:pt x="362" y="376"/>
                      </a:cubicBezTo>
                      <a:lnTo>
                        <a:pt x="362" y="239"/>
                      </a:lnTo>
                      <a:cubicBezTo>
                        <a:pt x="362" y="216"/>
                        <a:pt x="343" y="197"/>
                        <a:pt x="319" y="197"/>
                      </a:cubicBezTo>
                      <a:lnTo>
                        <a:pt x="152" y="197"/>
                      </a:lnTo>
                      <a:close/>
                      <a:moveTo>
                        <a:pt x="424" y="727"/>
                      </a:moveTo>
                      <a:lnTo>
                        <a:pt x="424" y="680"/>
                      </a:lnTo>
                      <a:lnTo>
                        <a:pt x="47" y="680"/>
                      </a:lnTo>
                      <a:lnTo>
                        <a:pt x="47" y="727"/>
                      </a:lnTo>
                      <a:lnTo>
                        <a:pt x="424" y="727"/>
                      </a:lnTo>
                      <a:close/>
                      <a:moveTo>
                        <a:pt x="622" y="289"/>
                      </a:moveTo>
                      <a:lnTo>
                        <a:pt x="582" y="266"/>
                      </a:lnTo>
                      <a:lnTo>
                        <a:pt x="582" y="238"/>
                      </a:lnTo>
                      <a:lnTo>
                        <a:pt x="622" y="238"/>
                      </a:lnTo>
                      <a:lnTo>
                        <a:pt x="622" y="289"/>
                      </a:lnTo>
                      <a:close/>
                      <a:moveTo>
                        <a:pt x="690" y="212"/>
                      </a:moveTo>
                      <a:cubicBezTo>
                        <a:pt x="693" y="209"/>
                        <a:pt x="696" y="205"/>
                        <a:pt x="696" y="200"/>
                      </a:cubicBezTo>
                      <a:lnTo>
                        <a:pt x="696" y="166"/>
                      </a:lnTo>
                      <a:cubicBezTo>
                        <a:pt x="696" y="138"/>
                        <a:pt x="673" y="115"/>
                        <a:pt x="645" y="115"/>
                      </a:cubicBezTo>
                      <a:lnTo>
                        <a:pt x="615" y="115"/>
                      </a:lnTo>
                      <a:cubicBezTo>
                        <a:pt x="607" y="101"/>
                        <a:pt x="587" y="67"/>
                        <a:pt x="587" y="66"/>
                      </a:cubicBezTo>
                      <a:cubicBezTo>
                        <a:pt x="578" y="50"/>
                        <a:pt x="569" y="41"/>
                        <a:pt x="553" y="32"/>
                      </a:cubicBezTo>
                      <a:lnTo>
                        <a:pt x="498" y="0"/>
                      </a:lnTo>
                      <a:lnTo>
                        <a:pt x="475" y="41"/>
                      </a:lnTo>
                      <a:lnTo>
                        <a:pt x="529" y="73"/>
                      </a:lnTo>
                      <a:cubicBezTo>
                        <a:pt x="538" y="78"/>
                        <a:pt x="541" y="81"/>
                        <a:pt x="547" y="90"/>
                      </a:cubicBezTo>
                      <a:lnTo>
                        <a:pt x="576" y="142"/>
                      </a:lnTo>
                      <a:lnTo>
                        <a:pt x="552" y="166"/>
                      </a:lnTo>
                      <a:cubicBezTo>
                        <a:pt x="549" y="169"/>
                        <a:pt x="546" y="174"/>
                        <a:pt x="546" y="179"/>
                      </a:cubicBezTo>
                      <a:lnTo>
                        <a:pt x="547" y="276"/>
                      </a:lnTo>
                      <a:cubicBezTo>
                        <a:pt x="547" y="282"/>
                        <a:pt x="550" y="288"/>
                        <a:pt x="555" y="292"/>
                      </a:cubicBezTo>
                      <a:lnTo>
                        <a:pt x="622" y="330"/>
                      </a:lnTo>
                      <a:lnTo>
                        <a:pt x="622" y="570"/>
                      </a:lnTo>
                      <a:cubicBezTo>
                        <a:pt x="622" y="588"/>
                        <a:pt x="607" y="603"/>
                        <a:pt x="589" y="603"/>
                      </a:cubicBezTo>
                      <a:cubicBezTo>
                        <a:pt x="570" y="603"/>
                        <a:pt x="556" y="588"/>
                        <a:pt x="556" y="570"/>
                      </a:cubicBezTo>
                      <a:lnTo>
                        <a:pt x="556" y="399"/>
                      </a:lnTo>
                      <a:cubicBezTo>
                        <a:pt x="556" y="346"/>
                        <a:pt x="512" y="303"/>
                        <a:pt x="460" y="303"/>
                      </a:cubicBezTo>
                      <a:lnTo>
                        <a:pt x="460" y="350"/>
                      </a:lnTo>
                      <a:cubicBezTo>
                        <a:pt x="486" y="350"/>
                        <a:pt x="508" y="372"/>
                        <a:pt x="508" y="399"/>
                      </a:cubicBezTo>
                      <a:lnTo>
                        <a:pt x="508" y="570"/>
                      </a:lnTo>
                      <a:cubicBezTo>
                        <a:pt x="508" y="614"/>
                        <a:pt x="544" y="650"/>
                        <a:pt x="589" y="650"/>
                      </a:cubicBezTo>
                      <a:cubicBezTo>
                        <a:pt x="633" y="650"/>
                        <a:pt x="669" y="614"/>
                        <a:pt x="669" y="570"/>
                      </a:cubicBezTo>
                      <a:lnTo>
                        <a:pt x="669" y="234"/>
                      </a:lnTo>
                      <a:lnTo>
                        <a:pt x="690" y="212"/>
                      </a:lnTo>
                      <a:close/>
                      <a:moveTo>
                        <a:pt x="153" y="92"/>
                      </a:moveTo>
                      <a:lnTo>
                        <a:pt x="319" y="92"/>
                      </a:lnTo>
                      <a:cubicBezTo>
                        <a:pt x="379" y="92"/>
                        <a:pt x="424" y="137"/>
                        <a:pt x="424" y="197"/>
                      </a:cubicBezTo>
                      <a:lnTo>
                        <a:pt x="424" y="633"/>
                      </a:lnTo>
                      <a:lnTo>
                        <a:pt x="448" y="633"/>
                      </a:lnTo>
                      <a:cubicBezTo>
                        <a:pt x="461" y="633"/>
                        <a:pt x="472" y="643"/>
                        <a:pt x="472" y="656"/>
                      </a:cubicBezTo>
                      <a:lnTo>
                        <a:pt x="472" y="751"/>
                      </a:lnTo>
                      <a:cubicBezTo>
                        <a:pt x="472" y="764"/>
                        <a:pt x="461" y="774"/>
                        <a:pt x="448" y="774"/>
                      </a:cubicBezTo>
                      <a:lnTo>
                        <a:pt x="24" y="774"/>
                      </a:lnTo>
                      <a:cubicBezTo>
                        <a:pt x="11" y="774"/>
                        <a:pt x="0" y="764"/>
                        <a:pt x="0" y="751"/>
                      </a:cubicBezTo>
                      <a:lnTo>
                        <a:pt x="0" y="656"/>
                      </a:lnTo>
                      <a:cubicBezTo>
                        <a:pt x="0" y="643"/>
                        <a:pt x="11" y="633"/>
                        <a:pt x="24" y="633"/>
                      </a:cubicBezTo>
                      <a:lnTo>
                        <a:pt x="47" y="633"/>
                      </a:lnTo>
                      <a:lnTo>
                        <a:pt x="47" y="197"/>
                      </a:lnTo>
                      <a:cubicBezTo>
                        <a:pt x="47" y="137"/>
                        <a:pt x="93" y="92"/>
                        <a:pt x="153" y="92"/>
                      </a:cubicBezTo>
                      <a:lnTo>
                        <a:pt x="153" y="92"/>
                      </a:lnTo>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6" name="Rechteck 125">
                <a:extLst>
                  <a:ext uri="{FF2B5EF4-FFF2-40B4-BE49-F238E27FC236}">
                    <a16:creationId xmlns:a16="http://schemas.microsoft.com/office/drawing/2014/main" id="{4A354948-1F04-4B50-6582-2D162788F57A}"/>
                  </a:ext>
                </a:extLst>
              </p:cNvPr>
              <p:cNvSpPr/>
              <p:nvPr/>
            </p:nvSpPr>
            <p:spPr>
              <a:xfrm>
                <a:off x="1671186" y="3671089"/>
                <a:ext cx="1508148" cy="877434"/>
              </a:xfrm>
              <a:prstGeom prst="rect">
                <a:avLst/>
              </a:prstGeom>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B050"/>
                    </a:solidFill>
                    <a:effectLst/>
                    <a:uLnTx/>
                    <a:uFillTx/>
                    <a:latin typeface="Bahnschrift" panose="020B0502040204020203" pitchFamily="34" charset="0"/>
                    <a:ea typeface="+mn-ea"/>
                    <a:cs typeface="+mn-cs"/>
                  </a:rPr>
                  <a:t>Embodied Emisison of construction</a:t>
                </a:r>
              </a:p>
            </p:txBody>
          </p:sp>
        </p:grpSp>
        <p:sp>
          <p:nvSpPr>
            <p:cNvPr id="37" name="Rechteck 36">
              <a:extLst>
                <a:ext uri="{FF2B5EF4-FFF2-40B4-BE49-F238E27FC236}">
                  <a16:creationId xmlns:a16="http://schemas.microsoft.com/office/drawing/2014/main" id="{A9776C61-9778-843A-55F6-0EBD5E51F150}"/>
                </a:ext>
              </a:extLst>
            </p:cNvPr>
            <p:cNvSpPr/>
            <p:nvPr/>
          </p:nvSpPr>
          <p:spPr>
            <a:xfrm>
              <a:off x="6807917" y="1825387"/>
              <a:ext cx="2687986" cy="646331"/>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climate neutral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Positive Energy District</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prstClr val="black"/>
                </a:solidFill>
                <a:effectLst/>
                <a:uLnTx/>
                <a:uFillTx/>
                <a:latin typeface="Bahnschrift" panose="020B0502040204020203" pitchFamily="34" charset="0"/>
                <a:ea typeface="+mn-ea"/>
                <a:cs typeface="+mn-cs"/>
              </a:endParaRPr>
            </a:p>
          </p:txBody>
        </p:sp>
        <p:grpSp>
          <p:nvGrpSpPr>
            <p:cNvPr id="38" name="Gruppieren 37" descr="{&quot;Key&quot;:&quot;POWER_USER_SHAPE_ICON&quot;,&quot;Value&quot;:&quot;POWER_USER_SHAPE_ICON_STYLE_2&quot;}">
              <a:extLst>
                <a:ext uri="{FF2B5EF4-FFF2-40B4-BE49-F238E27FC236}">
                  <a16:creationId xmlns:a16="http://schemas.microsoft.com/office/drawing/2014/main" id="{0AE9FFCE-AEB9-C385-870D-5A35D5C6E092}"/>
                </a:ext>
              </a:extLst>
            </p:cNvPr>
            <p:cNvGrpSpPr>
              <a:grpSpLocks noChangeAspect="1"/>
            </p:cNvGrpSpPr>
            <p:nvPr/>
          </p:nvGrpSpPr>
          <p:grpSpPr>
            <a:xfrm>
              <a:off x="8253342" y="3614282"/>
              <a:ext cx="283747" cy="283747"/>
              <a:chOff x="-127000" y="2976049"/>
              <a:chExt cx="762000" cy="762000"/>
            </a:xfrm>
          </p:grpSpPr>
          <p:sp>
            <p:nvSpPr>
              <p:cNvPr id="121" name="POWER_USER_SHAPE_ICON_STYLE_2">
                <a:extLst>
                  <a:ext uri="{FF2B5EF4-FFF2-40B4-BE49-F238E27FC236}">
                    <a16:creationId xmlns:a16="http://schemas.microsoft.com/office/drawing/2014/main" id="{E33097B5-C9A3-B63A-F121-328D8BC5FED7}"/>
                  </a:ext>
                </a:extLst>
              </p:cNvPr>
              <p:cNvSpPr/>
              <p:nvPr/>
            </p:nvSpPr>
            <p:spPr>
              <a:xfrm>
                <a:off x="-127000" y="2976049"/>
                <a:ext cx="762000" cy="762000"/>
              </a:xfrm>
              <a:prstGeom prst="ellipse">
                <a:avLst/>
              </a:prstGeom>
              <a:solidFill>
                <a:schemeClr val="bg1">
                  <a:lumMod val="6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Scooter" descr="{&quot;Key&quot;:&quot;POWER_USER_SHAPE_ICON&quot;,&quot;Value&quot;:&quot;POWER_USER_SHAPE_ICON_STYLE_1&quot;}">
                <a:extLst>
                  <a:ext uri="{FF2B5EF4-FFF2-40B4-BE49-F238E27FC236}">
                    <a16:creationId xmlns:a16="http://schemas.microsoft.com/office/drawing/2014/main" id="{B268D686-4D60-FE42-5418-10DB6F727516}"/>
                  </a:ext>
                </a:extLst>
              </p:cNvPr>
              <p:cNvSpPr>
                <a:spLocks noChangeAspect="1" noEditPoints="1"/>
              </p:cNvSpPr>
              <p:nvPr>
                <p:custDataLst>
                  <p:tags r:id="rId23"/>
                </p:custDataLst>
              </p:nvPr>
            </p:nvSpPr>
            <p:spPr bwMode="auto">
              <a:xfrm>
                <a:off x="0" y="3157538"/>
                <a:ext cx="508000" cy="399021"/>
              </a:xfrm>
              <a:custGeom>
                <a:avLst/>
                <a:gdLst>
                  <a:gd name="T0" fmla="*/ 602 w 829"/>
                  <a:gd name="T1" fmla="*/ 522 h 650"/>
                  <a:gd name="T2" fmla="*/ 649 w 829"/>
                  <a:gd name="T3" fmla="*/ 462 h 650"/>
                  <a:gd name="T4" fmla="*/ 726 w 829"/>
                  <a:gd name="T5" fmla="*/ 522 h 650"/>
                  <a:gd name="T6" fmla="*/ 397 w 829"/>
                  <a:gd name="T7" fmla="*/ 484 h 650"/>
                  <a:gd name="T8" fmla="*/ 281 w 829"/>
                  <a:gd name="T9" fmla="*/ 367 h 650"/>
                  <a:gd name="T10" fmla="*/ 406 w 829"/>
                  <a:gd name="T11" fmla="*/ 484 h 650"/>
                  <a:gd name="T12" fmla="*/ 200 w 829"/>
                  <a:gd name="T13" fmla="*/ 584 h 650"/>
                  <a:gd name="T14" fmla="*/ 255 w 829"/>
                  <a:gd name="T15" fmla="*/ 550 h 650"/>
                  <a:gd name="T16" fmla="*/ 688 w 829"/>
                  <a:gd name="T17" fmla="*/ 345 h 650"/>
                  <a:gd name="T18" fmla="*/ 417 w 829"/>
                  <a:gd name="T19" fmla="*/ 0 h 650"/>
                  <a:gd name="T20" fmla="*/ 332 w 829"/>
                  <a:gd name="T21" fmla="*/ 34 h 650"/>
                  <a:gd name="T22" fmla="*/ 407 w 829"/>
                  <a:gd name="T23" fmla="*/ 67 h 650"/>
                  <a:gd name="T24" fmla="*/ 528 w 829"/>
                  <a:gd name="T25" fmla="*/ 430 h 650"/>
                  <a:gd name="T26" fmla="*/ 398 w 829"/>
                  <a:gd name="T27" fmla="*/ 274 h 650"/>
                  <a:gd name="T28" fmla="*/ 64 w 829"/>
                  <a:gd name="T29" fmla="*/ 307 h 650"/>
                  <a:gd name="T30" fmla="*/ 139 w 829"/>
                  <a:gd name="T31" fmla="*/ 341 h 650"/>
                  <a:gd name="T32" fmla="*/ 1 w 829"/>
                  <a:gd name="T33" fmla="*/ 511 h 650"/>
                  <a:gd name="T34" fmla="*/ 0 w 829"/>
                  <a:gd name="T35" fmla="*/ 518 h 650"/>
                  <a:gd name="T36" fmla="*/ 1 w 829"/>
                  <a:gd name="T37" fmla="*/ 526 h 650"/>
                  <a:gd name="T38" fmla="*/ 5 w 829"/>
                  <a:gd name="T39" fmla="*/ 533 h 650"/>
                  <a:gd name="T40" fmla="*/ 6 w 829"/>
                  <a:gd name="T41" fmla="*/ 536 h 650"/>
                  <a:gd name="T42" fmla="*/ 9 w 829"/>
                  <a:gd name="T43" fmla="*/ 540 h 650"/>
                  <a:gd name="T44" fmla="*/ 16 w 829"/>
                  <a:gd name="T45" fmla="*/ 545 h 650"/>
                  <a:gd name="T46" fmla="*/ 23 w 829"/>
                  <a:gd name="T47" fmla="*/ 548 h 650"/>
                  <a:gd name="T48" fmla="*/ 33 w 829"/>
                  <a:gd name="T49" fmla="*/ 550 h 650"/>
                  <a:gd name="T50" fmla="*/ 200 w 829"/>
                  <a:gd name="T51" fmla="*/ 650 h 650"/>
                  <a:gd name="T52" fmla="*/ 440 w 829"/>
                  <a:gd name="T53" fmla="*/ 550 h 650"/>
                  <a:gd name="T54" fmla="*/ 440 w 829"/>
                  <a:gd name="T55" fmla="*/ 550 h 650"/>
                  <a:gd name="T56" fmla="*/ 506 w 829"/>
                  <a:gd name="T57" fmla="*/ 550 h 650"/>
                  <a:gd name="T58" fmla="*/ 537 w 829"/>
                  <a:gd name="T59" fmla="*/ 536 h 650"/>
                  <a:gd name="T60" fmla="*/ 793 w 829"/>
                  <a:gd name="T61" fmla="*/ 522 h 650"/>
                  <a:gd name="T62" fmla="*/ 800 w 829"/>
                  <a:gd name="T63" fmla="*/ 516 h 650"/>
                  <a:gd name="T64" fmla="*/ 688 w 829"/>
                  <a:gd name="T65" fmla="*/ 345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9" h="650">
                    <a:moveTo>
                      <a:pt x="664" y="584"/>
                    </a:moveTo>
                    <a:cubicBezTo>
                      <a:pt x="630" y="584"/>
                      <a:pt x="602" y="556"/>
                      <a:pt x="602" y="522"/>
                    </a:cubicBezTo>
                    <a:cubicBezTo>
                      <a:pt x="602" y="508"/>
                      <a:pt x="607" y="495"/>
                      <a:pt x="615" y="484"/>
                    </a:cubicBezTo>
                    <a:lnTo>
                      <a:pt x="649" y="462"/>
                    </a:lnTo>
                    <a:cubicBezTo>
                      <a:pt x="654" y="461"/>
                      <a:pt x="659" y="460"/>
                      <a:pt x="664" y="460"/>
                    </a:cubicBezTo>
                    <a:cubicBezTo>
                      <a:pt x="698" y="460"/>
                      <a:pt x="726" y="488"/>
                      <a:pt x="726" y="522"/>
                    </a:cubicBezTo>
                    <a:cubicBezTo>
                      <a:pt x="726" y="556"/>
                      <a:pt x="698" y="584"/>
                      <a:pt x="664" y="584"/>
                    </a:cubicBezTo>
                    <a:close/>
                    <a:moveTo>
                      <a:pt x="397" y="484"/>
                    </a:moveTo>
                    <a:lnTo>
                      <a:pt x="90" y="484"/>
                    </a:lnTo>
                    <a:cubicBezTo>
                      <a:pt x="122" y="436"/>
                      <a:pt x="185" y="367"/>
                      <a:pt x="281" y="367"/>
                    </a:cubicBezTo>
                    <a:cubicBezTo>
                      <a:pt x="320" y="367"/>
                      <a:pt x="350" y="378"/>
                      <a:pt x="371" y="400"/>
                    </a:cubicBezTo>
                    <a:cubicBezTo>
                      <a:pt x="394" y="425"/>
                      <a:pt x="402" y="459"/>
                      <a:pt x="406" y="484"/>
                    </a:cubicBezTo>
                    <a:lnTo>
                      <a:pt x="397" y="484"/>
                    </a:lnTo>
                    <a:close/>
                    <a:moveTo>
                      <a:pt x="200" y="584"/>
                    </a:moveTo>
                    <a:cubicBezTo>
                      <a:pt x="176" y="584"/>
                      <a:pt x="156" y="570"/>
                      <a:pt x="145" y="550"/>
                    </a:cubicBezTo>
                    <a:lnTo>
                      <a:pt x="255" y="550"/>
                    </a:lnTo>
                    <a:cubicBezTo>
                      <a:pt x="244" y="570"/>
                      <a:pt x="224" y="584"/>
                      <a:pt x="200" y="584"/>
                    </a:cubicBezTo>
                    <a:close/>
                    <a:moveTo>
                      <a:pt x="688" y="345"/>
                    </a:moveTo>
                    <a:cubicBezTo>
                      <a:pt x="692" y="276"/>
                      <a:pt x="664" y="143"/>
                      <a:pt x="434" y="5"/>
                    </a:cubicBezTo>
                    <a:cubicBezTo>
                      <a:pt x="429" y="2"/>
                      <a:pt x="423" y="0"/>
                      <a:pt x="417" y="0"/>
                    </a:cubicBezTo>
                    <a:lnTo>
                      <a:pt x="365" y="0"/>
                    </a:lnTo>
                    <a:cubicBezTo>
                      <a:pt x="346" y="0"/>
                      <a:pt x="332" y="15"/>
                      <a:pt x="332" y="34"/>
                    </a:cubicBezTo>
                    <a:cubicBezTo>
                      <a:pt x="332" y="52"/>
                      <a:pt x="346" y="67"/>
                      <a:pt x="365" y="67"/>
                    </a:cubicBezTo>
                    <a:lnTo>
                      <a:pt x="407" y="67"/>
                    </a:lnTo>
                    <a:cubicBezTo>
                      <a:pt x="591" y="179"/>
                      <a:pt x="637" y="293"/>
                      <a:pt x="618" y="362"/>
                    </a:cubicBezTo>
                    <a:cubicBezTo>
                      <a:pt x="606" y="403"/>
                      <a:pt x="571" y="430"/>
                      <a:pt x="528" y="430"/>
                    </a:cubicBezTo>
                    <a:cubicBezTo>
                      <a:pt x="441" y="430"/>
                      <a:pt x="431" y="310"/>
                      <a:pt x="431" y="305"/>
                    </a:cubicBezTo>
                    <a:cubicBezTo>
                      <a:pt x="430" y="288"/>
                      <a:pt x="415" y="274"/>
                      <a:pt x="398" y="274"/>
                    </a:cubicBezTo>
                    <a:lnTo>
                      <a:pt x="98" y="274"/>
                    </a:lnTo>
                    <a:cubicBezTo>
                      <a:pt x="79" y="274"/>
                      <a:pt x="64" y="289"/>
                      <a:pt x="64" y="307"/>
                    </a:cubicBezTo>
                    <a:cubicBezTo>
                      <a:pt x="64" y="326"/>
                      <a:pt x="79" y="341"/>
                      <a:pt x="98" y="341"/>
                    </a:cubicBezTo>
                    <a:lnTo>
                      <a:pt x="139" y="341"/>
                    </a:lnTo>
                    <a:cubicBezTo>
                      <a:pt x="56" y="380"/>
                      <a:pt x="14" y="460"/>
                      <a:pt x="1" y="509"/>
                    </a:cubicBezTo>
                    <a:cubicBezTo>
                      <a:pt x="1" y="509"/>
                      <a:pt x="1" y="510"/>
                      <a:pt x="1" y="511"/>
                    </a:cubicBezTo>
                    <a:cubicBezTo>
                      <a:pt x="1" y="512"/>
                      <a:pt x="0" y="513"/>
                      <a:pt x="0" y="514"/>
                    </a:cubicBezTo>
                    <a:cubicBezTo>
                      <a:pt x="0" y="516"/>
                      <a:pt x="0" y="517"/>
                      <a:pt x="0" y="518"/>
                    </a:cubicBezTo>
                    <a:cubicBezTo>
                      <a:pt x="0" y="520"/>
                      <a:pt x="0" y="521"/>
                      <a:pt x="1" y="522"/>
                    </a:cubicBezTo>
                    <a:cubicBezTo>
                      <a:pt x="1" y="523"/>
                      <a:pt x="1" y="525"/>
                      <a:pt x="1" y="526"/>
                    </a:cubicBezTo>
                    <a:cubicBezTo>
                      <a:pt x="2" y="527"/>
                      <a:pt x="2" y="528"/>
                      <a:pt x="3" y="529"/>
                    </a:cubicBezTo>
                    <a:cubicBezTo>
                      <a:pt x="3" y="531"/>
                      <a:pt x="4" y="532"/>
                      <a:pt x="5" y="533"/>
                    </a:cubicBezTo>
                    <a:cubicBezTo>
                      <a:pt x="5" y="534"/>
                      <a:pt x="5" y="535"/>
                      <a:pt x="6" y="536"/>
                    </a:cubicBezTo>
                    <a:cubicBezTo>
                      <a:pt x="6" y="536"/>
                      <a:pt x="6" y="536"/>
                      <a:pt x="6" y="536"/>
                    </a:cubicBezTo>
                    <a:cubicBezTo>
                      <a:pt x="7" y="537"/>
                      <a:pt x="7" y="537"/>
                      <a:pt x="7" y="537"/>
                    </a:cubicBezTo>
                    <a:cubicBezTo>
                      <a:pt x="8" y="538"/>
                      <a:pt x="9" y="539"/>
                      <a:pt x="9" y="540"/>
                    </a:cubicBezTo>
                    <a:cubicBezTo>
                      <a:pt x="10" y="541"/>
                      <a:pt x="11" y="541"/>
                      <a:pt x="12" y="542"/>
                    </a:cubicBezTo>
                    <a:cubicBezTo>
                      <a:pt x="13" y="543"/>
                      <a:pt x="14" y="544"/>
                      <a:pt x="16" y="545"/>
                    </a:cubicBezTo>
                    <a:cubicBezTo>
                      <a:pt x="16" y="545"/>
                      <a:pt x="17" y="546"/>
                      <a:pt x="18" y="547"/>
                    </a:cubicBezTo>
                    <a:cubicBezTo>
                      <a:pt x="20" y="547"/>
                      <a:pt x="21" y="548"/>
                      <a:pt x="23" y="548"/>
                    </a:cubicBezTo>
                    <a:cubicBezTo>
                      <a:pt x="24" y="549"/>
                      <a:pt x="25" y="549"/>
                      <a:pt x="25" y="549"/>
                    </a:cubicBezTo>
                    <a:cubicBezTo>
                      <a:pt x="28" y="550"/>
                      <a:pt x="31" y="550"/>
                      <a:pt x="33" y="550"/>
                    </a:cubicBezTo>
                    <a:lnTo>
                      <a:pt x="75" y="550"/>
                    </a:lnTo>
                    <a:cubicBezTo>
                      <a:pt x="88" y="608"/>
                      <a:pt x="139" y="650"/>
                      <a:pt x="200" y="650"/>
                    </a:cubicBezTo>
                    <a:cubicBezTo>
                      <a:pt x="261" y="650"/>
                      <a:pt x="312" y="608"/>
                      <a:pt x="325" y="550"/>
                    </a:cubicBezTo>
                    <a:lnTo>
                      <a:pt x="440" y="550"/>
                    </a:lnTo>
                    <a:lnTo>
                      <a:pt x="440" y="550"/>
                    </a:lnTo>
                    <a:lnTo>
                      <a:pt x="440" y="550"/>
                    </a:lnTo>
                    <a:lnTo>
                      <a:pt x="441" y="550"/>
                    </a:lnTo>
                    <a:lnTo>
                      <a:pt x="506" y="550"/>
                    </a:lnTo>
                    <a:cubicBezTo>
                      <a:pt x="512" y="550"/>
                      <a:pt x="519" y="548"/>
                      <a:pt x="524" y="545"/>
                    </a:cubicBezTo>
                    <a:lnTo>
                      <a:pt x="537" y="536"/>
                    </a:lnTo>
                    <a:cubicBezTo>
                      <a:pt x="544" y="601"/>
                      <a:pt x="598" y="650"/>
                      <a:pt x="664" y="650"/>
                    </a:cubicBezTo>
                    <a:cubicBezTo>
                      <a:pt x="735" y="650"/>
                      <a:pt x="793" y="593"/>
                      <a:pt x="793" y="522"/>
                    </a:cubicBezTo>
                    <a:cubicBezTo>
                      <a:pt x="793" y="520"/>
                      <a:pt x="793" y="519"/>
                      <a:pt x="793" y="517"/>
                    </a:cubicBezTo>
                    <a:cubicBezTo>
                      <a:pt x="795" y="517"/>
                      <a:pt x="798" y="517"/>
                      <a:pt x="800" y="516"/>
                    </a:cubicBezTo>
                    <a:cubicBezTo>
                      <a:pt x="818" y="511"/>
                      <a:pt x="829" y="493"/>
                      <a:pt x="824" y="475"/>
                    </a:cubicBezTo>
                    <a:cubicBezTo>
                      <a:pt x="801" y="388"/>
                      <a:pt x="728" y="356"/>
                      <a:pt x="688" y="345"/>
                    </a:cubicBezTo>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9" name="Gruppieren 38" descr="{&quot;Key&quot;:&quot;POWER_USER_SHAPE_ICON&quot;,&quot;Value&quot;:&quot;POWER_USER_SHAPE_ICON_STYLE_2&quot;}">
              <a:extLst>
                <a:ext uri="{FF2B5EF4-FFF2-40B4-BE49-F238E27FC236}">
                  <a16:creationId xmlns:a16="http://schemas.microsoft.com/office/drawing/2014/main" id="{52C780BB-47CB-9D0A-B26D-79E8DABF0091}"/>
                </a:ext>
              </a:extLst>
            </p:cNvPr>
            <p:cNvGrpSpPr>
              <a:grpSpLocks noChangeAspect="1"/>
            </p:cNvGrpSpPr>
            <p:nvPr/>
          </p:nvGrpSpPr>
          <p:grpSpPr>
            <a:xfrm>
              <a:off x="8727782" y="3613079"/>
              <a:ext cx="306630" cy="306630"/>
              <a:chOff x="-127000" y="2990387"/>
              <a:chExt cx="762000" cy="762000"/>
            </a:xfrm>
          </p:grpSpPr>
          <p:sp>
            <p:nvSpPr>
              <p:cNvPr id="119" name="POWER_USER_SHAPE_ICON_STYLE_2">
                <a:extLst>
                  <a:ext uri="{FF2B5EF4-FFF2-40B4-BE49-F238E27FC236}">
                    <a16:creationId xmlns:a16="http://schemas.microsoft.com/office/drawing/2014/main" id="{E379FD5A-FB22-EA83-6784-7247E71B1B39}"/>
                  </a:ext>
                </a:extLst>
              </p:cNvPr>
              <p:cNvSpPr/>
              <p:nvPr/>
            </p:nvSpPr>
            <p:spPr>
              <a:xfrm>
                <a:off x="-127000" y="2990387"/>
                <a:ext cx="762000" cy="762000"/>
              </a:xfrm>
              <a:prstGeom prst="ellipse">
                <a:avLst/>
              </a:prstGeom>
              <a:solidFill>
                <a:sysClr val="windowText" lastClr="000000">
                  <a:lumMod val="50000"/>
                  <a:lumOff val="50000"/>
                </a:sys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Car7" descr="{&quot;Key&quot;:&quot;POWER_USER_SHAPE_ICON&quot;,&quot;Value&quot;:&quot;POWER_USER_SHAPE_ICON_STYLE_1&quot;}">
                <a:extLst>
                  <a:ext uri="{FF2B5EF4-FFF2-40B4-BE49-F238E27FC236}">
                    <a16:creationId xmlns:a16="http://schemas.microsoft.com/office/drawing/2014/main" id="{40E038B9-6332-EC5A-82FD-B37CA45E7620}"/>
                  </a:ext>
                </a:extLst>
              </p:cNvPr>
              <p:cNvSpPr>
                <a:spLocks noChangeAspect="1" noEditPoints="1"/>
              </p:cNvSpPr>
              <p:nvPr>
                <p:custDataLst>
                  <p:tags r:id="rId22"/>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0" name="Gruppieren 39" descr="{&quot;Key&quot;:&quot;POWER_USER_SHAPE_ICON&quot;,&quot;Value&quot;:&quot;POWER_USER_SHAPE_ICON_STYLE_2&quot;}">
              <a:extLst>
                <a:ext uri="{FF2B5EF4-FFF2-40B4-BE49-F238E27FC236}">
                  <a16:creationId xmlns:a16="http://schemas.microsoft.com/office/drawing/2014/main" id="{94931955-6FB6-A603-2E25-6E3D02C1657E}"/>
                </a:ext>
              </a:extLst>
            </p:cNvPr>
            <p:cNvGrpSpPr>
              <a:grpSpLocks noChangeAspect="1"/>
            </p:cNvGrpSpPr>
            <p:nvPr/>
          </p:nvGrpSpPr>
          <p:grpSpPr>
            <a:xfrm>
              <a:off x="8455443" y="3472509"/>
              <a:ext cx="349283" cy="349282"/>
              <a:chOff x="288345" y="3340831"/>
              <a:chExt cx="762000" cy="762000"/>
            </a:xfrm>
          </p:grpSpPr>
          <p:sp>
            <p:nvSpPr>
              <p:cNvPr id="117" name="POWER_USER_SHAPE_ICON_STYLE_2">
                <a:extLst>
                  <a:ext uri="{FF2B5EF4-FFF2-40B4-BE49-F238E27FC236}">
                    <a16:creationId xmlns:a16="http://schemas.microsoft.com/office/drawing/2014/main" id="{40B2F436-5FA2-1E8D-815F-2EE024667B80}"/>
                  </a:ext>
                </a:extLst>
              </p:cNvPr>
              <p:cNvSpPr/>
              <p:nvPr/>
            </p:nvSpPr>
            <p:spPr>
              <a:xfrm>
                <a:off x="288345" y="3340831"/>
                <a:ext cx="762000" cy="762000"/>
              </a:xfrm>
              <a:prstGeom prst="ellipse">
                <a:avLst/>
              </a:prstGeom>
              <a:solidFill>
                <a:srgbClr val="0070C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Electric_Car" descr="{&quot;Key&quot;:&quot;POWER_USER_SHAPE_ICON&quot;,&quot;Value&quot;:&quot;POWER_USER_SHAPE_ICON_STYLE_1&quot;}">
                <a:extLst>
                  <a:ext uri="{FF2B5EF4-FFF2-40B4-BE49-F238E27FC236}">
                    <a16:creationId xmlns:a16="http://schemas.microsoft.com/office/drawing/2014/main" id="{B02D9B18-7133-1FB1-BBC5-3DBD5E36C000}"/>
                  </a:ext>
                </a:extLst>
              </p:cNvPr>
              <p:cNvSpPr>
                <a:spLocks noChangeAspect="1" noEditPoints="1"/>
              </p:cNvSpPr>
              <p:nvPr>
                <p:custDataLst>
                  <p:tags r:id="rId21"/>
                </p:custDataLst>
              </p:nvPr>
            </p:nvSpPr>
            <p:spPr bwMode="auto">
              <a:xfrm>
                <a:off x="415345" y="3593005"/>
                <a:ext cx="508000" cy="257651"/>
              </a:xfrm>
              <a:custGeom>
                <a:avLst/>
                <a:gdLst>
                  <a:gd name="T0" fmla="*/ 1124 w 1250"/>
                  <a:gd name="T1" fmla="*/ 55 h 632"/>
                  <a:gd name="T2" fmla="*/ 957 w 1250"/>
                  <a:gd name="T3" fmla="*/ 0 h 632"/>
                  <a:gd name="T4" fmla="*/ 726 w 1250"/>
                  <a:gd name="T5" fmla="*/ 0 h 632"/>
                  <a:gd name="T6" fmla="*/ 584 w 1250"/>
                  <a:gd name="T7" fmla="*/ 210 h 632"/>
                  <a:gd name="T8" fmla="*/ 494 w 1250"/>
                  <a:gd name="T9" fmla="*/ 280 h 632"/>
                  <a:gd name="T10" fmla="*/ 477 w 1250"/>
                  <a:gd name="T11" fmla="*/ 150 h 632"/>
                  <a:gd name="T12" fmla="*/ 408 w 1250"/>
                  <a:gd name="T13" fmla="*/ 81 h 632"/>
                  <a:gd name="T14" fmla="*/ 339 w 1250"/>
                  <a:gd name="T15" fmla="*/ 306 h 632"/>
                  <a:gd name="T16" fmla="*/ 339 w 1250"/>
                  <a:gd name="T17" fmla="*/ 463 h 632"/>
                  <a:gd name="T18" fmla="*/ 308 w 1250"/>
                  <a:gd name="T19" fmla="*/ 475 h 632"/>
                  <a:gd name="T20" fmla="*/ 304 w 1250"/>
                  <a:gd name="T21" fmla="*/ 349 h 632"/>
                  <a:gd name="T22" fmla="*/ 204 w 1250"/>
                  <a:gd name="T23" fmla="*/ 280 h 632"/>
                  <a:gd name="T24" fmla="*/ 80 w 1250"/>
                  <a:gd name="T25" fmla="*/ 211 h 632"/>
                  <a:gd name="T26" fmla="*/ 17 w 1250"/>
                  <a:gd name="T27" fmla="*/ 246 h 632"/>
                  <a:gd name="T28" fmla="*/ 0 w 1250"/>
                  <a:gd name="T29" fmla="*/ 263 h 632"/>
                  <a:gd name="T30" fmla="*/ 17 w 1250"/>
                  <a:gd name="T31" fmla="*/ 280 h 632"/>
                  <a:gd name="T32" fmla="*/ 80 w 1250"/>
                  <a:gd name="T33" fmla="*/ 332 h 632"/>
                  <a:gd name="T34" fmla="*/ 17 w 1250"/>
                  <a:gd name="T35" fmla="*/ 332 h 632"/>
                  <a:gd name="T36" fmla="*/ 17 w 1250"/>
                  <a:gd name="T37" fmla="*/ 367 h 632"/>
                  <a:gd name="T38" fmla="*/ 80 w 1250"/>
                  <a:gd name="T39" fmla="*/ 367 h 632"/>
                  <a:gd name="T40" fmla="*/ 112 w 1250"/>
                  <a:gd name="T41" fmla="*/ 402 h 632"/>
                  <a:gd name="T42" fmla="*/ 235 w 1250"/>
                  <a:gd name="T43" fmla="*/ 332 h 632"/>
                  <a:gd name="T44" fmla="*/ 252 w 1250"/>
                  <a:gd name="T45" fmla="*/ 462 h 632"/>
                  <a:gd name="T46" fmla="*/ 321 w 1250"/>
                  <a:gd name="T47" fmla="*/ 531 h 632"/>
                  <a:gd name="T48" fmla="*/ 391 w 1250"/>
                  <a:gd name="T49" fmla="*/ 306 h 632"/>
                  <a:gd name="T50" fmla="*/ 391 w 1250"/>
                  <a:gd name="T51" fmla="*/ 149 h 632"/>
                  <a:gd name="T52" fmla="*/ 421 w 1250"/>
                  <a:gd name="T53" fmla="*/ 137 h 632"/>
                  <a:gd name="T54" fmla="*/ 425 w 1250"/>
                  <a:gd name="T55" fmla="*/ 263 h 632"/>
                  <a:gd name="T56" fmla="*/ 518 w 1250"/>
                  <a:gd name="T57" fmla="*/ 332 h 632"/>
                  <a:gd name="T58" fmla="*/ 577 w 1250"/>
                  <a:gd name="T59" fmla="*/ 491 h 632"/>
                  <a:gd name="T60" fmla="*/ 686 w 1250"/>
                  <a:gd name="T61" fmla="*/ 554 h 632"/>
                  <a:gd name="T62" fmla="*/ 884 w 1250"/>
                  <a:gd name="T63" fmla="*/ 491 h 632"/>
                  <a:gd name="T64" fmla="*/ 1081 w 1250"/>
                  <a:gd name="T65" fmla="*/ 554 h 632"/>
                  <a:gd name="T66" fmla="*/ 1191 w 1250"/>
                  <a:gd name="T67" fmla="*/ 491 h 632"/>
                  <a:gd name="T68" fmla="*/ 1250 w 1250"/>
                  <a:gd name="T69" fmla="*/ 294 h 632"/>
                  <a:gd name="T70" fmla="*/ 633 w 1250"/>
                  <a:gd name="T71" fmla="*/ 372 h 632"/>
                  <a:gd name="T72" fmla="*/ 633 w 1250"/>
                  <a:gd name="T73" fmla="*/ 268 h 632"/>
                  <a:gd name="T74" fmla="*/ 633 w 1250"/>
                  <a:gd name="T75" fmla="*/ 372 h 632"/>
                  <a:gd name="T76" fmla="*/ 884 w 1250"/>
                  <a:gd name="T77" fmla="*/ 209 h 632"/>
                  <a:gd name="T78" fmla="*/ 692 w 1250"/>
                  <a:gd name="T79" fmla="*/ 87 h 632"/>
                  <a:gd name="T80" fmla="*/ 884 w 1250"/>
                  <a:gd name="T81" fmla="*/ 57 h 632"/>
                  <a:gd name="T82" fmla="*/ 1043 w 1250"/>
                  <a:gd name="T83" fmla="*/ 57 h 632"/>
                  <a:gd name="T84" fmla="*/ 1122 w 1250"/>
                  <a:gd name="T85" fmla="*/ 209 h 632"/>
                  <a:gd name="T86" fmla="*/ 1135 w 1250"/>
                  <a:gd name="T87" fmla="*/ 372 h 632"/>
                  <a:gd name="T88" fmla="*/ 1135 w 1250"/>
                  <a:gd name="T89" fmla="*/ 268 h 632"/>
                  <a:gd name="T90" fmla="*/ 1135 w 1250"/>
                  <a:gd name="T91" fmla="*/ 37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632">
                    <a:moveTo>
                      <a:pt x="1184" y="210"/>
                    </a:moveTo>
                    <a:lnTo>
                      <a:pt x="1124" y="55"/>
                    </a:lnTo>
                    <a:cubicBezTo>
                      <a:pt x="1112" y="25"/>
                      <a:pt x="1088" y="0"/>
                      <a:pt x="1042" y="0"/>
                    </a:cubicBezTo>
                    <a:lnTo>
                      <a:pt x="957" y="0"/>
                    </a:lnTo>
                    <a:lnTo>
                      <a:pt x="812" y="0"/>
                    </a:lnTo>
                    <a:lnTo>
                      <a:pt x="726" y="0"/>
                    </a:lnTo>
                    <a:cubicBezTo>
                      <a:pt x="680" y="0"/>
                      <a:pt x="656" y="25"/>
                      <a:pt x="644" y="55"/>
                    </a:cubicBezTo>
                    <a:lnTo>
                      <a:pt x="584" y="210"/>
                    </a:lnTo>
                    <a:cubicBezTo>
                      <a:pt x="563" y="213"/>
                      <a:pt x="526" y="236"/>
                      <a:pt x="520" y="280"/>
                    </a:cubicBezTo>
                    <a:lnTo>
                      <a:pt x="494" y="280"/>
                    </a:lnTo>
                    <a:cubicBezTo>
                      <a:pt x="484" y="280"/>
                      <a:pt x="477" y="267"/>
                      <a:pt x="477" y="263"/>
                    </a:cubicBezTo>
                    <a:lnTo>
                      <a:pt x="477" y="150"/>
                    </a:lnTo>
                    <a:cubicBezTo>
                      <a:pt x="477" y="131"/>
                      <a:pt x="471" y="113"/>
                      <a:pt x="458" y="101"/>
                    </a:cubicBezTo>
                    <a:cubicBezTo>
                      <a:pt x="446" y="88"/>
                      <a:pt x="428" y="81"/>
                      <a:pt x="408" y="81"/>
                    </a:cubicBezTo>
                    <a:cubicBezTo>
                      <a:pt x="368" y="81"/>
                      <a:pt x="339" y="110"/>
                      <a:pt x="339" y="149"/>
                    </a:cubicBezTo>
                    <a:lnTo>
                      <a:pt x="339" y="306"/>
                    </a:lnTo>
                    <a:lnTo>
                      <a:pt x="339" y="306"/>
                    </a:lnTo>
                    <a:lnTo>
                      <a:pt x="339" y="463"/>
                    </a:lnTo>
                    <a:cubicBezTo>
                      <a:pt x="339" y="474"/>
                      <a:pt x="333" y="479"/>
                      <a:pt x="321" y="479"/>
                    </a:cubicBezTo>
                    <a:cubicBezTo>
                      <a:pt x="317" y="479"/>
                      <a:pt x="312" y="479"/>
                      <a:pt x="308" y="475"/>
                    </a:cubicBezTo>
                    <a:cubicBezTo>
                      <a:pt x="305" y="472"/>
                      <a:pt x="304" y="467"/>
                      <a:pt x="304" y="463"/>
                    </a:cubicBezTo>
                    <a:lnTo>
                      <a:pt x="304" y="349"/>
                    </a:lnTo>
                    <a:cubicBezTo>
                      <a:pt x="304" y="317"/>
                      <a:pt x="275" y="280"/>
                      <a:pt x="235" y="280"/>
                    </a:cubicBezTo>
                    <a:lnTo>
                      <a:pt x="204" y="280"/>
                    </a:lnTo>
                    <a:cubicBezTo>
                      <a:pt x="193" y="240"/>
                      <a:pt x="156" y="211"/>
                      <a:pt x="112" y="211"/>
                    </a:cubicBezTo>
                    <a:lnTo>
                      <a:pt x="80" y="211"/>
                    </a:lnTo>
                    <a:lnTo>
                      <a:pt x="80" y="246"/>
                    </a:lnTo>
                    <a:lnTo>
                      <a:pt x="17" y="246"/>
                    </a:lnTo>
                    <a:lnTo>
                      <a:pt x="17" y="246"/>
                    </a:lnTo>
                    <a:cubicBezTo>
                      <a:pt x="8" y="246"/>
                      <a:pt x="0" y="253"/>
                      <a:pt x="0" y="263"/>
                    </a:cubicBezTo>
                    <a:cubicBezTo>
                      <a:pt x="0" y="272"/>
                      <a:pt x="8" y="280"/>
                      <a:pt x="17" y="280"/>
                    </a:cubicBezTo>
                    <a:lnTo>
                      <a:pt x="17" y="280"/>
                    </a:lnTo>
                    <a:lnTo>
                      <a:pt x="80" y="280"/>
                    </a:lnTo>
                    <a:lnTo>
                      <a:pt x="80" y="332"/>
                    </a:lnTo>
                    <a:lnTo>
                      <a:pt x="17" y="332"/>
                    </a:lnTo>
                    <a:lnTo>
                      <a:pt x="17" y="332"/>
                    </a:lnTo>
                    <a:cubicBezTo>
                      <a:pt x="8" y="332"/>
                      <a:pt x="0" y="340"/>
                      <a:pt x="0" y="350"/>
                    </a:cubicBezTo>
                    <a:cubicBezTo>
                      <a:pt x="0" y="359"/>
                      <a:pt x="8" y="367"/>
                      <a:pt x="17" y="367"/>
                    </a:cubicBezTo>
                    <a:lnTo>
                      <a:pt x="17" y="367"/>
                    </a:lnTo>
                    <a:lnTo>
                      <a:pt x="80" y="367"/>
                    </a:lnTo>
                    <a:lnTo>
                      <a:pt x="80" y="402"/>
                    </a:lnTo>
                    <a:lnTo>
                      <a:pt x="112" y="402"/>
                    </a:lnTo>
                    <a:cubicBezTo>
                      <a:pt x="156" y="402"/>
                      <a:pt x="193" y="372"/>
                      <a:pt x="204" y="332"/>
                    </a:cubicBezTo>
                    <a:lnTo>
                      <a:pt x="235" y="332"/>
                    </a:lnTo>
                    <a:cubicBezTo>
                      <a:pt x="245" y="332"/>
                      <a:pt x="252" y="345"/>
                      <a:pt x="252" y="349"/>
                    </a:cubicBezTo>
                    <a:lnTo>
                      <a:pt x="252" y="462"/>
                    </a:lnTo>
                    <a:cubicBezTo>
                      <a:pt x="252" y="481"/>
                      <a:pt x="258" y="499"/>
                      <a:pt x="271" y="511"/>
                    </a:cubicBezTo>
                    <a:cubicBezTo>
                      <a:pt x="283" y="524"/>
                      <a:pt x="301" y="531"/>
                      <a:pt x="321" y="531"/>
                    </a:cubicBezTo>
                    <a:cubicBezTo>
                      <a:pt x="361" y="531"/>
                      <a:pt x="391" y="502"/>
                      <a:pt x="391" y="463"/>
                    </a:cubicBezTo>
                    <a:lnTo>
                      <a:pt x="391" y="306"/>
                    </a:lnTo>
                    <a:lnTo>
                      <a:pt x="391" y="306"/>
                    </a:lnTo>
                    <a:lnTo>
                      <a:pt x="391" y="149"/>
                    </a:lnTo>
                    <a:cubicBezTo>
                      <a:pt x="391" y="138"/>
                      <a:pt x="396" y="133"/>
                      <a:pt x="408" y="133"/>
                    </a:cubicBezTo>
                    <a:cubicBezTo>
                      <a:pt x="412" y="133"/>
                      <a:pt x="418" y="133"/>
                      <a:pt x="421" y="137"/>
                    </a:cubicBezTo>
                    <a:cubicBezTo>
                      <a:pt x="424" y="140"/>
                      <a:pt x="425" y="145"/>
                      <a:pt x="425" y="149"/>
                    </a:cubicBezTo>
                    <a:lnTo>
                      <a:pt x="425" y="263"/>
                    </a:lnTo>
                    <a:cubicBezTo>
                      <a:pt x="425" y="295"/>
                      <a:pt x="454" y="332"/>
                      <a:pt x="494" y="332"/>
                    </a:cubicBezTo>
                    <a:lnTo>
                      <a:pt x="518" y="332"/>
                    </a:lnTo>
                    <a:lnTo>
                      <a:pt x="518" y="491"/>
                    </a:lnTo>
                    <a:lnTo>
                      <a:pt x="577" y="491"/>
                    </a:lnTo>
                    <a:lnTo>
                      <a:pt x="577" y="554"/>
                    </a:lnTo>
                    <a:cubicBezTo>
                      <a:pt x="577" y="632"/>
                      <a:pt x="687" y="631"/>
                      <a:pt x="686" y="554"/>
                    </a:cubicBezTo>
                    <a:lnTo>
                      <a:pt x="686" y="491"/>
                    </a:lnTo>
                    <a:lnTo>
                      <a:pt x="884" y="491"/>
                    </a:lnTo>
                    <a:lnTo>
                      <a:pt x="1081" y="491"/>
                    </a:lnTo>
                    <a:lnTo>
                      <a:pt x="1081" y="554"/>
                    </a:lnTo>
                    <a:cubicBezTo>
                      <a:pt x="1082" y="631"/>
                      <a:pt x="1191" y="632"/>
                      <a:pt x="1191" y="554"/>
                    </a:cubicBezTo>
                    <a:lnTo>
                      <a:pt x="1191" y="491"/>
                    </a:lnTo>
                    <a:lnTo>
                      <a:pt x="1250" y="491"/>
                    </a:lnTo>
                    <a:lnTo>
                      <a:pt x="1250" y="294"/>
                    </a:lnTo>
                    <a:cubicBezTo>
                      <a:pt x="1250" y="241"/>
                      <a:pt x="1208" y="213"/>
                      <a:pt x="1184" y="210"/>
                    </a:cubicBezTo>
                    <a:close/>
                    <a:moveTo>
                      <a:pt x="633" y="372"/>
                    </a:moveTo>
                    <a:cubicBezTo>
                      <a:pt x="605" y="372"/>
                      <a:pt x="583" y="349"/>
                      <a:pt x="583" y="320"/>
                    </a:cubicBezTo>
                    <a:cubicBezTo>
                      <a:pt x="583" y="291"/>
                      <a:pt x="605" y="268"/>
                      <a:pt x="633" y="268"/>
                    </a:cubicBezTo>
                    <a:cubicBezTo>
                      <a:pt x="661" y="268"/>
                      <a:pt x="684" y="291"/>
                      <a:pt x="684" y="320"/>
                    </a:cubicBezTo>
                    <a:cubicBezTo>
                      <a:pt x="684" y="349"/>
                      <a:pt x="661" y="372"/>
                      <a:pt x="633" y="372"/>
                    </a:cubicBezTo>
                    <a:close/>
                    <a:moveTo>
                      <a:pt x="884" y="209"/>
                    </a:moveTo>
                    <a:lnTo>
                      <a:pt x="884" y="209"/>
                    </a:lnTo>
                    <a:lnTo>
                      <a:pt x="647" y="209"/>
                    </a:lnTo>
                    <a:lnTo>
                      <a:pt x="692" y="87"/>
                    </a:lnTo>
                    <a:cubicBezTo>
                      <a:pt x="697" y="69"/>
                      <a:pt x="706" y="57"/>
                      <a:pt x="726" y="57"/>
                    </a:cubicBezTo>
                    <a:lnTo>
                      <a:pt x="884" y="57"/>
                    </a:lnTo>
                    <a:lnTo>
                      <a:pt x="884" y="57"/>
                    </a:lnTo>
                    <a:lnTo>
                      <a:pt x="1043" y="57"/>
                    </a:lnTo>
                    <a:cubicBezTo>
                      <a:pt x="1062" y="57"/>
                      <a:pt x="1071" y="69"/>
                      <a:pt x="1076" y="87"/>
                    </a:cubicBezTo>
                    <a:lnTo>
                      <a:pt x="1122" y="209"/>
                    </a:lnTo>
                    <a:lnTo>
                      <a:pt x="884" y="209"/>
                    </a:lnTo>
                    <a:close/>
                    <a:moveTo>
                      <a:pt x="1135" y="372"/>
                    </a:moveTo>
                    <a:cubicBezTo>
                      <a:pt x="1107" y="372"/>
                      <a:pt x="1084" y="349"/>
                      <a:pt x="1084" y="320"/>
                    </a:cubicBezTo>
                    <a:cubicBezTo>
                      <a:pt x="1084" y="291"/>
                      <a:pt x="1107" y="268"/>
                      <a:pt x="1135" y="268"/>
                    </a:cubicBezTo>
                    <a:cubicBezTo>
                      <a:pt x="1163" y="268"/>
                      <a:pt x="1185" y="291"/>
                      <a:pt x="1186" y="320"/>
                    </a:cubicBezTo>
                    <a:cubicBezTo>
                      <a:pt x="1185" y="349"/>
                      <a:pt x="1163" y="372"/>
                      <a:pt x="1135" y="37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1" name="Gruppieren 40" descr="{&quot;Key&quot;:&quot;POWER_USER_SHAPE_ICON&quot;,&quot;Value&quot;:&quot;POWER_USER_SHAPE_ICON_STYLE_2&quot;}">
              <a:extLst>
                <a:ext uri="{FF2B5EF4-FFF2-40B4-BE49-F238E27FC236}">
                  <a16:creationId xmlns:a16="http://schemas.microsoft.com/office/drawing/2014/main" id="{706ED0A0-5811-40A1-BA6D-553A584C2DBE}"/>
                </a:ext>
              </a:extLst>
            </p:cNvPr>
            <p:cNvGrpSpPr>
              <a:grpSpLocks noChangeAspect="1"/>
            </p:cNvGrpSpPr>
            <p:nvPr/>
          </p:nvGrpSpPr>
          <p:grpSpPr>
            <a:xfrm>
              <a:off x="5792960" y="3618008"/>
              <a:ext cx="283747" cy="283747"/>
              <a:chOff x="-127000" y="2976049"/>
              <a:chExt cx="762000" cy="762000"/>
            </a:xfrm>
          </p:grpSpPr>
          <p:sp>
            <p:nvSpPr>
              <p:cNvPr id="115" name="POWER_USER_SHAPE_ICON_STYLE_2">
                <a:extLst>
                  <a:ext uri="{FF2B5EF4-FFF2-40B4-BE49-F238E27FC236}">
                    <a16:creationId xmlns:a16="http://schemas.microsoft.com/office/drawing/2014/main" id="{20FCC876-F17F-7DFC-CF1A-A7AD53217E18}"/>
                  </a:ext>
                </a:extLst>
              </p:cNvPr>
              <p:cNvSpPr/>
              <p:nvPr/>
            </p:nvSpPr>
            <p:spPr>
              <a:xfrm>
                <a:off x="-127000" y="2976049"/>
                <a:ext cx="762000" cy="762000"/>
              </a:xfrm>
              <a:prstGeom prst="ellipse">
                <a:avLst/>
              </a:prstGeom>
              <a:solidFill>
                <a:schemeClr val="bg1">
                  <a:lumMod val="6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Scooter" descr="{&quot;Key&quot;:&quot;POWER_USER_SHAPE_ICON&quot;,&quot;Value&quot;:&quot;POWER_USER_SHAPE_ICON_STYLE_1&quot;}">
                <a:extLst>
                  <a:ext uri="{FF2B5EF4-FFF2-40B4-BE49-F238E27FC236}">
                    <a16:creationId xmlns:a16="http://schemas.microsoft.com/office/drawing/2014/main" id="{7BF17AC0-A15E-5AFA-7833-E8B5BA54C444}"/>
                  </a:ext>
                </a:extLst>
              </p:cNvPr>
              <p:cNvSpPr>
                <a:spLocks noChangeAspect="1" noEditPoints="1"/>
              </p:cNvSpPr>
              <p:nvPr>
                <p:custDataLst>
                  <p:tags r:id="rId20"/>
                </p:custDataLst>
              </p:nvPr>
            </p:nvSpPr>
            <p:spPr bwMode="auto">
              <a:xfrm>
                <a:off x="0" y="3157538"/>
                <a:ext cx="508000" cy="399021"/>
              </a:xfrm>
              <a:custGeom>
                <a:avLst/>
                <a:gdLst>
                  <a:gd name="T0" fmla="*/ 602 w 829"/>
                  <a:gd name="T1" fmla="*/ 522 h 650"/>
                  <a:gd name="T2" fmla="*/ 649 w 829"/>
                  <a:gd name="T3" fmla="*/ 462 h 650"/>
                  <a:gd name="T4" fmla="*/ 726 w 829"/>
                  <a:gd name="T5" fmla="*/ 522 h 650"/>
                  <a:gd name="T6" fmla="*/ 397 w 829"/>
                  <a:gd name="T7" fmla="*/ 484 h 650"/>
                  <a:gd name="T8" fmla="*/ 281 w 829"/>
                  <a:gd name="T9" fmla="*/ 367 h 650"/>
                  <a:gd name="T10" fmla="*/ 406 w 829"/>
                  <a:gd name="T11" fmla="*/ 484 h 650"/>
                  <a:gd name="T12" fmla="*/ 200 w 829"/>
                  <a:gd name="T13" fmla="*/ 584 h 650"/>
                  <a:gd name="T14" fmla="*/ 255 w 829"/>
                  <a:gd name="T15" fmla="*/ 550 h 650"/>
                  <a:gd name="T16" fmla="*/ 688 w 829"/>
                  <a:gd name="T17" fmla="*/ 345 h 650"/>
                  <a:gd name="T18" fmla="*/ 417 w 829"/>
                  <a:gd name="T19" fmla="*/ 0 h 650"/>
                  <a:gd name="T20" fmla="*/ 332 w 829"/>
                  <a:gd name="T21" fmla="*/ 34 h 650"/>
                  <a:gd name="T22" fmla="*/ 407 w 829"/>
                  <a:gd name="T23" fmla="*/ 67 h 650"/>
                  <a:gd name="T24" fmla="*/ 528 w 829"/>
                  <a:gd name="T25" fmla="*/ 430 h 650"/>
                  <a:gd name="T26" fmla="*/ 398 w 829"/>
                  <a:gd name="T27" fmla="*/ 274 h 650"/>
                  <a:gd name="T28" fmla="*/ 64 w 829"/>
                  <a:gd name="T29" fmla="*/ 307 h 650"/>
                  <a:gd name="T30" fmla="*/ 139 w 829"/>
                  <a:gd name="T31" fmla="*/ 341 h 650"/>
                  <a:gd name="T32" fmla="*/ 1 w 829"/>
                  <a:gd name="T33" fmla="*/ 511 h 650"/>
                  <a:gd name="T34" fmla="*/ 0 w 829"/>
                  <a:gd name="T35" fmla="*/ 518 h 650"/>
                  <a:gd name="T36" fmla="*/ 1 w 829"/>
                  <a:gd name="T37" fmla="*/ 526 h 650"/>
                  <a:gd name="T38" fmla="*/ 5 w 829"/>
                  <a:gd name="T39" fmla="*/ 533 h 650"/>
                  <a:gd name="T40" fmla="*/ 6 w 829"/>
                  <a:gd name="T41" fmla="*/ 536 h 650"/>
                  <a:gd name="T42" fmla="*/ 9 w 829"/>
                  <a:gd name="T43" fmla="*/ 540 h 650"/>
                  <a:gd name="T44" fmla="*/ 16 w 829"/>
                  <a:gd name="T45" fmla="*/ 545 h 650"/>
                  <a:gd name="T46" fmla="*/ 23 w 829"/>
                  <a:gd name="T47" fmla="*/ 548 h 650"/>
                  <a:gd name="T48" fmla="*/ 33 w 829"/>
                  <a:gd name="T49" fmla="*/ 550 h 650"/>
                  <a:gd name="T50" fmla="*/ 200 w 829"/>
                  <a:gd name="T51" fmla="*/ 650 h 650"/>
                  <a:gd name="T52" fmla="*/ 440 w 829"/>
                  <a:gd name="T53" fmla="*/ 550 h 650"/>
                  <a:gd name="T54" fmla="*/ 440 w 829"/>
                  <a:gd name="T55" fmla="*/ 550 h 650"/>
                  <a:gd name="T56" fmla="*/ 506 w 829"/>
                  <a:gd name="T57" fmla="*/ 550 h 650"/>
                  <a:gd name="T58" fmla="*/ 537 w 829"/>
                  <a:gd name="T59" fmla="*/ 536 h 650"/>
                  <a:gd name="T60" fmla="*/ 793 w 829"/>
                  <a:gd name="T61" fmla="*/ 522 h 650"/>
                  <a:gd name="T62" fmla="*/ 800 w 829"/>
                  <a:gd name="T63" fmla="*/ 516 h 650"/>
                  <a:gd name="T64" fmla="*/ 688 w 829"/>
                  <a:gd name="T65" fmla="*/ 345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9" h="650">
                    <a:moveTo>
                      <a:pt x="664" y="584"/>
                    </a:moveTo>
                    <a:cubicBezTo>
                      <a:pt x="630" y="584"/>
                      <a:pt x="602" y="556"/>
                      <a:pt x="602" y="522"/>
                    </a:cubicBezTo>
                    <a:cubicBezTo>
                      <a:pt x="602" y="508"/>
                      <a:pt x="607" y="495"/>
                      <a:pt x="615" y="484"/>
                    </a:cubicBezTo>
                    <a:lnTo>
                      <a:pt x="649" y="462"/>
                    </a:lnTo>
                    <a:cubicBezTo>
                      <a:pt x="654" y="461"/>
                      <a:pt x="659" y="460"/>
                      <a:pt x="664" y="460"/>
                    </a:cubicBezTo>
                    <a:cubicBezTo>
                      <a:pt x="698" y="460"/>
                      <a:pt x="726" y="488"/>
                      <a:pt x="726" y="522"/>
                    </a:cubicBezTo>
                    <a:cubicBezTo>
                      <a:pt x="726" y="556"/>
                      <a:pt x="698" y="584"/>
                      <a:pt x="664" y="584"/>
                    </a:cubicBezTo>
                    <a:close/>
                    <a:moveTo>
                      <a:pt x="397" y="484"/>
                    </a:moveTo>
                    <a:lnTo>
                      <a:pt x="90" y="484"/>
                    </a:lnTo>
                    <a:cubicBezTo>
                      <a:pt x="122" y="436"/>
                      <a:pt x="185" y="367"/>
                      <a:pt x="281" y="367"/>
                    </a:cubicBezTo>
                    <a:cubicBezTo>
                      <a:pt x="320" y="367"/>
                      <a:pt x="350" y="378"/>
                      <a:pt x="371" y="400"/>
                    </a:cubicBezTo>
                    <a:cubicBezTo>
                      <a:pt x="394" y="425"/>
                      <a:pt x="402" y="459"/>
                      <a:pt x="406" y="484"/>
                    </a:cubicBezTo>
                    <a:lnTo>
                      <a:pt x="397" y="484"/>
                    </a:lnTo>
                    <a:close/>
                    <a:moveTo>
                      <a:pt x="200" y="584"/>
                    </a:moveTo>
                    <a:cubicBezTo>
                      <a:pt x="176" y="584"/>
                      <a:pt x="156" y="570"/>
                      <a:pt x="145" y="550"/>
                    </a:cubicBezTo>
                    <a:lnTo>
                      <a:pt x="255" y="550"/>
                    </a:lnTo>
                    <a:cubicBezTo>
                      <a:pt x="244" y="570"/>
                      <a:pt x="224" y="584"/>
                      <a:pt x="200" y="584"/>
                    </a:cubicBezTo>
                    <a:close/>
                    <a:moveTo>
                      <a:pt x="688" y="345"/>
                    </a:moveTo>
                    <a:cubicBezTo>
                      <a:pt x="692" y="276"/>
                      <a:pt x="664" y="143"/>
                      <a:pt x="434" y="5"/>
                    </a:cubicBezTo>
                    <a:cubicBezTo>
                      <a:pt x="429" y="2"/>
                      <a:pt x="423" y="0"/>
                      <a:pt x="417" y="0"/>
                    </a:cubicBezTo>
                    <a:lnTo>
                      <a:pt x="365" y="0"/>
                    </a:lnTo>
                    <a:cubicBezTo>
                      <a:pt x="346" y="0"/>
                      <a:pt x="332" y="15"/>
                      <a:pt x="332" y="34"/>
                    </a:cubicBezTo>
                    <a:cubicBezTo>
                      <a:pt x="332" y="52"/>
                      <a:pt x="346" y="67"/>
                      <a:pt x="365" y="67"/>
                    </a:cubicBezTo>
                    <a:lnTo>
                      <a:pt x="407" y="67"/>
                    </a:lnTo>
                    <a:cubicBezTo>
                      <a:pt x="591" y="179"/>
                      <a:pt x="637" y="293"/>
                      <a:pt x="618" y="362"/>
                    </a:cubicBezTo>
                    <a:cubicBezTo>
                      <a:pt x="606" y="403"/>
                      <a:pt x="571" y="430"/>
                      <a:pt x="528" y="430"/>
                    </a:cubicBezTo>
                    <a:cubicBezTo>
                      <a:pt x="441" y="430"/>
                      <a:pt x="431" y="310"/>
                      <a:pt x="431" y="305"/>
                    </a:cubicBezTo>
                    <a:cubicBezTo>
                      <a:pt x="430" y="288"/>
                      <a:pt x="415" y="274"/>
                      <a:pt x="398" y="274"/>
                    </a:cubicBezTo>
                    <a:lnTo>
                      <a:pt x="98" y="274"/>
                    </a:lnTo>
                    <a:cubicBezTo>
                      <a:pt x="79" y="274"/>
                      <a:pt x="64" y="289"/>
                      <a:pt x="64" y="307"/>
                    </a:cubicBezTo>
                    <a:cubicBezTo>
                      <a:pt x="64" y="326"/>
                      <a:pt x="79" y="341"/>
                      <a:pt x="98" y="341"/>
                    </a:cubicBezTo>
                    <a:lnTo>
                      <a:pt x="139" y="341"/>
                    </a:lnTo>
                    <a:cubicBezTo>
                      <a:pt x="56" y="380"/>
                      <a:pt x="14" y="460"/>
                      <a:pt x="1" y="509"/>
                    </a:cubicBezTo>
                    <a:cubicBezTo>
                      <a:pt x="1" y="509"/>
                      <a:pt x="1" y="510"/>
                      <a:pt x="1" y="511"/>
                    </a:cubicBezTo>
                    <a:cubicBezTo>
                      <a:pt x="1" y="512"/>
                      <a:pt x="0" y="513"/>
                      <a:pt x="0" y="514"/>
                    </a:cubicBezTo>
                    <a:cubicBezTo>
                      <a:pt x="0" y="516"/>
                      <a:pt x="0" y="517"/>
                      <a:pt x="0" y="518"/>
                    </a:cubicBezTo>
                    <a:cubicBezTo>
                      <a:pt x="0" y="520"/>
                      <a:pt x="0" y="521"/>
                      <a:pt x="1" y="522"/>
                    </a:cubicBezTo>
                    <a:cubicBezTo>
                      <a:pt x="1" y="523"/>
                      <a:pt x="1" y="525"/>
                      <a:pt x="1" y="526"/>
                    </a:cubicBezTo>
                    <a:cubicBezTo>
                      <a:pt x="2" y="527"/>
                      <a:pt x="2" y="528"/>
                      <a:pt x="3" y="529"/>
                    </a:cubicBezTo>
                    <a:cubicBezTo>
                      <a:pt x="3" y="531"/>
                      <a:pt x="4" y="532"/>
                      <a:pt x="5" y="533"/>
                    </a:cubicBezTo>
                    <a:cubicBezTo>
                      <a:pt x="5" y="534"/>
                      <a:pt x="5" y="535"/>
                      <a:pt x="6" y="536"/>
                    </a:cubicBezTo>
                    <a:cubicBezTo>
                      <a:pt x="6" y="536"/>
                      <a:pt x="6" y="536"/>
                      <a:pt x="6" y="536"/>
                    </a:cubicBezTo>
                    <a:cubicBezTo>
                      <a:pt x="7" y="537"/>
                      <a:pt x="7" y="537"/>
                      <a:pt x="7" y="537"/>
                    </a:cubicBezTo>
                    <a:cubicBezTo>
                      <a:pt x="8" y="538"/>
                      <a:pt x="9" y="539"/>
                      <a:pt x="9" y="540"/>
                    </a:cubicBezTo>
                    <a:cubicBezTo>
                      <a:pt x="10" y="541"/>
                      <a:pt x="11" y="541"/>
                      <a:pt x="12" y="542"/>
                    </a:cubicBezTo>
                    <a:cubicBezTo>
                      <a:pt x="13" y="543"/>
                      <a:pt x="14" y="544"/>
                      <a:pt x="16" y="545"/>
                    </a:cubicBezTo>
                    <a:cubicBezTo>
                      <a:pt x="16" y="545"/>
                      <a:pt x="17" y="546"/>
                      <a:pt x="18" y="547"/>
                    </a:cubicBezTo>
                    <a:cubicBezTo>
                      <a:pt x="20" y="547"/>
                      <a:pt x="21" y="548"/>
                      <a:pt x="23" y="548"/>
                    </a:cubicBezTo>
                    <a:cubicBezTo>
                      <a:pt x="24" y="549"/>
                      <a:pt x="25" y="549"/>
                      <a:pt x="25" y="549"/>
                    </a:cubicBezTo>
                    <a:cubicBezTo>
                      <a:pt x="28" y="550"/>
                      <a:pt x="31" y="550"/>
                      <a:pt x="33" y="550"/>
                    </a:cubicBezTo>
                    <a:lnTo>
                      <a:pt x="75" y="550"/>
                    </a:lnTo>
                    <a:cubicBezTo>
                      <a:pt x="88" y="608"/>
                      <a:pt x="139" y="650"/>
                      <a:pt x="200" y="650"/>
                    </a:cubicBezTo>
                    <a:cubicBezTo>
                      <a:pt x="261" y="650"/>
                      <a:pt x="312" y="608"/>
                      <a:pt x="325" y="550"/>
                    </a:cubicBezTo>
                    <a:lnTo>
                      <a:pt x="440" y="550"/>
                    </a:lnTo>
                    <a:lnTo>
                      <a:pt x="440" y="550"/>
                    </a:lnTo>
                    <a:lnTo>
                      <a:pt x="440" y="550"/>
                    </a:lnTo>
                    <a:lnTo>
                      <a:pt x="441" y="550"/>
                    </a:lnTo>
                    <a:lnTo>
                      <a:pt x="506" y="550"/>
                    </a:lnTo>
                    <a:cubicBezTo>
                      <a:pt x="512" y="550"/>
                      <a:pt x="519" y="548"/>
                      <a:pt x="524" y="545"/>
                    </a:cubicBezTo>
                    <a:lnTo>
                      <a:pt x="537" y="536"/>
                    </a:lnTo>
                    <a:cubicBezTo>
                      <a:pt x="544" y="601"/>
                      <a:pt x="598" y="650"/>
                      <a:pt x="664" y="650"/>
                    </a:cubicBezTo>
                    <a:cubicBezTo>
                      <a:pt x="735" y="650"/>
                      <a:pt x="793" y="593"/>
                      <a:pt x="793" y="522"/>
                    </a:cubicBezTo>
                    <a:cubicBezTo>
                      <a:pt x="793" y="520"/>
                      <a:pt x="793" y="519"/>
                      <a:pt x="793" y="517"/>
                    </a:cubicBezTo>
                    <a:cubicBezTo>
                      <a:pt x="795" y="517"/>
                      <a:pt x="798" y="517"/>
                      <a:pt x="800" y="516"/>
                    </a:cubicBezTo>
                    <a:cubicBezTo>
                      <a:pt x="818" y="511"/>
                      <a:pt x="829" y="493"/>
                      <a:pt x="824" y="475"/>
                    </a:cubicBezTo>
                    <a:cubicBezTo>
                      <a:pt x="801" y="388"/>
                      <a:pt x="728" y="356"/>
                      <a:pt x="688" y="345"/>
                    </a:cubicBezTo>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2" name="Gruppieren 41" descr="{&quot;Key&quot;:&quot;POWER_USER_SHAPE_ICON&quot;,&quot;Value&quot;:&quot;POWER_USER_SHAPE_ICON_STYLE_2&quot;}">
              <a:extLst>
                <a:ext uri="{FF2B5EF4-FFF2-40B4-BE49-F238E27FC236}">
                  <a16:creationId xmlns:a16="http://schemas.microsoft.com/office/drawing/2014/main" id="{98F05319-81CA-5A08-559D-1E07B5335B62}"/>
                </a:ext>
              </a:extLst>
            </p:cNvPr>
            <p:cNvGrpSpPr>
              <a:grpSpLocks noChangeAspect="1"/>
            </p:cNvGrpSpPr>
            <p:nvPr/>
          </p:nvGrpSpPr>
          <p:grpSpPr>
            <a:xfrm>
              <a:off x="6267400" y="3616805"/>
              <a:ext cx="306630" cy="306630"/>
              <a:chOff x="-127000" y="2990387"/>
              <a:chExt cx="762000" cy="762000"/>
            </a:xfrm>
          </p:grpSpPr>
          <p:sp>
            <p:nvSpPr>
              <p:cNvPr id="113" name="POWER_USER_SHAPE_ICON_STYLE_2">
                <a:extLst>
                  <a:ext uri="{FF2B5EF4-FFF2-40B4-BE49-F238E27FC236}">
                    <a16:creationId xmlns:a16="http://schemas.microsoft.com/office/drawing/2014/main" id="{5F8EC432-C98E-C088-456D-AE04A6A8A76B}"/>
                  </a:ext>
                </a:extLst>
              </p:cNvPr>
              <p:cNvSpPr/>
              <p:nvPr/>
            </p:nvSpPr>
            <p:spPr>
              <a:xfrm>
                <a:off x="-127000" y="2990387"/>
                <a:ext cx="762000" cy="762000"/>
              </a:xfrm>
              <a:prstGeom prst="ellipse">
                <a:avLst/>
              </a:prstGeom>
              <a:solidFill>
                <a:sysClr val="windowText" lastClr="000000">
                  <a:lumMod val="50000"/>
                  <a:lumOff val="50000"/>
                </a:sys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Car7" descr="{&quot;Key&quot;:&quot;POWER_USER_SHAPE_ICON&quot;,&quot;Value&quot;:&quot;POWER_USER_SHAPE_ICON_STYLE_1&quot;}">
                <a:extLst>
                  <a:ext uri="{FF2B5EF4-FFF2-40B4-BE49-F238E27FC236}">
                    <a16:creationId xmlns:a16="http://schemas.microsoft.com/office/drawing/2014/main" id="{FF1D4265-5874-D23B-13BE-E35AD8DB62D8}"/>
                  </a:ext>
                </a:extLst>
              </p:cNvPr>
              <p:cNvSpPr>
                <a:spLocks noChangeAspect="1" noEditPoints="1"/>
              </p:cNvSpPr>
              <p:nvPr>
                <p:custDataLst>
                  <p:tags r:id="rId19"/>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3" name="Gruppieren 42" descr="{&quot;Key&quot;:&quot;POWER_USER_SHAPE_ICON&quot;,&quot;Value&quot;:&quot;POWER_USER_SHAPE_ICON_STYLE_2&quot;}">
              <a:extLst>
                <a:ext uri="{FF2B5EF4-FFF2-40B4-BE49-F238E27FC236}">
                  <a16:creationId xmlns:a16="http://schemas.microsoft.com/office/drawing/2014/main" id="{5A43C785-A9C9-DA72-17D7-DB5DAD2BF2A8}"/>
                </a:ext>
              </a:extLst>
            </p:cNvPr>
            <p:cNvGrpSpPr>
              <a:grpSpLocks noChangeAspect="1"/>
            </p:cNvGrpSpPr>
            <p:nvPr/>
          </p:nvGrpSpPr>
          <p:grpSpPr>
            <a:xfrm>
              <a:off x="5995061" y="3476235"/>
              <a:ext cx="349283" cy="349282"/>
              <a:chOff x="288345" y="3340831"/>
              <a:chExt cx="762000" cy="762000"/>
            </a:xfrm>
          </p:grpSpPr>
          <p:sp>
            <p:nvSpPr>
              <p:cNvPr id="111" name="POWER_USER_SHAPE_ICON_STYLE_2">
                <a:extLst>
                  <a:ext uri="{FF2B5EF4-FFF2-40B4-BE49-F238E27FC236}">
                    <a16:creationId xmlns:a16="http://schemas.microsoft.com/office/drawing/2014/main" id="{32E0EDFC-9869-E2D9-EB52-557EF5977558}"/>
                  </a:ext>
                </a:extLst>
              </p:cNvPr>
              <p:cNvSpPr/>
              <p:nvPr/>
            </p:nvSpPr>
            <p:spPr>
              <a:xfrm>
                <a:off x="288345" y="3340831"/>
                <a:ext cx="762000" cy="762000"/>
              </a:xfrm>
              <a:prstGeom prst="ellipse">
                <a:avLst/>
              </a:prstGeom>
              <a:solidFill>
                <a:srgbClr val="0070C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Electric_Car" descr="{&quot;Key&quot;:&quot;POWER_USER_SHAPE_ICON&quot;,&quot;Value&quot;:&quot;POWER_USER_SHAPE_ICON_STYLE_1&quot;}">
                <a:extLst>
                  <a:ext uri="{FF2B5EF4-FFF2-40B4-BE49-F238E27FC236}">
                    <a16:creationId xmlns:a16="http://schemas.microsoft.com/office/drawing/2014/main" id="{65B1E2E6-9065-9843-3B84-33CC085084B6}"/>
                  </a:ext>
                </a:extLst>
              </p:cNvPr>
              <p:cNvSpPr>
                <a:spLocks noChangeAspect="1" noEditPoints="1"/>
              </p:cNvSpPr>
              <p:nvPr>
                <p:custDataLst>
                  <p:tags r:id="rId18"/>
                </p:custDataLst>
              </p:nvPr>
            </p:nvSpPr>
            <p:spPr bwMode="auto">
              <a:xfrm>
                <a:off x="415345" y="3593005"/>
                <a:ext cx="508000" cy="257651"/>
              </a:xfrm>
              <a:custGeom>
                <a:avLst/>
                <a:gdLst>
                  <a:gd name="T0" fmla="*/ 1124 w 1250"/>
                  <a:gd name="T1" fmla="*/ 55 h 632"/>
                  <a:gd name="T2" fmla="*/ 957 w 1250"/>
                  <a:gd name="T3" fmla="*/ 0 h 632"/>
                  <a:gd name="T4" fmla="*/ 726 w 1250"/>
                  <a:gd name="T5" fmla="*/ 0 h 632"/>
                  <a:gd name="T6" fmla="*/ 584 w 1250"/>
                  <a:gd name="T7" fmla="*/ 210 h 632"/>
                  <a:gd name="T8" fmla="*/ 494 w 1250"/>
                  <a:gd name="T9" fmla="*/ 280 h 632"/>
                  <a:gd name="T10" fmla="*/ 477 w 1250"/>
                  <a:gd name="T11" fmla="*/ 150 h 632"/>
                  <a:gd name="T12" fmla="*/ 408 w 1250"/>
                  <a:gd name="T13" fmla="*/ 81 h 632"/>
                  <a:gd name="T14" fmla="*/ 339 w 1250"/>
                  <a:gd name="T15" fmla="*/ 306 h 632"/>
                  <a:gd name="T16" fmla="*/ 339 w 1250"/>
                  <a:gd name="T17" fmla="*/ 463 h 632"/>
                  <a:gd name="T18" fmla="*/ 308 w 1250"/>
                  <a:gd name="T19" fmla="*/ 475 h 632"/>
                  <a:gd name="T20" fmla="*/ 304 w 1250"/>
                  <a:gd name="T21" fmla="*/ 349 h 632"/>
                  <a:gd name="T22" fmla="*/ 204 w 1250"/>
                  <a:gd name="T23" fmla="*/ 280 h 632"/>
                  <a:gd name="T24" fmla="*/ 80 w 1250"/>
                  <a:gd name="T25" fmla="*/ 211 h 632"/>
                  <a:gd name="T26" fmla="*/ 17 w 1250"/>
                  <a:gd name="T27" fmla="*/ 246 h 632"/>
                  <a:gd name="T28" fmla="*/ 0 w 1250"/>
                  <a:gd name="T29" fmla="*/ 263 h 632"/>
                  <a:gd name="T30" fmla="*/ 17 w 1250"/>
                  <a:gd name="T31" fmla="*/ 280 h 632"/>
                  <a:gd name="T32" fmla="*/ 80 w 1250"/>
                  <a:gd name="T33" fmla="*/ 332 h 632"/>
                  <a:gd name="T34" fmla="*/ 17 w 1250"/>
                  <a:gd name="T35" fmla="*/ 332 h 632"/>
                  <a:gd name="T36" fmla="*/ 17 w 1250"/>
                  <a:gd name="T37" fmla="*/ 367 h 632"/>
                  <a:gd name="T38" fmla="*/ 80 w 1250"/>
                  <a:gd name="T39" fmla="*/ 367 h 632"/>
                  <a:gd name="T40" fmla="*/ 112 w 1250"/>
                  <a:gd name="T41" fmla="*/ 402 h 632"/>
                  <a:gd name="T42" fmla="*/ 235 w 1250"/>
                  <a:gd name="T43" fmla="*/ 332 h 632"/>
                  <a:gd name="T44" fmla="*/ 252 w 1250"/>
                  <a:gd name="T45" fmla="*/ 462 h 632"/>
                  <a:gd name="T46" fmla="*/ 321 w 1250"/>
                  <a:gd name="T47" fmla="*/ 531 h 632"/>
                  <a:gd name="T48" fmla="*/ 391 w 1250"/>
                  <a:gd name="T49" fmla="*/ 306 h 632"/>
                  <a:gd name="T50" fmla="*/ 391 w 1250"/>
                  <a:gd name="T51" fmla="*/ 149 h 632"/>
                  <a:gd name="T52" fmla="*/ 421 w 1250"/>
                  <a:gd name="T53" fmla="*/ 137 h 632"/>
                  <a:gd name="T54" fmla="*/ 425 w 1250"/>
                  <a:gd name="T55" fmla="*/ 263 h 632"/>
                  <a:gd name="T56" fmla="*/ 518 w 1250"/>
                  <a:gd name="T57" fmla="*/ 332 h 632"/>
                  <a:gd name="T58" fmla="*/ 577 w 1250"/>
                  <a:gd name="T59" fmla="*/ 491 h 632"/>
                  <a:gd name="T60" fmla="*/ 686 w 1250"/>
                  <a:gd name="T61" fmla="*/ 554 h 632"/>
                  <a:gd name="T62" fmla="*/ 884 w 1250"/>
                  <a:gd name="T63" fmla="*/ 491 h 632"/>
                  <a:gd name="T64" fmla="*/ 1081 w 1250"/>
                  <a:gd name="T65" fmla="*/ 554 h 632"/>
                  <a:gd name="T66" fmla="*/ 1191 w 1250"/>
                  <a:gd name="T67" fmla="*/ 491 h 632"/>
                  <a:gd name="T68" fmla="*/ 1250 w 1250"/>
                  <a:gd name="T69" fmla="*/ 294 h 632"/>
                  <a:gd name="T70" fmla="*/ 633 w 1250"/>
                  <a:gd name="T71" fmla="*/ 372 h 632"/>
                  <a:gd name="T72" fmla="*/ 633 w 1250"/>
                  <a:gd name="T73" fmla="*/ 268 h 632"/>
                  <a:gd name="T74" fmla="*/ 633 w 1250"/>
                  <a:gd name="T75" fmla="*/ 372 h 632"/>
                  <a:gd name="T76" fmla="*/ 884 w 1250"/>
                  <a:gd name="T77" fmla="*/ 209 h 632"/>
                  <a:gd name="T78" fmla="*/ 692 w 1250"/>
                  <a:gd name="T79" fmla="*/ 87 h 632"/>
                  <a:gd name="T80" fmla="*/ 884 w 1250"/>
                  <a:gd name="T81" fmla="*/ 57 h 632"/>
                  <a:gd name="T82" fmla="*/ 1043 w 1250"/>
                  <a:gd name="T83" fmla="*/ 57 h 632"/>
                  <a:gd name="T84" fmla="*/ 1122 w 1250"/>
                  <a:gd name="T85" fmla="*/ 209 h 632"/>
                  <a:gd name="T86" fmla="*/ 1135 w 1250"/>
                  <a:gd name="T87" fmla="*/ 372 h 632"/>
                  <a:gd name="T88" fmla="*/ 1135 w 1250"/>
                  <a:gd name="T89" fmla="*/ 268 h 632"/>
                  <a:gd name="T90" fmla="*/ 1135 w 1250"/>
                  <a:gd name="T91" fmla="*/ 37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632">
                    <a:moveTo>
                      <a:pt x="1184" y="210"/>
                    </a:moveTo>
                    <a:lnTo>
                      <a:pt x="1124" y="55"/>
                    </a:lnTo>
                    <a:cubicBezTo>
                      <a:pt x="1112" y="25"/>
                      <a:pt x="1088" y="0"/>
                      <a:pt x="1042" y="0"/>
                    </a:cubicBezTo>
                    <a:lnTo>
                      <a:pt x="957" y="0"/>
                    </a:lnTo>
                    <a:lnTo>
                      <a:pt x="812" y="0"/>
                    </a:lnTo>
                    <a:lnTo>
                      <a:pt x="726" y="0"/>
                    </a:lnTo>
                    <a:cubicBezTo>
                      <a:pt x="680" y="0"/>
                      <a:pt x="656" y="25"/>
                      <a:pt x="644" y="55"/>
                    </a:cubicBezTo>
                    <a:lnTo>
                      <a:pt x="584" y="210"/>
                    </a:lnTo>
                    <a:cubicBezTo>
                      <a:pt x="563" y="213"/>
                      <a:pt x="526" y="236"/>
                      <a:pt x="520" y="280"/>
                    </a:cubicBezTo>
                    <a:lnTo>
                      <a:pt x="494" y="280"/>
                    </a:lnTo>
                    <a:cubicBezTo>
                      <a:pt x="484" y="280"/>
                      <a:pt x="477" y="267"/>
                      <a:pt x="477" y="263"/>
                    </a:cubicBezTo>
                    <a:lnTo>
                      <a:pt x="477" y="150"/>
                    </a:lnTo>
                    <a:cubicBezTo>
                      <a:pt x="477" y="131"/>
                      <a:pt x="471" y="113"/>
                      <a:pt x="458" y="101"/>
                    </a:cubicBezTo>
                    <a:cubicBezTo>
                      <a:pt x="446" y="88"/>
                      <a:pt x="428" y="81"/>
                      <a:pt x="408" y="81"/>
                    </a:cubicBezTo>
                    <a:cubicBezTo>
                      <a:pt x="368" y="81"/>
                      <a:pt x="339" y="110"/>
                      <a:pt x="339" y="149"/>
                    </a:cubicBezTo>
                    <a:lnTo>
                      <a:pt x="339" y="306"/>
                    </a:lnTo>
                    <a:lnTo>
                      <a:pt x="339" y="306"/>
                    </a:lnTo>
                    <a:lnTo>
                      <a:pt x="339" y="463"/>
                    </a:lnTo>
                    <a:cubicBezTo>
                      <a:pt x="339" y="474"/>
                      <a:pt x="333" y="479"/>
                      <a:pt x="321" y="479"/>
                    </a:cubicBezTo>
                    <a:cubicBezTo>
                      <a:pt x="317" y="479"/>
                      <a:pt x="312" y="479"/>
                      <a:pt x="308" y="475"/>
                    </a:cubicBezTo>
                    <a:cubicBezTo>
                      <a:pt x="305" y="472"/>
                      <a:pt x="304" y="467"/>
                      <a:pt x="304" y="463"/>
                    </a:cubicBezTo>
                    <a:lnTo>
                      <a:pt x="304" y="349"/>
                    </a:lnTo>
                    <a:cubicBezTo>
                      <a:pt x="304" y="317"/>
                      <a:pt x="275" y="280"/>
                      <a:pt x="235" y="280"/>
                    </a:cubicBezTo>
                    <a:lnTo>
                      <a:pt x="204" y="280"/>
                    </a:lnTo>
                    <a:cubicBezTo>
                      <a:pt x="193" y="240"/>
                      <a:pt x="156" y="211"/>
                      <a:pt x="112" y="211"/>
                    </a:cubicBezTo>
                    <a:lnTo>
                      <a:pt x="80" y="211"/>
                    </a:lnTo>
                    <a:lnTo>
                      <a:pt x="80" y="246"/>
                    </a:lnTo>
                    <a:lnTo>
                      <a:pt x="17" y="246"/>
                    </a:lnTo>
                    <a:lnTo>
                      <a:pt x="17" y="246"/>
                    </a:lnTo>
                    <a:cubicBezTo>
                      <a:pt x="8" y="246"/>
                      <a:pt x="0" y="253"/>
                      <a:pt x="0" y="263"/>
                    </a:cubicBezTo>
                    <a:cubicBezTo>
                      <a:pt x="0" y="272"/>
                      <a:pt x="8" y="280"/>
                      <a:pt x="17" y="280"/>
                    </a:cubicBezTo>
                    <a:lnTo>
                      <a:pt x="17" y="280"/>
                    </a:lnTo>
                    <a:lnTo>
                      <a:pt x="80" y="280"/>
                    </a:lnTo>
                    <a:lnTo>
                      <a:pt x="80" y="332"/>
                    </a:lnTo>
                    <a:lnTo>
                      <a:pt x="17" y="332"/>
                    </a:lnTo>
                    <a:lnTo>
                      <a:pt x="17" y="332"/>
                    </a:lnTo>
                    <a:cubicBezTo>
                      <a:pt x="8" y="332"/>
                      <a:pt x="0" y="340"/>
                      <a:pt x="0" y="350"/>
                    </a:cubicBezTo>
                    <a:cubicBezTo>
                      <a:pt x="0" y="359"/>
                      <a:pt x="8" y="367"/>
                      <a:pt x="17" y="367"/>
                    </a:cubicBezTo>
                    <a:lnTo>
                      <a:pt x="17" y="367"/>
                    </a:lnTo>
                    <a:lnTo>
                      <a:pt x="80" y="367"/>
                    </a:lnTo>
                    <a:lnTo>
                      <a:pt x="80" y="402"/>
                    </a:lnTo>
                    <a:lnTo>
                      <a:pt x="112" y="402"/>
                    </a:lnTo>
                    <a:cubicBezTo>
                      <a:pt x="156" y="402"/>
                      <a:pt x="193" y="372"/>
                      <a:pt x="204" y="332"/>
                    </a:cubicBezTo>
                    <a:lnTo>
                      <a:pt x="235" y="332"/>
                    </a:lnTo>
                    <a:cubicBezTo>
                      <a:pt x="245" y="332"/>
                      <a:pt x="252" y="345"/>
                      <a:pt x="252" y="349"/>
                    </a:cubicBezTo>
                    <a:lnTo>
                      <a:pt x="252" y="462"/>
                    </a:lnTo>
                    <a:cubicBezTo>
                      <a:pt x="252" y="481"/>
                      <a:pt x="258" y="499"/>
                      <a:pt x="271" y="511"/>
                    </a:cubicBezTo>
                    <a:cubicBezTo>
                      <a:pt x="283" y="524"/>
                      <a:pt x="301" y="531"/>
                      <a:pt x="321" y="531"/>
                    </a:cubicBezTo>
                    <a:cubicBezTo>
                      <a:pt x="361" y="531"/>
                      <a:pt x="391" y="502"/>
                      <a:pt x="391" y="463"/>
                    </a:cubicBezTo>
                    <a:lnTo>
                      <a:pt x="391" y="306"/>
                    </a:lnTo>
                    <a:lnTo>
                      <a:pt x="391" y="306"/>
                    </a:lnTo>
                    <a:lnTo>
                      <a:pt x="391" y="149"/>
                    </a:lnTo>
                    <a:cubicBezTo>
                      <a:pt x="391" y="138"/>
                      <a:pt x="396" y="133"/>
                      <a:pt x="408" y="133"/>
                    </a:cubicBezTo>
                    <a:cubicBezTo>
                      <a:pt x="412" y="133"/>
                      <a:pt x="418" y="133"/>
                      <a:pt x="421" y="137"/>
                    </a:cubicBezTo>
                    <a:cubicBezTo>
                      <a:pt x="424" y="140"/>
                      <a:pt x="425" y="145"/>
                      <a:pt x="425" y="149"/>
                    </a:cubicBezTo>
                    <a:lnTo>
                      <a:pt x="425" y="263"/>
                    </a:lnTo>
                    <a:cubicBezTo>
                      <a:pt x="425" y="295"/>
                      <a:pt x="454" y="332"/>
                      <a:pt x="494" y="332"/>
                    </a:cubicBezTo>
                    <a:lnTo>
                      <a:pt x="518" y="332"/>
                    </a:lnTo>
                    <a:lnTo>
                      <a:pt x="518" y="491"/>
                    </a:lnTo>
                    <a:lnTo>
                      <a:pt x="577" y="491"/>
                    </a:lnTo>
                    <a:lnTo>
                      <a:pt x="577" y="554"/>
                    </a:lnTo>
                    <a:cubicBezTo>
                      <a:pt x="577" y="632"/>
                      <a:pt x="687" y="631"/>
                      <a:pt x="686" y="554"/>
                    </a:cubicBezTo>
                    <a:lnTo>
                      <a:pt x="686" y="491"/>
                    </a:lnTo>
                    <a:lnTo>
                      <a:pt x="884" y="491"/>
                    </a:lnTo>
                    <a:lnTo>
                      <a:pt x="1081" y="491"/>
                    </a:lnTo>
                    <a:lnTo>
                      <a:pt x="1081" y="554"/>
                    </a:lnTo>
                    <a:cubicBezTo>
                      <a:pt x="1082" y="631"/>
                      <a:pt x="1191" y="632"/>
                      <a:pt x="1191" y="554"/>
                    </a:cubicBezTo>
                    <a:lnTo>
                      <a:pt x="1191" y="491"/>
                    </a:lnTo>
                    <a:lnTo>
                      <a:pt x="1250" y="491"/>
                    </a:lnTo>
                    <a:lnTo>
                      <a:pt x="1250" y="294"/>
                    </a:lnTo>
                    <a:cubicBezTo>
                      <a:pt x="1250" y="241"/>
                      <a:pt x="1208" y="213"/>
                      <a:pt x="1184" y="210"/>
                    </a:cubicBezTo>
                    <a:close/>
                    <a:moveTo>
                      <a:pt x="633" y="372"/>
                    </a:moveTo>
                    <a:cubicBezTo>
                      <a:pt x="605" y="372"/>
                      <a:pt x="583" y="349"/>
                      <a:pt x="583" y="320"/>
                    </a:cubicBezTo>
                    <a:cubicBezTo>
                      <a:pt x="583" y="291"/>
                      <a:pt x="605" y="268"/>
                      <a:pt x="633" y="268"/>
                    </a:cubicBezTo>
                    <a:cubicBezTo>
                      <a:pt x="661" y="268"/>
                      <a:pt x="684" y="291"/>
                      <a:pt x="684" y="320"/>
                    </a:cubicBezTo>
                    <a:cubicBezTo>
                      <a:pt x="684" y="349"/>
                      <a:pt x="661" y="372"/>
                      <a:pt x="633" y="372"/>
                    </a:cubicBezTo>
                    <a:close/>
                    <a:moveTo>
                      <a:pt x="884" y="209"/>
                    </a:moveTo>
                    <a:lnTo>
                      <a:pt x="884" y="209"/>
                    </a:lnTo>
                    <a:lnTo>
                      <a:pt x="647" y="209"/>
                    </a:lnTo>
                    <a:lnTo>
                      <a:pt x="692" y="87"/>
                    </a:lnTo>
                    <a:cubicBezTo>
                      <a:pt x="697" y="69"/>
                      <a:pt x="706" y="57"/>
                      <a:pt x="726" y="57"/>
                    </a:cubicBezTo>
                    <a:lnTo>
                      <a:pt x="884" y="57"/>
                    </a:lnTo>
                    <a:lnTo>
                      <a:pt x="884" y="57"/>
                    </a:lnTo>
                    <a:lnTo>
                      <a:pt x="1043" y="57"/>
                    </a:lnTo>
                    <a:cubicBezTo>
                      <a:pt x="1062" y="57"/>
                      <a:pt x="1071" y="69"/>
                      <a:pt x="1076" y="87"/>
                    </a:cubicBezTo>
                    <a:lnTo>
                      <a:pt x="1122" y="209"/>
                    </a:lnTo>
                    <a:lnTo>
                      <a:pt x="884" y="209"/>
                    </a:lnTo>
                    <a:close/>
                    <a:moveTo>
                      <a:pt x="1135" y="372"/>
                    </a:moveTo>
                    <a:cubicBezTo>
                      <a:pt x="1107" y="372"/>
                      <a:pt x="1084" y="349"/>
                      <a:pt x="1084" y="320"/>
                    </a:cubicBezTo>
                    <a:cubicBezTo>
                      <a:pt x="1084" y="291"/>
                      <a:pt x="1107" y="268"/>
                      <a:pt x="1135" y="268"/>
                    </a:cubicBezTo>
                    <a:cubicBezTo>
                      <a:pt x="1163" y="268"/>
                      <a:pt x="1185" y="291"/>
                      <a:pt x="1186" y="320"/>
                    </a:cubicBezTo>
                    <a:cubicBezTo>
                      <a:pt x="1185" y="349"/>
                      <a:pt x="1163" y="372"/>
                      <a:pt x="1135" y="37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4" name="Gruppieren 43">
              <a:extLst>
                <a:ext uri="{FF2B5EF4-FFF2-40B4-BE49-F238E27FC236}">
                  <a16:creationId xmlns:a16="http://schemas.microsoft.com/office/drawing/2014/main" id="{5296E087-1F1A-E7AC-B4A2-ED2B59172CA4}"/>
                </a:ext>
              </a:extLst>
            </p:cNvPr>
            <p:cNvGrpSpPr/>
            <p:nvPr/>
          </p:nvGrpSpPr>
          <p:grpSpPr>
            <a:xfrm>
              <a:off x="8305518" y="4276413"/>
              <a:ext cx="309876" cy="426836"/>
              <a:chOff x="9081827" y="4010639"/>
              <a:chExt cx="442175" cy="609070"/>
            </a:xfrm>
          </p:grpSpPr>
          <p:grpSp>
            <p:nvGrpSpPr>
              <p:cNvPr id="100" name="Gruppieren 99">
                <a:extLst>
                  <a:ext uri="{FF2B5EF4-FFF2-40B4-BE49-F238E27FC236}">
                    <a16:creationId xmlns:a16="http://schemas.microsoft.com/office/drawing/2014/main" id="{3C28056A-CFC6-64AD-8291-40208F965D50}"/>
                  </a:ext>
                </a:extLst>
              </p:cNvPr>
              <p:cNvGrpSpPr/>
              <p:nvPr/>
            </p:nvGrpSpPr>
            <p:grpSpPr>
              <a:xfrm>
                <a:off x="9081827" y="4040069"/>
                <a:ext cx="442175" cy="579640"/>
                <a:chOff x="0" y="3078492"/>
                <a:chExt cx="545343" cy="621971"/>
              </a:xfrm>
            </p:grpSpPr>
            <p:grpSp>
              <p:nvGrpSpPr>
                <p:cNvPr id="106" name="Gruppieren 105">
                  <a:extLst>
                    <a:ext uri="{FF2B5EF4-FFF2-40B4-BE49-F238E27FC236}">
                      <a16:creationId xmlns:a16="http://schemas.microsoft.com/office/drawing/2014/main" id="{D7994E36-9348-834B-3021-BB65CAEECB5A}"/>
                    </a:ext>
                  </a:extLst>
                </p:cNvPr>
                <p:cNvGrpSpPr/>
                <p:nvPr>
                  <p:custDataLst>
                    <p:tags r:id="rId17"/>
                  </p:custDataLst>
                </p:nvPr>
              </p:nvGrpSpPr>
              <p:grpSpPr>
                <a:xfrm>
                  <a:off x="0" y="3157538"/>
                  <a:ext cx="545343" cy="542925"/>
                  <a:chOff x="0" y="3157538"/>
                  <a:chExt cx="545343" cy="542925"/>
                </a:xfrm>
                <a:solidFill>
                  <a:srgbClr val="9954CC"/>
                </a:solidFill>
              </p:grpSpPr>
              <p:sp>
                <p:nvSpPr>
                  <p:cNvPr id="108" name="Freeform 203">
                    <a:extLst>
                      <a:ext uri="{FF2B5EF4-FFF2-40B4-BE49-F238E27FC236}">
                        <a16:creationId xmlns:a16="http://schemas.microsoft.com/office/drawing/2014/main" id="{37A78FC9-9E98-4603-6C62-C9172531905B}"/>
                      </a:ext>
                    </a:extLst>
                  </p:cNvPr>
                  <p:cNvSpPr>
                    <a:spLocks/>
                  </p:cNvSpPr>
                  <p:nvPr/>
                </p:nvSpPr>
                <p:spPr bwMode="auto">
                  <a:xfrm>
                    <a:off x="81015" y="3392120"/>
                    <a:ext cx="464328" cy="222490"/>
                  </a:xfrm>
                  <a:custGeom>
                    <a:avLst/>
                    <a:gdLst>
                      <a:gd name="T0" fmla="*/ 776 w 800"/>
                      <a:gd name="T1" fmla="*/ 20 h 382"/>
                      <a:gd name="T2" fmla="*/ 636 w 800"/>
                      <a:gd name="T3" fmla="*/ 80 h 382"/>
                      <a:gd name="T4" fmla="*/ 624 w 800"/>
                      <a:gd name="T5" fmla="*/ 108 h 382"/>
                      <a:gd name="T6" fmla="*/ 537 w 800"/>
                      <a:gd name="T7" fmla="*/ 166 h 382"/>
                      <a:gd name="T8" fmla="*/ 485 w 800"/>
                      <a:gd name="T9" fmla="*/ 126 h 382"/>
                      <a:gd name="T10" fmla="*/ 360 w 800"/>
                      <a:gd name="T11" fmla="*/ 122 h 382"/>
                      <a:gd name="T12" fmla="*/ 332 w 800"/>
                      <a:gd name="T13" fmla="*/ 108 h 382"/>
                      <a:gd name="T14" fmla="*/ 91 w 800"/>
                      <a:gd name="T15" fmla="*/ 118 h 382"/>
                      <a:gd name="T16" fmla="*/ 0 w 800"/>
                      <a:gd name="T17" fmla="*/ 209 h 382"/>
                      <a:gd name="T18" fmla="*/ 173 w 800"/>
                      <a:gd name="T19" fmla="*/ 382 h 382"/>
                      <a:gd name="T20" fmla="*/ 201 w 800"/>
                      <a:gd name="T21" fmla="*/ 354 h 382"/>
                      <a:gd name="T22" fmla="*/ 495 w 800"/>
                      <a:gd name="T23" fmla="*/ 354 h 382"/>
                      <a:gd name="T24" fmla="*/ 557 w 800"/>
                      <a:gd name="T25" fmla="*/ 332 h 382"/>
                      <a:gd name="T26" fmla="*/ 633 w 800"/>
                      <a:gd name="T27" fmla="*/ 267 h 382"/>
                      <a:gd name="T28" fmla="*/ 723 w 800"/>
                      <a:gd name="T29" fmla="*/ 165 h 382"/>
                      <a:gd name="T30" fmla="*/ 790 w 800"/>
                      <a:gd name="T31" fmla="*/ 61 h 382"/>
                      <a:gd name="T32" fmla="*/ 776 w 800"/>
                      <a:gd name="T33" fmla="*/ 2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0" h="382">
                        <a:moveTo>
                          <a:pt x="776" y="20"/>
                        </a:moveTo>
                        <a:cubicBezTo>
                          <a:pt x="720" y="0"/>
                          <a:pt x="660" y="27"/>
                          <a:pt x="636" y="80"/>
                        </a:cubicBezTo>
                        <a:lnTo>
                          <a:pt x="624" y="108"/>
                        </a:lnTo>
                        <a:lnTo>
                          <a:pt x="537" y="166"/>
                        </a:lnTo>
                        <a:cubicBezTo>
                          <a:pt x="530" y="143"/>
                          <a:pt x="510" y="126"/>
                          <a:pt x="485" y="126"/>
                        </a:cubicBezTo>
                        <a:lnTo>
                          <a:pt x="360" y="122"/>
                        </a:lnTo>
                        <a:cubicBezTo>
                          <a:pt x="349" y="122"/>
                          <a:pt x="337" y="113"/>
                          <a:pt x="332" y="108"/>
                        </a:cubicBezTo>
                        <a:cubicBezTo>
                          <a:pt x="278" y="54"/>
                          <a:pt x="160" y="49"/>
                          <a:pt x="91" y="118"/>
                        </a:cubicBezTo>
                        <a:lnTo>
                          <a:pt x="0" y="209"/>
                        </a:lnTo>
                        <a:lnTo>
                          <a:pt x="173" y="382"/>
                        </a:lnTo>
                        <a:lnTo>
                          <a:pt x="201" y="354"/>
                        </a:lnTo>
                        <a:lnTo>
                          <a:pt x="495" y="354"/>
                        </a:lnTo>
                        <a:cubicBezTo>
                          <a:pt x="517" y="354"/>
                          <a:pt x="539" y="346"/>
                          <a:pt x="557" y="332"/>
                        </a:cubicBezTo>
                        <a:lnTo>
                          <a:pt x="633" y="267"/>
                        </a:lnTo>
                        <a:cubicBezTo>
                          <a:pt x="668" y="238"/>
                          <a:pt x="698" y="203"/>
                          <a:pt x="723" y="165"/>
                        </a:cubicBezTo>
                        <a:lnTo>
                          <a:pt x="790" y="61"/>
                        </a:lnTo>
                        <a:cubicBezTo>
                          <a:pt x="800" y="46"/>
                          <a:pt x="793" y="25"/>
                          <a:pt x="776" y="20"/>
                        </a:cubicBezTo>
                      </a:path>
                    </a:pathLst>
                  </a:custGeom>
                  <a:solidFill>
                    <a:srgbClr val="ED7D31"/>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srgbClr val="ED7D31"/>
                      </a:solidFill>
                      <a:effectLst/>
                      <a:uLnTx/>
                      <a:uFillTx/>
                      <a:latin typeface="Calibri" panose="020F0502020204030204"/>
                      <a:ea typeface="+mn-ea"/>
                      <a:cs typeface="+mn-cs"/>
                    </a:endParaRPr>
                  </a:p>
                </p:txBody>
              </p:sp>
              <p:sp>
                <p:nvSpPr>
                  <p:cNvPr id="109" name="Freeform 204">
                    <a:extLst>
                      <a:ext uri="{FF2B5EF4-FFF2-40B4-BE49-F238E27FC236}">
                        <a16:creationId xmlns:a16="http://schemas.microsoft.com/office/drawing/2014/main" id="{87969862-45B3-3B8E-6F70-5C3A1904FF96}"/>
                      </a:ext>
                    </a:extLst>
                  </p:cNvPr>
                  <p:cNvSpPr>
                    <a:spLocks noEditPoints="1"/>
                  </p:cNvSpPr>
                  <p:nvPr/>
                </p:nvSpPr>
                <p:spPr bwMode="auto">
                  <a:xfrm>
                    <a:off x="0" y="3514248"/>
                    <a:ext cx="187424" cy="186215"/>
                  </a:xfrm>
                  <a:custGeom>
                    <a:avLst/>
                    <a:gdLst>
                      <a:gd name="T0" fmla="*/ 232 w 322"/>
                      <a:gd name="T1" fmla="*/ 206 h 322"/>
                      <a:gd name="T2" fmla="*/ 256 w 322"/>
                      <a:gd name="T3" fmla="*/ 230 h 322"/>
                      <a:gd name="T4" fmla="*/ 232 w 322"/>
                      <a:gd name="T5" fmla="*/ 253 h 322"/>
                      <a:gd name="T6" fmla="*/ 209 w 322"/>
                      <a:gd name="T7" fmla="*/ 230 h 322"/>
                      <a:gd name="T8" fmla="*/ 232 w 322"/>
                      <a:gd name="T9" fmla="*/ 206 h 322"/>
                      <a:gd name="T10" fmla="*/ 0 w 322"/>
                      <a:gd name="T11" fmla="*/ 92 h 322"/>
                      <a:gd name="T12" fmla="*/ 230 w 322"/>
                      <a:gd name="T13" fmla="*/ 322 h 322"/>
                      <a:gd name="T14" fmla="*/ 322 w 322"/>
                      <a:gd name="T15" fmla="*/ 230 h 322"/>
                      <a:gd name="T16" fmla="*/ 93 w 322"/>
                      <a:gd name="T17" fmla="*/ 0 h 322"/>
                      <a:gd name="T18" fmla="*/ 0 w 322"/>
                      <a:gd name="T19" fmla="*/ 9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2">
                        <a:moveTo>
                          <a:pt x="232" y="206"/>
                        </a:moveTo>
                        <a:lnTo>
                          <a:pt x="256" y="230"/>
                        </a:lnTo>
                        <a:lnTo>
                          <a:pt x="232" y="253"/>
                        </a:lnTo>
                        <a:lnTo>
                          <a:pt x="209" y="230"/>
                        </a:lnTo>
                        <a:lnTo>
                          <a:pt x="232" y="206"/>
                        </a:lnTo>
                        <a:close/>
                        <a:moveTo>
                          <a:pt x="0" y="92"/>
                        </a:moveTo>
                        <a:lnTo>
                          <a:pt x="230" y="322"/>
                        </a:lnTo>
                        <a:lnTo>
                          <a:pt x="322" y="230"/>
                        </a:lnTo>
                        <a:lnTo>
                          <a:pt x="93" y="0"/>
                        </a:lnTo>
                        <a:lnTo>
                          <a:pt x="0" y="92"/>
                        </a:lnTo>
                        <a:close/>
                      </a:path>
                    </a:pathLst>
                  </a:custGeom>
                  <a:solidFill>
                    <a:srgbClr val="ED7D31"/>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srgbClr val="ED7D31"/>
                      </a:solidFill>
                      <a:effectLst/>
                      <a:uLnTx/>
                      <a:uFillTx/>
                      <a:latin typeface="Calibri" panose="020F0502020204030204"/>
                      <a:ea typeface="+mn-ea"/>
                      <a:cs typeface="+mn-cs"/>
                    </a:endParaRPr>
                  </a:p>
                </p:txBody>
              </p:sp>
              <p:sp>
                <p:nvSpPr>
                  <p:cNvPr id="110" name="Freeform 206">
                    <a:extLst>
                      <a:ext uri="{FF2B5EF4-FFF2-40B4-BE49-F238E27FC236}">
                        <a16:creationId xmlns:a16="http://schemas.microsoft.com/office/drawing/2014/main" id="{8E348638-9A1A-44A7-6034-124061085DA9}"/>
                      </a:ext>
                    </a:extLst>
                  </p:cNvPr>
                  <p:cNvSpPr>
                    <a:spLocks noEditPoints="1"/>
                  </p:cNvSpPr>
                  <p:nvPr/>
                </p:nvSpPr>
                <p:spPr bwMode="auto">
                  <a:xfrm>
                    <a:off x="192260" y="3157538"/>
                    <a:ext cx="257557" cy="303506"/>
                  </a:xfrm>
                  <a:custGeom>
                    <a:avLst/>
                    <a:gdLst>
                      <a:gd name="T0" fmla="*/ 222 w 444"/>
                      <a:gd name="T1" fmla="*/ 355 h 524"/>
                      <a:gd name="T2" fmla="*/ 159 w 444"/>
                      <a:gd name="T3" fmla="*/ 299 h 524"/>
                      <a:gd name="T4" fmla="*/ 204 w 444"/>
                      <a:gd name="T5" fmla="*/ 246 h 524"/>
                      <a:gd name="T6" fmla="*/ 204 w 444"/>
                      <a:gd name="T7" fmla="*/ 229 h 524"/>
                      <a:gd name="T8" fmla="*/ 240 w 444"/>
                      <a:gd name="T9" fmla="*/ 229 h 524"/>
                      <a:gd name="T10" fmla="*/ 240 w 444"/>
                      <a:gd name="T11" fmla="*/ 246 h 524"/>
                      <a:gd name="T12" fmla="*/ 285 w 444"/>
                      <a:gd name="T13" fmla="*/ 299 h 524"/>
                      <a:gd name="T14" fmla="*/ 249 w 444"/>
                      <a:gd name="T15" fmla="*/ 299 h 524"/>
                      <a:gd name="T16" fmla="*/ 222 w 444"/>
                      <a:gd name="T17" fmla="*/ 280 h 524"/>
                      <a:gd name="T18" fmla="*/ 195 w 444"/>
                      <a:gd name="T19" fmla="*/ 299 h 524"/>
                      <a:gd name="T20" fmla="*/ 222 w 444"/>
                      <a:gd name="T21" fmla="*/ 319 h 524"/>
                      <a:gd name="T22" fmla="*/ 285 w 444"/>
                      <a:gd name="T23" fmla="*/ 375 h 524"/>
                      <a:gd name="T24" fmla="*/ 240 w 444"/>
                      <a:gd name="T25" fmla="*/ 428 h 524"/>
                      <a:gd name="T26" fmla="*/ 240 w 444"/>
                      <a:gd name="T27" fmla="*/ 446 h 524"/>
                      <a:gd name="T28" fmla="*/ 204 w 444"/>
                      <a:gd name="T29" fmla="*/ 446 h 524"/>
                      <a:gd name="T30" fmla="*/ 204 w 444"/>
                      <a:gd name="T31" fmla="*/ 428 h 524"/>
                      <a:gd name="T32" fmla="*/ 159 w 444"/>
                      <a:gd name="T33" fmla="*/ 375 h 524"/>
                      <a:gd name="T34" fmla="*/ 195 w 444"/>
                      <a:gd name="T35" fmla="*/ 375 h 524"/>
                      <a:gd name="T36" fmla="*/ 222 w 444"/>
                      <a:gd name="T37" fmla="*/ 394 h 524"/>
                      <a:gd name="T38" fmla="*/ 249 w 444"/>
                      <a:gd name="T39" fmla="*/ 375 h 524"/>
                      <a:gd name="T40" fmla="*/ 222 w 444"/>
                      <a:gd name="T41" fmla="*/ 355 h 524"/>
                      <a:gd name="T42" fmla="*/ 165 w 444"/>
                      <a:gd name="T43" fmla="*/ 489 h 524"/>
                      <a:gd name="T44" fmla="*/ 172 w 444"/>
                      <a:gd name="T45" fmla="*/ 494 h 524"/>
                      <a:gd name="T46" fmla="*/ 296 w 444"/>
                      <a:gd name="T47" fmla="*/ 497 h 524"/>
                      <a:gd name="T48" fmla="*/ 357 w 444"/>
                      <a:gd name="T49" fmla="*/ 524 h 524"/>
                      <a:gd name="T50" fmla="*/ 407 w 444"/>
                      <a:gd name="T51" fmla="*/ 491 h 524"/>
                      <a:gd name="T52" fmla="*/ 415 w 444"/>
                      <a:gd name="T53" fmla="*/ 472 h 524"/>
                      <a:gd name="T54" fmla="*/ 444 w 444"/>
                      <a:gd name="T55" fmla="*/ 430 h 524"/>
                      <a:gd name="T56" fmla="*/ 444 w 444"/>
                      <a:gd name="T57" fmla="*/ 430 h 524"/>
                      <a:gd name="T58" fmla="*/ 444 w 444"/>
                      <a:gd name="T59" fmla="*/ 428 h 524"/>
                      <a:gd name="T60" fmla="*/ 286 w 444"/>
                      <a:gd name="T61" fmla="*/ 162 h 524"/>
                      <a:gd name="T62" fmla="*/ 286 w 444"/>
                      <a:gd name="T63" fmla="*/ 104 h 524"/>
                      <a:gd name="T64" fmla="*/ 310 w 444"/>
                      <a:gd name="T65" fmla="*/ 30 h 524"/>
                      <a:gd name="T66" fmla="*/ 293 w 444"/>
                      <a:gd name="T67" fmla="*/ 0 h 524"/>
                      <a:gd name="T68" fmla="*/ 293 w 444"/>
                      <a:gd name="T69" fmla="*/ 0 h 524"/>
                      <a:gd name="T70" fmla="*/ 274 w 444"/>
                      <a:gd name="T71" fmla="*/ 5 h 524"/>
                      <a:gd name="T72" fmla="*/ 265 w 444"/>
                      <a:gd name="T73" fmla="*/ 5 h 524"/>
                      <a:gd name="T74" fmla="*/ 246 w 444"/>
                      <a:gd name="T75" fmla="*/ 0 h 524"/>
                      <a:gd name="T76" fmla="*/ 227 w 444"/>
                      <a:gd name="T77" fmla="*/ 5 h 524"/>
                      <a:gd name="T78" fmla="*/ 217 w 444"/>
                      <a:gd name="T79" fmla="*/ 5 h 524"/>
                      <a:gd name="T80" fmla="*/ 198 w 444"/>
                      <a:gd name="T81" fmla="*/ 0 h 524"/>
                      <a:gd name="T82" fmla="*/ 179 w 444"/>
                      <a:gd name="T83" fmla="*/ 5 h 524"/>
                      <a:gd name="T84" fmla="*/ 170 w 444"/>
                      <a:gd name="T85" fmla="*/ 5 h 524"/>
                      <a:gd name="T86" fmla="*/ 151 w 444"/>
                      <a:gd name="T87" fmla="*/ 0 h 524"/>
                      <a:gd name="T88" fmla="*/ 151 w 444"/>
                      <a:gd name="T89" fmla="*/ 0 h 524"/>
                      <a:gd name="T90" fmla="*/ 134 w 444"/>
                      <a:gd name="T91" fmla="*/ 30 h 524"/>
                      <a:gd name="T92" fmla="*/ 158 w 444"/>
                      <a:gd name="T93" fmla="*/ 104 h 524"/>
                      <a:gd name="T94" fmla="*/ 158 w 444"/>
                      <a:gd name="T95" fmla="*/ 162 h 524"/>
                      <a:gd name="T96" fmla="*/ 0 w 444"/>
                      <a:gd name="T97" fmla="*/ 428 h 524"/>
                      <a:gd name="T98" fmla="*/ 0 w 444"/>
                      <a:gd name="T99" fmla="*/ 441 h 524"/>
                      <a:gd name="T100" fmla="*/ 30 w 444"/>
                      <a:gd name="T101" fmla="*/ 438 h 524"/>
                      <a:gd name="T102" fmla="*/ 165 w 444"/>
                      <a:gd name="T103" fmla="*/ 489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4" h="524">
                        <a:moveTo>
                          <a:pt x="222" y="355"/>
                        </a:moveTo>
                        <a:cubicBezTo>
                          <a:pt x="178" y="355"/>
                          <a:pt x="159" y="327"/>
                          <a:pt x="159" y="299"/>
                        </a:cubicBezTo>
                        <a:cubicBezTo>
                          <a:pt x="159" y="274"/>
                          <a:pt x="178" y="253"/>
                          <a:pt x="204" y="246"/>
                        </a:cubicBezTo>
                        <a:lnTo>
                          <a:pt x="204" y="229"/>
                        </a:lnTo>
                        <a:lnTo>
                          <a:pt x="240" y="229"/>
                        </a:lnTo>
                        <a:lnTo>
                          <a:pt x="240" y="246"/>
                        </a:lnTo>
                        <a:cubicBezTo>
                          <a:pt x="266" y="253"/>
                          <a:pt x="285" y="274"/>
                          <a:pt x="285" y="299"/>
                        </a:cubicBezTo>
                        <a:lnTo>
                          <a:pt x="249" y="299"/>
                        </a:lnTo>
                        <a:cubicBezTo>
                          <a:pt x="249" y="289"/>
                          <a:pt x="236" y="280"/>
                          <a:pt x="222" y="280"/>
                        </a:cubicBezTo>
                        <a:cubicBezTo>
                          <a:pt x="208" y="280"/>
                          <a:pt x="195" y="289"/>
                          <a:pt x="195" y="299"/>
                        </a:cubicBezTo>
                        <a:cubicBezTo>
                          <a:pt x="195" y="316"/>
                          <a:pt x="212" y="319"/>
                          <a:pt x="222" y="319"/>
                        </a:cubicBezTo>
                        <a:cubicBezTo>
                          <a:pt x="259" y="319"/>
                          <a:pt x="285" y="342"/>
                          <a:pt x="285" y="375"/>
                        </a:cubicBezTo>
                        <a:cubicBezTo>
                          <a:pt x="285" y="400"/>
                          <a:pt x="266" y="421"/>
                          <a:pt x="240" y="428"/>
                        </a:cubicBezTo>
                        <a:lnTo>
                          <a:pt x="240" y="446"/>
                        </a:lnTo>
                        <a:lnTo>
                          <a:pt x="204" y="446"/>
                        </a:lnTo>
                        <a:lnTo>
                          <a:pt x="204" y="428"/>
                        </a:lnTo>
                        <a:cubicBezTo>
                          <a:pt x="178" y="421"/>
                          <a:pt x="159" y="400"/>
                          <a:pt x="159" y="375"/>
                        </a:cubicBezTo>
                        <a:lnTo>
                          <a:pt x="195" y="375"/>
                        </a:lnTo>
                        <a:cubicBezTo>
                          <a:pt x="195" y="385"/>
                          <a:pt x="208" y="394"/>
                          <a:pt x="222" y="394"/>
                        </a:cubicBezTo>
                        <a:cubicBezTo>
                          <a:pt x="236" y="394"/>
                          <a:pt x="249" y="385"/>
                          <a:pt x="249" y="375"/>
                        </a:cubicBezTo>
                        <a:cubicBezTo>
                          <a:pt x="249" y="363"/>
                          <a:pt x="239" y="355"/>
                          <a:pt x="222" y="355"/>
                        </a:cubicBezTo>
                        <a:close/>
                        <a:moveTo>
                          <a:pt x="165" y="489"/>
                        </a:moveTo>
                        <a:cubicBezTo>
                          <a:pt x="167" y="491"/>
                          <a:pt x="171" y="493"/>
                          <a:pt x="172" y="494"/>
                        </a:cubicBezTo>
                        <a:lnTo>
                          <a:pt x="296" y="497"/>
                        </a:lnTo>
                        <a:cubicBezTo>
                          <a:pt x="320" y="498"/>
                          <a:pt x="341" y="508"/>
                          <a:pt x="357" y="524"/>
                        </a:cubicBezTo>
                        <a:lnTo>
                          <a:pt x="407" y="491"/>
                        </a:lnTo>
                        <a:lnTo>
                          <a:pt x="415" y="472"/>
                        </a:lnTo>
                        <a:cubicBezTo>
                          <a:pt x="422" y="456"/>
                          <a:pt x="432" y="442"/>
                          <a:pt x="444" y="430"/>
                        </a:cubicBezTo>
                        <a:cubicBezTo>
                          <a:pt x="444" y="430"/>
                          <a:pt x="444" y="430"/>
                          <a:pt x="444" y="430"/>
                        </a:cubicBezTo>
                        <a:lnTo>
                          <a:pt x="444" y="428"/>
                        </a:lnTo>
                        <a:cubicBezTo>
                          <a:pt x="444" y="309"/>
                          <a:pt x="388" y="206"/>
                          <a:pt x="286" y="162"/>
                        </a:cubicBezTo>
                        <a:lnTo>
                          <a:pt x="286" y="104"/>
                        </a:lnTo>
                        <a:lnTo>
                          <a:pt x="310" y="30"/>
                        </a:lnTo>
                        <a:cubicBezTo>
                          <a:pt x="315" y="16"/>
                          <a:pt x="307" y="0"/>
                          <a:pt x="293" y="0"/>
                        </a:cubicBezTo>
                        <a:cubicBezTo>
                          <a:pt x="293" y="0"/>
                          <a:pt x="293" y="0"/>
                          <a:pt x="293" y="0"/>
                        </a:cubicBezTo>
                        <a:cubicBezTo>
                          <a:pt x="285" y="0"/>
                          <a:pt x="278" y="2"/>
                          <a:pt x="274" y="5"/>
                        </a:cubicBezTo>
                        <a:cubicBezTo>
                          <a:pt x="271" y="6"/>
                          <a:pt x="268" y="6"/>
                          <a:pt x="265" y="5"/>
                        </a:cubicBezTo>
                        <a:cubicBezTo>
                          <a:pt x="260" y="2"/>
                          <a:pt x="253" y="0"/>
                          <a:pt x="246" y="0"/>
                        </a:cubicBezTo>
                        <a:cubicBezTo>
                          <a:pt x="238" y="0"/>
                          <a:pt x="231" y="2"/>
                          <a:pt x="227" y="5"/>
                        </a:cubicBezTo>
                        <a:cubicBezTo>
                          <a:pt x="224" y="6"/>
                          <a:pt x="220" y="6"/>
                          <a:pt x="217" y="5"/>
                        </a:cubicBezTo>
                        <a:cubicBezTo>
                          <a:pt x="213" y="2"/>
                          <a:pt x="206" y="0"/>
                          <a:pt x="198" y="0"/>
                        </a:cubicBezTo>
                        <a:cubicBezTo>
                          <a:pt x="191" y="0"/>
                          <a:pt x="184" y="2"/>
                          <a:pt x="179" y="5"/>
                        </a:cubicBezTo>
                        <a:cubicBezTo>
                          <a:pt x="176" y="6"/>
                          <a:pt x="173" y="6"/>
                          <a:pt x="170" y="5"/>
                        </a:cubicBezTo>
                        <a:cubicBezTo>
                          <a:pt x="166" y="2"/>
                          <a:pt x="159" y="0"/>
                          <a:pt x="151" y="0"/>
                        </a:cubicBezTo>
                        <a:cubicBezTo>
                          <a:pt x="151" y="0"/>
                          <a:pt x="151" y="0"/>
                          <a:pt x="151" y="0"/>
                        </a:cubicBezTo>
                        <a:cubicBezTo>
                          <a:pt x="138" y="0"/>
                          <a:pt x="129" y="16"/>
                          <a:pt x="134" y="30"/>
                        </a:cubicBezTo>
                        <a:lnTo>
                          <a:pt x="158" y="104"/>
                        </a:lnTo>
                        <a:lnTo>
                          <a:pt x="158" y="162"/>
                        </a:lnTo>
                        <a:cubicBezTo>
                          <a:pt x="56" y="206"/>
                          <a:pt x="0" y="309"/>
                          <a:pt x="0" y="428"/>
                        </a:cubicBezTo>
                        <a:lnTo>
                          <a:pt x="0" y="441"/>
                        </a:lnTo>
                        <a:cubicBezTo>
                          <a:pt x="10" y="439"/>
                          <a:pt x="20" y="438"/>
                          <a:pt x="30" y="438"/>
                        </a:cubicBezTo>
                        <a:cubicBezTo>
                          <a:pt x="84" y="438"/>
                          <a:pt x="133" y="457"/>
                          <a:pt x="165" y="489"/>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srgbClr val="ED7D31"/>
                      </a:solidFill>
                      <a:effectLst/>
                      <a:uLnTx/>
                      <a:uFillTx/>
                      <a:latin typeface="Calibri" panose="020F0502020204030204"/>
                      <a:ea typeface="+mn-ea"/>
                      <a:cs typeface="+mn-cs"/>
                    </a:endParaRPr>
                  </a:p>
                </p:txBody>
              </p:sp>
            </p:grpSp>
            <p:sp>
              <p:nvSpPr>
                <p:cNvPr id="107" name="Freihandform 291">
                  <a:extLst>
                    <a:ext uri="{FF2B5EF4-FFF2-40B4-BE49-F238E27FC236}">
                      <a16:creationId xmlns:a16="http://schemas.microsoft.com/office/drawing/2014/main" id="{2229B98A-ACFB-2FA7-3CBE-A2EC64832E0E}"/>
                    </a:ext>
                  </a:extLst>
                </p:cNvPr>
                <p:cNvSpPr/>
                <p:nvPr/>
              </p:nvSpPr>
              <p:spPr>
                <a:xfrm>
                  <a:off x="132106" y="3078492"/>
                  <a:ext cx="320330" cy="382046"/>
                </a:xfrm>
                <a:custGeom>
                  <a:avLst/>
                  <a:gdLst>
                    <a:gd name="connsiteX0" fmla="*/ 206030 w 320330"/>
                    <a:gd name="connsiteY0" fmla="*/ 33802 h 382046"/>
                    <a:gd name="connsiteX1" fmla="*/ 206030 w 320330"/>
                    <a:gd name="connsiteY1" fmla="*/ 33802 h 382046"/>
                    <a:gd name="connsiteX2" fmla="*/ 153642 w 320330"/>
                    <a:gd name="connsiteY2" fmla="*/ 36184 h 382046"/>
                    <a:gd name="connsiteX3" fmla="*/ 132211 w 320330"/>
                    <a:gd name="connsiteY3" fmla="*/ 48090 h 382046"/>
                    <a:gd name="connsiteX4" fmla="*/ 113161 w 320330"/>
                    <a:gd name="connsiteY4" fmla="*/ 59996 h 382046"/>
                    <a:gd name="connsiteX5" fmla="*/ 98874 w 320330"/>
                    <a:gd name="connsiteY5" fmla="*/ 74284 h 382046"/>
                    <a:gd name="connsiteX6" fmla="*/ 82205 w 320330"/>
                    <a:gd name="connsiteY6" fmla="*/ 86190 h 382046"/>
                    <a:gd name="connsiteX7" fmla="*/ 67917 w 320330"/>
                    <a:gd name="connsiteY7" fmla="*/ 105240 h 382046"/>
                    <a:gd name="connsiteX8" fmla="*/ 60774 w 320330"/>
                    <a:gd name="connsiteY8" fmla="*/ 112384 h 382046"/>
                    <a:gd name="connsiteX9" fmla="*/ 48867 w 320330"/>
                    <a:gd name="connsiteY9" fmla="*/ 131434 h 382046"/>
                    <a:gd name="connsiteX10" fmla="*/ 39342 w 320330"/>
                    <a:gd name="connsiteY10" fmla="*/ 155246 h 382046"/>
                    <a:gd name="connsiteX11" fmla="*/ 25055 w 320330"/>
                    <a:gd name="connsiteY11" fmla="*/ 176677 h 382046"/>
                    <a:gd name="connsiteX12" fmla="*/ 15530 w 320330"/>
                    <a:gd name="connsiteY12" fmla="*/ 195727 h 382046"/>
                    <a:gd name="connsiteX13" fmla="*/ 6005 w 320330"/>
                    <a:gd name="connsiteY13" fmla="*/ 207634 h 382046"/>
                    <a:gd name="connsiteX14" fmla="*/ 3624 w 320330"/>
                    <a:gd name="connsiteY14" fmla="*/ 214777 h 382046"/>
                    <a:gd name="connsiteX15" fmla="*/ 6005 w 320330"/>
                    <a:gd name="connsiteY15" fmla="*/ 262402 h 382046"/>
                    <a:gd name="connsiteX16" fmla="*/ 22674 w 320330"/>
                    <a:gd name="connsiteY16" fmla="*/ 279071 h 382046"/>
                    <a:gd name="connsiteX17" fmla="*/ 29817 w 320330"/>
                    <a:gd name="connsiteY17" fmla="*/ 286215 h 382046"/>
                    <a:gd name="connsiteX18" fmla="*/ 36961 w 320330"/>
                    <a:gd name="connsiteY18" fmla="*/ 300502 h 382046"/>
                    <a:gd name="connsiteX19" fmla="*/ 44105 w 320330"/>
                    <a:gd name="connsiteY19" fmla="*/ 305265 h 382046"/>
                    <a:gd name="connsiteX20" fmla="*/ 48867 w 320330"/>
                    <a:gd name="connsiteY20" fmla="*/ 321934 h 382046"/>
                    <a:gd name="connsiteX21" fmla="*/ 58392 w 320330"/>
                    <a:gd name="connsiteY21" fmla="*/ 326696 h 382046"/>
                    <a:gd name="connsiteX22" fmla="*/ 72680 w 320330"/>
                    <a:gd name="connsiteY22" fmla="*/ 336221 h 382046"/>
                    <a:gd name="connsiteX23" fmla="*/ 91730 w 320330"/>
                    <a:gd name="connsiteY23" fmla="*/ 340984 h 382046"/>
                    <a:gd name="connsiteX24" fmla="*/ 101255 w 320330"/>
                    <a:gd name="connsiteY24" fmla="*/ 343365 h 382046"/>
                    <a:gd name="connsiteX25" fmla="*/ 129830 w 320330"/>
                    <a:gd name="connsiteY25" fmla="*/ 348127 h 382046"/>
                    <a:gd name="connsiteX26" fmla="*/ 136974 w 320330"/>
                    <a:gd name="connsiteY26" fmla="*/ 350509 h 382046"/>
                    <a:gd name="connsiteX27" fmla="*/ 153642 w 320330"/>
                    <a:gd name="connsiteY27" fmla="*/ 357652 h 382046"/>
                    <a:gd name="connsiteX28" fmla="*/ 170311 w 320330"/>
                    <a:gd name="connsiteY28" fmla="*/ 362415 h 382046"/>
                    <a:gd name="connsiteX29" fmla="*/ 184599 w 320330"/>
                    <a:gd name="connsiteY29" fmla="*/ 369559 h 382046"/>
                    <a:gd name="connsiteX30" fmla="*/ 225080 w 320330"/>
                    <a:gd name="connsiteY30" fmla="*/ 376702 h 382046"/>
                    <a:gd name="connsiteX31" fmla="*/ 232224 w 320330"/>
                    <a:gd name="connsiteY31" fmla="*/ 379084 h 382046"/>
                    <a:gd name="connsiteX32" fmla="*/ 291755 w 320330"/>
                    <a:gd name="connsiteY32" fmla="*/ 379084 h 382046"/>
                    <a:gd name="connsiteX33" fmla="*/ 298899 w 320330"/>
                    <a:gd name="connsiteY33" fmla="*/ 371940 h 382046"/>
                    <a:gd name="connsiteX34" fmla="*/ 308424 w 320330"/>
                    <a:gd name="connsiteY34" fmla="*/ 357652 h 382046"/>
                    <a:gd name="connsiteX35" fmla="*/ 310805 w 320330"/>
                    <a:gd name="connsiteY35" fmla="*/ 348127 h 382046"/>
                    <a:gd name="connsiteX36" fmla="*/ 317949 w 320330"/>
                    <a:gd name="connsiteY36" fmla="*/ 338602 h 382046"/>
                    <a:gd name="connsiteX37" fmla="*/ 320330 w 320330"/>
                    <a:gd name="connsiteY37" fmla="*/ 324315 h 382046"/>
                    <a:gd name="connsiteX38" fmla="*/ 317949 w 320330"/>
                    <a:gd name="connsiteY38" fmla="*/ 243352 h 382046"/>
                    <a:gd name="connsiteX39" fmla="*/ 315567 w 320330"/>
                    <a:gd name="connsiteY39" fmla="*/ 231446 h 382046"/>
                    <a:gd name="connsiteX40" fmla="*/ 308424 w 320330"/>
                    <a:gd name="connsiteY40" fmla="*/ 193346 h 382046"/>
                    <a:gd name="connsiteX41" fmla="*/ 303661 w 320330"/>
                    <a:gd name="connsiteY41" fmla="*/ 186202 h 382046"/>
                    <a:gd name="connsiteX42" fmla="*/ 294136 w 320330"/>
                    <a:gd name="connsiteY42" fmla="*/ 164771 h 382046"/>
                    <a:gd name="connsiteX43" fmla="*/ 289374 w 320330"/>
                    <a:gd name="connsiteY43" fmla="*/ 152865 h 382046"/>
                    <a:gd name="connsiteX44" fmla="*/ 275086 w 320330"/>
                    <a:gd name="connsiteY44" fmla="*/ 121909 h 382046"/>
                    <a:gd name="connsiteX45" fmla="*/ 265561 w 320330"/>
                    <a:gd name="connsiteY45" fmla="*/ 95715 h 382046"/>
                    <a:gd name="connsiteX46" fmla="*/ 263180 w 320330"/>
                    <a:gd name="connsiteY46" fmla="*/ 86190 h 382046"/>
                    <a:gd name="connsiteX47" fmla="*/ 253655 w 320330"/>
                    <a:gd name="connsiteY47" fmla="*/ 71902 h 382046"/>
                    <a:gd name="connsiteX48" fmla="*/ 246511 w 320330"/>
                    <a:gd name="connsiteY48" fmla="*/ 50471 h 382046"/>
                    <a:gd name="connsiteX49" fmla="*/ 239367 w 320330"/>
                    <a:gd name="connsiteY49" fmla="*/ 38565 h 382046"/>
                    <a:gd name="connsiteX50" fmla="*/ 232224 w 320330"/>
                    <a:gd name="connsiteY50" fmla="*/ 17134 h 382046"/>
                    <a:gd name="connsiteX51" fmla="*/ 227461 w 320330"/>
                    <a:gd name="connsiteY51" fmla="*/ 9990 h 382046"/>
                    <a:gd name="connsiteX52" fmla="*/ 225080 w 320330"/>
                    <a:gd name="connsiteY52" fmla="*/ 465 h 382046"/>
                    <a:gd name="connsiteX53" fmla="*/ 206030 w 320330"/>
                    <a:gd name="connsiteY53" fmla="*/ 33802 h 38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20330" h="382046">
                      <a:moveTo>
                        <a:pt x="206030" y="33802"/>
                      </a:moveTo>
                      <a:lnTo>
                        <a:pt x="206030" y="33802"/>
                      </a:lnTo>
                      <a:cubicBezTo>
                        <a:pt x="188567" y="34596"/>
                        <a:pt x="171067" y="34790"/>
                        <a:pt x="153642" y="36184"/>
                      </a:cubicBezTo>
                      <a:cubicBezTo>
                        <a:pt x="146592" y="36748"/>
                        <a:pt x="135990" y="45445"/>
                        <a:pt x="132211" y="48090"/>
                      </a:cubicBezTo>
                      <a:cubicBezTo>
                        <a:pt x="116754" y="58910"/>
                        <a:pt x="129002" y="52077"/>
                        <a:pt x="113161" y="59996"/>
                      </a:cubicBezTo>
                      <a:cubicBezTo>
                        <a:pt x="101942" y="76827"/>
                        <a:pt x="116590" y="56569"/>
                        <a:pt x="98874" y="74284"/>
                      </a:cubicBezTo>
                      <a:cubicBezTo>
                        <a:pt x="85796" y="87361"/>
                        <a:pt x="105646" y="76813"/>
                        <a:pt x="82205" y="86190"/>
                      </a:cubicBezTo>
                      <a:cubicBezTo>
                        <a:pt x="77442" y="92540"/>
                        <a:pt x="73529" y="99627"/>
                        <a:pt x="67917" y="105240"/>
                      </a:cubicBezTo>
                      <a:cubicBezTo>
                        <a:pt x="65536" y="107621"/>
                        <a:pt x="62930" y="109797"/>
                        <a:pt x="60774" y="112384"/>
                      </a:cubicBezTo>
                      <a:cubicBezTo>
                        <a:pt x="58288" y="115367"/>
                        <a:pt x="49647" y="130030"/>
                        <a:pt x="48867" y="131434"/>
                      </a:cubicBezTo>
                      <a:cubicBezTo>
                        <a:pt x="40892" y="145789"/>
                        <a:pt x="46596" y="137111"/>
                        <a:pt x="39342" y="155246"/>
                      </a:cubicBezTo>
                      <a:cubicBezTo>
                        <a:pt x="35120" y="165801"/>
                        <a:pt x="32771" y="167033"/>
                        <a:pt x="25055" y="176677"/>
                      </a:cubicBezTo>
                      <a:cubicBezTo>
                        <a:pt x="20321" y="195616"/>
                        <a:pt x="26324" y="176837"/>
                        <a:pt x="15530" y="195727"/>
                      </a:cubicBezTo>
                      <a:cubicBezTo>
                        <a:pt x="8451" y="208115"/>
                        <a:pt x="19562" y="198595"/>
                        <a:pt x="6005" y="207634"/>
                      </a:cubicBezTo>
                      <a:cubicBezTo>
                        <a:pt x="5211" y="210015"/>
                        <a:pt x="4314" y="212364"/>
                        <a:pt x="3624" y="214777"/>
                      </a:cubicBezTo>
                      <a:cubicBezTo>
                        <a:pt x="-1127" y="231404"/>
                        <a:pt x="-2042" y="241839"/>
                        <a:pt x="6005" y="262402"/>
                      </a:cubicBezTo>
                      <a:cubicBezTo>
                        <a:pt x="8868" y="269720"/>
                        <a:pt x="17118" y="273515"/>
                        <a:pt x="22674" y="279071"/>
                      </a:cubicBezTo>
                      <a:lnTo>
                        <a:pt x="29817" y="286215"/>
                      </a:lnTo>
                      <a:cubicBezTo>
                        <a:pt x="31754" y="292024"/>
                        <a:pt x="32346" y="295887"/>
                        <a:pt x="36961" y="300502"/>
                      </a:cubicBezTo>
                      <a:cubicBezTo>
                        <a:pt x="38985" y="302526"/>
                        <a:pt x="41724" y="303677"/>
                        <a:pt x="44105" y="305265"/>
                      </a:cubicBezTo>
                      <a:cubicBezTo>
                        <a:pt x="45692" y="310821"/>
                        <a:pt x="45662" y="317126"/>
                        <a:pt x="48867" y="321934"/>
                      </a:cubicBezTo>
                      <a:cubicBezTo>
                        <a:pt x="50836" y="324888"/>
                        <a:pt x="55348" y="324870"/>
                        <a:pt x="58392" y="326696"/>
                      </a:cubicBezTo>
                      <a:cubicBezTo>
                        <a:pt x="63300" y="329641"/>
                        <a:pt x="67250" y="334411"/>
                        <a:pt x="72680" y="336221"/>
                      </a:cubicBezTo>
                      <a:cubicBezTo>
                        <a:pt x="85444" y="340475"/>
                        <a:pt x="74493" y="337153"/>
                        <a:pt x="91730" y="340984"/>
                      </a:cubicBezTo>
                      <a:cubicBezTo>
                        <a:pt x="94925" y="341694"/>
                        <a:pt x="98038" y="342762"/>
                        <a:pt x="101255" y="343365"/>
                      </a:cubicBezTo>
                      <a:cubicBezTo>
                        <a:pt x="110746" y="345144"/>
                        <a:pt x="129830" y="348127"/>
                        <a:pt x="129830" y="348127"/>
                      </a:cubicBezTo>
                      <a:cubicBezTo>
                        <a:pt x="132211" y="348921"/>
                        <a:pt x="134667" y="349520"/>
                        <a:pt x="136974" y="350509"/>
                      </a:cubicBezTo>
                      <a:cubicBezTo>
                        <a:pt x="149673" y="355952"/>
                        <a:pt x="142474" y="354461"/>
                        <a:pt x="153642" y="357652"/>
                      </a:cubicBezTo>
                      <a:cubicBezTo>
                        <a:pt x="157197" y="358668"/>
                        <a:pt x="166508" y="360514"/>
                        <a:pt x="170311" y="362415"/>
                      </a:cubicBezTo>
                      <a:cubicBezTo>
                        <a:pt x="184224" y="369371"/>
                        <a:pt x="170634" y="365569"/>
                        <a:pt x="184599" y="369559"/>
                      </a:cubicBezTo>
                      <a:cubicBezTo>
                        <a:pt x="197794" y="373329"/>
                        <a:pt x="211538" y="374768"/>
                        <a:pt x="225080" y="376702"/>
                      </a:cubicBezTo>
                      <a:cubicBezTo>
                        <a:pt x="227461" y="377496"/>
                        <a:pt x="229789" y="378475"/>
                        <a:pt x="232224" y="379084"/>
                      </a:cubicBezTo>
                      <a:cubicBezTo>
                        <a:pt x="255131" y="384811"/>
                        <a:pt x="258097" y="380767"/>
                        <a:pt x="291755" y="379084"/>
                      </a:cubicBezTo>
                      <a:cubicBezTo>
                        <a:pt x="294136" y="376703"/>
                        <a:pt x="297031" y="374742"/>
                        <a:pt x="298899" y="371940"/>
                      </a:cubicBezTo>
                      <a:cubicBezTo>
                        <a:pt x="312684" y="351262"/>
                        <a:pt x="285634" y="380442"/>
                        <a:pt x="308424" y="357652"/>
                      </a:cubicBezTo>
                      <a:cubicBezTo>
                        <a:pt x="309218" y="354477"/>
                        <a:pt x="309341" y="351054"/>
                        <a:pt x="310805" y="348127"/>
                      </a:cubicBezTo>
                      <a:cubicBezTo>
                        <a:pt x="312580" y="344577"/>
                        <a:pt x="316475" y="342287"/>
                        <a:pt x="317949" y="338602"/>
                      </a:cubicBezTo>
                      <a:cubicBezTo>
                        <a:pt x="319742" y="334119"/>
                        <a:pt x="319536" y="329077"/>
                        <a:pt x="320330" y="324315"/>
                      </a:cubicBezTo>
                      <a:cubicBezTo>
                        <a:pt x="319536" y="297327"/>
                        <a:pt x="319332" y="270316"/>
                        <a:pt x="317949" y="243352"/>
                      </a:cubicBezTo>
                      <a:cubicBezTo>
                        <a:pt x="317742" y="239310"/>
                        <a:pt x="316182" y="235446"/>
                        <a:pt x="315567" y="231446"/>
                      </a:cubicBezTo>
                      <a:cubicBezTo>
                        <a:pt x="314503" y="224530"/>
                        <a:pt x="312561" y="199551"/>
                        <a:pt x="308424" y="193346"/>
                      </a:cubicBezTo>
                      <a:lnTo>
                        <a:pt x="303661" y="186202"/>
                      </a:lnTo>
                      <a:cubicBezTo>
                        <a:pt x="298622" y="171084"/>
                        <a:pt x="304470" y="187506"/>
                        <a:pt x="294136" y="164771"/>
                      </a:cubicBezTo>
                      <a:cubicBezTo>
                        <a:pt x="292367" y="160880"/>
                        <a:pt x="291165" y="156746"/>
                        <a:pt x="289374" y="152865"/>
                      </a:cubicBezTo>
                      <a:cubicBezTo>
                        <a:pt x="272211" y="115677"/>
                        <a:pt x="285934" y="149025"/>
                        <a:pt x="275086" y="121909"/>
                      </a:cubicBezTo>
                      <a:cubicBezTo>
                        <a:pt x="270300" y="97974"/>
                        <a:pt x="276306" y="122576"/>
                        <a:pt x="265561" y="95715"/>
                      </a:cubicBezTo>
                      <a:cubicBezTo>
                        <a:pt x="264346" y="92676"/>
                        <a:pt x="264644" y="89117"/>
                        <a:pt x="263180" y="86190"/>
                      </a:cubicBezTo>
                      <a:cubicBezTo>
                        <a:pt x="260620" y="81070"/>
                        <a:pt x="256396" y="76927"/>
                        <a:pt x="253655" y="71902"/>
                      </a:cubicBezTo>
                      <a:cubicBezTo>
                        <a:pt x="238486" y="44093"/>
                        <a:pt x="256965" y="73992"/>
                        <a:pt x="246511" y="50471"/>
                      </a:cubicBezTo>
                      <a:cubicBezTo>
                        <a:pt x="244631" y="46242"/>
                        <a:pt x="241437" y="42705"/>
                        <a:pt x="239367" y="38565"/>
                      </a:cubicBezTo>
                      <a:cubicBezTo>
                        <a:pt x="220034" y="-102"/>
                        <a:pt x="245868" y="48969"/>
                        <a:pt x="232224" y="17134"/>
                      </a:cubicBezTo>
                      <a:cubicBezTo>
                        <a:pt x="231097" y="14503"/>
                        <a:pt x="229049" y="12371"/>
                        <a:pt x="227461" y="9990"/>
                      </a:cubicBezTo>
                      <a:cubicBezTo>
                        <a:pt x="226667" y="6815"/>
                        <a:pt x="226369" y="3473"/>
                        <a:pt x="225080" y="465"/>
                      </a:cubicBezTo>
                      <a:cubicBezTo>
                        <a:pt x="223061" y="-4247"/>
                        <a:pt x="209205" y="28246"/>
                        <a:pt x="206030" y="33802"/>
                      </a:cubicBezTo>
                      <a:close/>
                    </a:path>
                  </a:pathLst>
                </a:cu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srgbClr val="ED7D31"/>
                    </a:solidFill>
                    <a:effectLst/>
                    <a:uLnTx/>
                    <a:uFillTx/>
                    <a:latin typeface="Calibri" panose="020F0502020204030204"/>
                    <a:ea typeface="+mn-ea"/>
                    <a:cs typeface="+mn-cs"/>
                  </a:endParaRPr>
                </a:p>
              </p:txBody>
            </p:sp>
          </p:grpSp>
          <p:grpSp>
            <p:nvGrpSpPr>
              <p:cNvPr id="101" name="Gruppieren 100" descr="{&quot;Key&quot;:&quot;POWER_USER_SHAPE_ICON&quot;,&quot;Value&quot;:&quot;POWER_USER_SHAPE_ICON_STYLE_2&quot;}">
                <a:extLst>
                  <a:ext uri="{FF2B5EF4-FFF2-40B4-BE49-F238E27FC236}">
                    <a16:creationId xmlns:a16="http://schemas.microsoft.com/office/drawing/2014/main" id="{C3D0F4CC-FFF4-D98D-D606-5ED13D564A6D}"/>
                  </a:ext>
                </a:extLst>
              </p:cNvPr>
              <p:cNvGrpSpPr>
                <a:grpSpLocks noChangeAspect="1"/>
              </p:cNvGrpSpPr>
              <p:nvPr/>
            </p:nvGrpSpPr>
            <p:grpSpPr>
              <a:xfrm>
                <a:off x="9158430" y="4010639"/>
                <a:ext cx="349906" cy="349906"/>
                <a:chOff x="-127600" y="3030538"/>
                <a:chExt cx="762000" cy="762000"/>
              </a:xfrm>
            </p:grpSpPr>
            <p:sp>
              <p:nvSpPr>
                <p:cNvPr id="102" name="POWER_USER_SHAPE_ICON_STYLE_2">
                  <a:extLst>
                    <a:ext uri="{FF2B5EF4-FFF2-40B4-BE49-F238E27FC236}">
                      <a16:creationId xmlns:a16="http://schemas.microsoft.com/office/drawing/2014/main" id="{501EAD12-69E0-F349-DCF6-D864E39CC0BA}"/>
                    </a:ext>
                  </a:extLst>
                </p:cNvPr>
                <p:cNvSpPr/>
                <p:nvPr/>
              </p:nvSpPr>
              <p:spPr>
                <a:xfrm>
                  <a:off x="-127600" y="3030538"/>
                  <a:ext cx="762000" cy="762000"/>
                </a:xfrm>
                <a:prstGeom prst="ellipse">
                  <a:avLst/>
                </a:prstGeom>
                <a:noFill/>
                <a:ln w="38100" cap="flat" cmpd="sng" algn="ctr">
                  <a:solidFill>
                    <a:srgbClr val="ED7D31"/>
                  </a:solidFill>
                  <a:prstDash val="sysDot"/>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srgbClr val="ED7D31"/>
                    </a:solidFill>
                    <a:effectLst/>
                    <a:uLnTx/>
                    <a:uFillTx/>
                    <a:latin typeface="Calibri" panose="020F0502020204030204"/>
                    <a:ea typeface="+mn-ea"/>
                    <a:cs typeface="+mn-cs"/>
                  </a:endParaRPr>
                </a:p>
              </p:txBody>
            </p:sp>
            <p:grpSp>
              <p:nvGrpSpPr>
                <p:cNvPr id="103" name="Gruppieren 102">
                  <a:extLst>
                    <a:ext uri="{FF2B5EF4-FFF2-40B4-BE49-F238E27FC236}">
                      <a16:creationId xmlns:a16="http://schemas.microsoft.com/office/drawing/2014/main" id="{5DAC0307-DDE9-D7E6-3DC5-DE887C64DF55}"/>
                    </a:ext>
                  </a:extLst>
                </p:cNvPr>
                <p:cNvGrpSpPr>
                  <a:grpSpLocks noChangeAspect="1"/>
                </p:cNvGrpSpPr>
                <p:nvPr/>
              </p:nvGrpSpPr>
              <p:grpSpPr>
                <a:xfrm>
                  <a:off x="0" y="3157538"/>
                  <a:ext cx="506799" cy="508000"/>
                  <a:chOff x="0" y="3157538"/>
                  <a:chExt cx="541641" cy="542925"/>
                </a:xfrm>
              </p:grpSpPr>
              <p:sp>
                <p:nvSpPr>
                  <p:cNvPr id="104" name="Earth">
                    <a:extLst>
                      <a:ext uri="{FF2B5EF4-FFF2-40B4-BE49-F238E27FC236}">
                        <a16:creationId xmlns:a16="http://schemas.microsoft.com/office/drawing/2014/main" id="{E0787DB2-A30B-29CF-EB23-3BC849A234C3}"/>
                      </a:ext>
                    </a:extLst>
                  </p:cNvPr>
                  <p:cNvSpPr>
                    <a:spLocks/>
                  </p:cNvSpPr>
                  <p:nvPr>
                    <p:custDataLst>
                      <p:tags r:id="rId15"/>
                    </p:custDataLst>
                  </p:nvPr>
                </p:nvSpPr>
                <p:spPr bwMode="auto">
                  <a:xfrm>
                    <a:off x="383769" y="3536174"/>
                    <a:ext cx="50057" cy="75727"/>
                  </a:xfrm>
                  <a:custGeom>
                    <a:avLst/>
                    <a:gdLst>
                      <a:gd name="T0" fmla="*/ 98 w 104"/>
                      <a:gd name="T1" fmla="*/ 1 h 155"/>
                      <a:gd name="T2" fmla="*/ 95 w 104"/>
                      <a:gd name="T3" fmla="*/ 44 h 155"/>
                      <a:gd name="T4" fmla="*/ 50 w 104"/>
                      <a:gd name="T5" fmla="*/ 128 h 155"/>
                      <a:gd name="T6" fmla="*/ 20 w 104"/>
                      <a:gd name="T7" fmla="*/ 109 h 155"/>
                      <a:gd name="T8" fmla="*/ 35 w 104"/>
                      <a:gd name="T9" fmla="*/ 60 h 155"/>
                      <a:gd name="T10" fmla="*/ 82 w 104"/>
                      <a:gd name="T11" fmla="*/ 21 h 155"/>
                      <a:gd name="T12" fmla="*/ 98 w 104"/>
                      <a:gd name="T13" fmla="*/ 1 h 155"/>
                    </a:gdLst>
                    <a:ahLst/>
                    <a:cxnLst>
                      <a:cxn ang="0">
                        <a:pos x="T0" y="T1"/>
                      </a:cxn>
                      <a:cxn ang="0">
                        <a:pos x="T2" y="T3"/>
                      </a:cxn>
                      <a:cxn ang="0">
                        <a:pos x="T4" y="T5"/>
                      </a:cxn>
                      <a:cxn ang="0">
                        <a:pos x="T6" y="T7"/>
                      </a:cxn>
                      <a:cxn ang="0">
                        <a:pos x="T8" y="T9"/>
                      </a:cxn>
                      <a:cxn ang="0">
                        <a:pos x="T10" y="T11"/>
                      </a:cxn>
                      <a:cxn ang="0">
                        <a:pos x="T12" y="T13"/>
                      </a:cxn>
                    </a:cxnLst>
                    <a:rect l="0" t="0" r="r" b="b"/>
                    <a:pathLst>
                      <a:path w="104" h="155">
                        <a:moveTo>
                          <a:pt x="98" y="1"/>
                        </a:moveTo>
                        <a:cubicBezTo>
                          <a:pt x="102" y="2"/>
                          <a:pt x="104" y="26"/>
                          <a:pt x="95" y="44"/>
                        </a:cubicBezTo>
                        <a:cubicBezTo>
                          <a:pt x="86" y="61"/>
                          <a:pt x="56" y="118"/>
                          <a:pt x="50" y="128"/>
                        </a:cubicBezTo>
                        <a:cubicBezTo>
                          <a:pt x="35" y="155"/>
                          <a:pt x="0" y="145"/>
                          <a:pt x="20" y="109"/>
                        </a:cubicBezTo>
                        <a:cubicBezTo>
                          <a:pt x="39" y="75"/>
                          <a:pt x="28" y="74"/>
                          <a:pt x="35" y="60"/>
                        </a:cubicBezTo>
                        <a:cubicBezTo>
                          <a:pt x="42" y="47"/>
                          <a:pt x="65" y="54"/>
                          <a:pt x="82" y="21"/>
                        </a:cubicBezTo>
                        <a:cubicBezTo>
                          <a:pt x="93" y="1"/>
                          <a:pt x="94" y="0"/>
                          <a:pt x="98" y="1"/>
                        </a:cubicBezTo>
                        <a:close/>
                      </a:path>
                    </a:pathLst>
                  </a:custGeom>
                  <a:solidFill>
                    <a:srgbClr val="FFFFFF"/>
                  </a:solidFill>
                  <a:ln w="0">
                    <a:solidFill>
                      <a:srgbClr val="ED7D31"/>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D7D31"/>
                      </a:solidFill>
                      <a:effectLst/>
                      <a:uLnTx/>
                      <a:uFillTx/>
                      <a:latin typeface="Calibri" panose="020F0502020204030204"/>
                      <a:ea typeface="+mn-ea"/>
                      <a:cs typeface="+mn-cs"/>
                    </a:endParaRPr>
                  </a:p>
                </p:txBody>
              </p:sp>
              <p:sp>
                <p:nvSpPr>
                  <p:cNvPr id="105" name="Earth">
                    <a:extLst>
                      <a:ext uri="{FF2B5EF4-FFF2-40B4-BE49-F238E27FC236}">
                        <a16:creationId xmlns:a16="http://schemas.microsoft.com/office/drawing/2014/main" id="{596DD523-403A-9B5F-2569-C0F49448A5B5}"/>
                      </a:ext>
                    </a:extLst>
                  </p:cNvPr>
                  <p:cNvSpPr>
                    <a:spLocks noEditPoints="1"/>
                  </p:cNvSpPr>
                  <p:nvPr>
                    <p:custDataLst>
                      <p:tags r:id="rId16"/>
                    </p:custDataLst>
                  </p:nvPr>
                </p:nvSpPr>
                <p:spPr bwMode="auto">
                  <a:xfrm>
                    <a:off x="0" y="3157538"/>
                    <a:ext cx="541641" cy="542925"/>
                  </a:xfrm>
                  <a:custGeom>
                    <a:avLst/>
                    <a:gdLst>
                      <a:gd name="T0" fmla="*/ 562 w 1125"/>
                      <a:gd name="T1" fmla="*/ 1125 h 1125"/>
                      <a:gd name="T2" fmla="*/ 562 w 1125"/>
                      <a:gd name="T3" fmla="*/ 0 h 1125"/>
                      <a:gd name="T4" fmla="*/ 1100 w 1125"/>
                      <a:gd name="T5" fmla="*/ 501 h 1125"/>
                      <a:gd name="T6" fmla="*/ 1034 w 1125"/>
                      <a:gd name="T7" fmla="*/ 367 h 1125"/>
                      <a:gd name="T8" fmla="*/ 960 w 1125"/>
                      <a:gd name="T9" fmla="*/ 325 h 1125"/>
                      <a:gd name="T10" fmla="*/ 904 w 1125"/>
                      <a:gd name="T11" fmla="*/ 311 h 1125"/>
                      <a:gd name="T12" fmla="*/ 837 w 1125"/>
                      <a:gd name="T13" fmla="*/ 279 h 1125"/>
                      <a:gd name="T14" fmla="*/ 903 w 1125"/>
                      <a:gd name="T15" fmla="*/ 343 h 1125"/>
                      <a:gd name="T16" fmla="*/ 949 w 1125"/>
                      <a:gd name="T17" fmla="*/ 395 h 1125"/>
                      <a:gd name="T18" fmla="*/ 820 w 1125"/>
                      <a:gd name="T19" fmla="*/ 456 h 1125"/>
                      <a:gd name="T20" fmla="*/ 709 w 1125"/>
                      <a:gd name="T21" fmla="*/ 335 h 1125"/>
                      <a:gd name="T22" fmla="*/ 890 w 1125"/>
                      <a:gd name="T23" fmla="*/ 502 h 1125"/>
                      <a:gd name="T24" fmla="*/ 834 w 1125"/>
                      <a:gd name="T25" fmla="*/ 650 h 1125"/>
                      <a:gd name="T26" fmla="*/ 768 w 1125"/>
                      <a:gd name="T27" fmla="*/ 859 h 1125"/>
                      <a:gd name="T28" fmla="*/ 687 w 1125"/>
                      <a:gd name="T29" fmla="*/ 973 h 1125"/>
                      <a:gd name="T30" fmla="*/ 496 w 1125"/>
                      <a:gd name="T31" fmla="*/ 950 h 1125"/>
                      <a:gd name="T32" fmla="*/ 435 w 1125"/>
                      <a:gd name="T33" fmla="*/ 725 h 1125"/>
                      <a:gd name="T34" fmla="*/ 378 w 1125"/>
                      <a:gd name="T35" fmla="*/ 602 h 1125"/>
                      <a:gd name="T36" fmla="*/ 184 w 1125"/>
                      <a:gd name="T37" fmla="*/ 579 h 1125"/>
                      <a:gd name="T38" fmla="*/ 175 w 1125"/>
                      <a:gd name="T39" fmla="*/ 358 h 1125"/>
                      <a:gd name="T40" fmla="*/ 271 w 1125"/>
                      <a:gd name="T41" fmla="*/ 256 h 1125"/>
                      <a:gd name="T42" fmla="*/ 284 w 1125"/>
                      <a:gd name="T43" fmla="*/ 190 h 1125"/>
                      <a:gd name="T44" fmla="*/ 361 w 1125"/>
                      <a:gd name="T45" fmla="*/ 150 h 1125"/>
                      <a:gd name="T46" fmla="*/ 366 w 1125"/>
                      <a:gd name="T47" fmla="*/ 74 h 1125"/>
                      <a:gd name="T48" fmla="*/ 412 w 1125"/>
                      <a:gd name="T49" fmla="*/ 89 h 1125"/>
                      <a:gd name="T50" fmla="*/ 456 w 1125"/>
                      <a:gd name="T51" fmla="*/ 51 h 1125"/>
                      <a:gd name="T52" fmla="*/ 20 w 1125"/>
                      <a:gd name="T53" fmla="*/ 562 h 1125"/>
                      <a:gd name="T54" fmla="*/ 1104 w 1125"/>
                      <a:gd name="T55" fmla="*/ 562 h 1125"/>
                      <a:gd name="T56" fmla="*/ 528 w 1125"/>
                      <a:gd name="T57" fmla="*/ 47 h 1125"/>
                      <a:gd name="T58" fmla="*/ 515 w 1125"/>
                      <a:gd name="T59" fmla="*/ 77 h 1125"/>
                      <a:gd name="T60" fmla="*/ 550 w 1125"/>
                      <a:gd name="T61" fmla="*/ 38 h 1125"/>
                      <a:gd name="T62" fmla="*/ 528 w 1125"/>
                      <a:gd name="T63" fmla="*/ 47 h 1125"/>
                      <a:gd name="T64" fmla="*/ 783 w 1125"/>
                      <a:gd name="T65" fmla="*/ 159 h 1125"/>
                      <a:gd name="T66" fmla="*/ 842 w 1125"/>
                      <a:gd name="T67" fmla="*/ 210 h 1125"/>
                      <a:gd name="T68" fmla="*/ 790 w 1125"/>
                      <a:gd name="T69" fmla="*/ 125 h 1125"/>
                      <a:gd name="T70" fmla="*/ 618 w 1125"/>
                      <a:gd name="T71" fmla="*/ 143 h 1125"/>
                      <a:gd name="T72" fmla="*/ 690 w 1125"/>
                      <a:gd name="T73" fmla="*/ 168 h 1125"/>
                      <a:gd name="T74" fmla="*/ 677 w 1125"/>
                      <a:gd name="T75" fmla="*/ 134 h 1125"/>
                      <a:gd name="T76" fmla="*/ 305 w 1125"/>
                      <a:gd name="T77" fmla="*/ 233 h 1125"/>
                      <a:gd name="T78" fmla="*/ 380 w 1125"/>
                      <a:gd name="T79" fmla="*/ 218 h 1125"/>
                      <a:gd name="T80" fmla="*/ 440 w 1125"/>
                      <a:gd name="T81" fmla="*/ 241 h 1125"/>
                      <a:gd name="T82" fmla="*/ 490 w 1125"/>
                      <a:gd name="T83" fmla="*/ 269 h 1125"/>
                      <a:gd name="T84" fmla="*/ 542 w 1125"/>
                      <a:gd name="T85" fmla="*/ 262 h 1125"/>
                      <a:gd name="T86" fmla="*/ 646 w 1125"/>
                      <a:gd name="T87" fmla="*/ 271 h 1125"/>
                      <a:gd name="T88" fmla="*/ 666 w 1125"/>
                      <a:gd name="T89" fmla="*/ 216 h 1125"/>
                      <a:gd name="T90" fmla="*/ 581 w 1125"/>
                      <a:gd name="T91" fmla="*/ 173 h 1125"/>
                      <a:gd name="T92" fmla="*/ 544 w 1125"/>
                      <a:gd name="T93" fmla="*/ 193 h 1125"/>
                      <a:gd name="T94" fmla="*/ 493 w 1125"/>
                      <a:gd name="T95" fmla="*/ 145 h 1125"/>
                      <a:gd name="T96" fmla="*/ 492 w 1125"/>
                      <a:gd name="T97" fmla="*/ 164 h 1125"/>
                      <a:gd name="T98" fmla="*/ 492 w 1125"/>
                      <a:gd name="T99" fmla="*/ 216 h 1125"/>
                      <a:gd name="T100" fmla="*/ 493 w 1125"/>
                      <a:gd name="T101" fmla="*/ 197 h 1125"/>
                      <a:gd name="T102" fmla="*/ 429 w 1125"/>
                      <a:gd name="T103" fmla="*/ 156 h 1125"/>
                      <a:gd name="T104" fmla="*/ 347 w 1125"/>
                      <a:gd name="T105" fmla="*/ 207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25" h="1125">
                        <a:moveTo>
                          <a:pt x="1125" y="562"/>
                        </a:moveTo>
                        <a:cubicBezTo>
                          <a:pt x="1125" y="873"/>
                          <a:pt x="873" y="1125"/>
                          <a:pt x="562" y="1125"/>
                        </a:cubicBezTo>
                        <a:cubicBezTo>
                          <a:pt x="251" y="1125"/>
                          <a:pt x="0" y="873"/>
                          <a:pt x="0" y="562"/>
                        </a:cubicBezTo>
                        <a:cubicBezTo>
                          <a:pt x="0" y="251"/>
                          <a:pt x="251" y="0"/>
                          <a:pt x="562" y="0"/>
                        </a:cubicBezTo>
                        <a:cubicBezTo>
                          <a:pt x="873" y="0"/>
                          <a:pt x="1125" y="251"/>
                          <a:pt x="1125" y="562"/>
                        </a:cubicBezTo>
                        <a:close/>
                        <a:moveTo>
                          <a:pt x="1100" y="501"/>
                        </a:moveTo>
                        <a:cubicBezTo>
                          <a:pt x="1082" y="503"/>
                          <a:pt x="1065" y="441"/>
                          <a:pt x="1059" y="424"/>
                        </a:cubicBezTo>
                        <a:cubicBezTo>
                          <a:pt x="1054" y="405"/>
                          <a:pt x="1041" y="362"/>
                          <a:pt x="1034" y="367"/>
                        </a:cubicBezTo>
                        <a:cubicBezTo>
                          <a:pt x="1027" y="371"/>
                          <a:pt x="1013" y="358"/>
                          <a:pt x="1003" y="342"/>
                        </a:cubicBezTo>
                        <a:cubicBezTo>
                          <a:pt x="992" y="326"/>
                          <a:pt x="975" y="322"/>
                          <a:pt x="960" y="325"/>
                        </a:cubicBezTo>
                        <a:cubicBezTo>
                          <a:pt x="946" y="328"/>
                          <a:pt x="927" y="324"/>
                          <a:pt x="924" y="318"/>
                        </a:cubicBezTo>
                        <a:cubicBezTo>
                          <a:pt x="920" y="312"/>
                          <a:pt x="917" y="305"/>
                          <a:pt x="904" y="311"/>
                        </a:cubicBezTo>
                        <a:cubicBezTo>
                          <a:pt x="891" y="317"/>
                          <a:pt x="885" y="314"/>
                          <a:pt x="871" y="299"/>
                        </a:cubicBezTo>
                        <a:cubicBezTo>
                          <a:pt x="857" y="283"/>
                          <a:pt x="845" y="275"/>
                          <a:pt x="837" y="279"/>
                        </a:cubicBezTo>
                        <a:cubicBezTo>
                          <a:pt x="829" y="284"/>
                          <a:pt x="840" y="296"/>
                          <a:pt x="856" y="314"/>
                        </a:cubicBezTo>
                        <a:cubicBezTo>
                          <a:pt x="873" y="332"/>
                          <a:pt x="891" y="352"/>
                          <a:pt x="903" y="343"/>
                        </a:cubicBezTo>
                        <a:cubicBezTo>
                          <a:pt x="915" y="334"/>
                          <a:pt x="923" y="336"/>
                          <a:pt x="932" y="343"/>
                        </a:cubicBezTo>
                        <a:cubicBezTo>
                          <a:pt x="941" y="350"/>
                          <a:pt x="957" y="356"/>
                          <a:pt x="949" y="395"/>
                        </a:cubicBezTo>
                        <a:cubicBezTo>
                          <a:pt x="940" y="434"/>
                          <a:pt x="883" y="458"/>
                          <a:pt x="858" y="476"/>
                        </a:cubicBezTo>
                        <a:cubicBezTo>
                          <a:pt x="832" y="494"/>
                          <a:pt x="828" y="482"/>
                          <a:pt x="820" y="456"/>
                        </a:cubicBezTo>
                        <a:cubicBezTo>
                          <a:pt x="813" y="430"/>
                          <a:pt x="744" y="347"/>
                          <a:pt x="724" y="320"/>
                        </a:cubicBezTo>
                        <a:cubicBezTo>
                          <a:pt x="704" y="292"/>
                          <a:pt x="693" y="304"/>
                          <a:pt x="709" y="335"/>
                        </a:cubicBezTo>
                        <a:cubicBezTo>
                          <a:pt x="726" y="366"/>
                          <a:pt x="797" y="463"/>
                          <a:pt x="823" y="497"/>
                        </a:cubicBezTo>
                        <a:cubicBezTo>
                          <a:pt x="849" y="532"/>
                          <a:pt x="865" y="511"/>
                          <a:pt x="890" y="502"/>
                        </a:cubicBezTo>
                        <a:cubicBezTo>
                          <a:pt x="916" y="492"/>
                          <a:pt x="914" y="486"/>
                          <a:pt x="907" y="532"/>
                        </a:cubicBezTo>
                        <a:cubicBezTo>
                          <a:pt x="900" y="578"/>
                          <a:pt x="864" y="619"/>
                          <a:pt x="834" y="650"/>
                        </a:cubicBezTo>
                        <a:cubicBezTo>
                          <a:pt x="805" y="681"/>
                          <a:pt x="785" y="738"/>
                          <a:pt x="796" y="778"/>
                        </a:cubicBezTo>
                        <a:cubicBezTo>
                          <a:pt x="806" y="817"/>
                          <a:pt x="789" y="847"/>
                          <a:pt x="768" y="859"/>
                        </a:cubicBezTo>
                        <a:cubicBezTo>
                          <a:pt x="747" y="871"/>
                          <a:pt x="729" y="887"/>
                          <a:pt x="730" y="912"/>
                        </a:cubicBezTo>
                        <a:cubicBezTo>
                          <a:pt x="730" y="936"/>
                          <a:pt x="709" y="945"/>
                          <a:pt x="687" y="973"/>
                        </a:cubicBezTo>
                        <a:cubicBezTo>
                          <a:pt x="665" y="1001"/>
                          <a:pt x="641" y="1013"/>
                          <a:pt x="594" y="1021"/>
                        </a:cubicBezTo>
                        <a:cubicBezTo>
                          <a:pt x="547" y="1030"/>
                          <a:pt x="515" y="985"/>
                          <a:pt x="496" y="950"/>
                        </a:cubicBezTo>
                        <a:cubicBezTo>
                          <a:pt x="477" y="915"/>
                          <a:pt x="444" y="868"/>
                          <a:pt x="460" y="837"/>
                        </a:cubicBezTo>
                        <a:cubicBezTo>
                          <a:pt x="476" y="806"/>
                          <a:pt x="453" y="746"/>
                          <a:pt x="435" y="725"/>
                        </a:cubicBezTo>
                        <a:cubicBezTo>
                          <a:pt x="418" y="703"/>
                          <a:pt x="400" y="687"/>
                          <a:pt x="408" y="657"/>
                        </a:cubicBezTo>
                        <a:cubicBezTo>
                          <a:pt x="416" y="627"/>
                          <a:pt x="398" y="614"/>
                          <a:pt x="378" y="602"/>
                        </a:cubicBezTo>
                        <a:cubicBezTo>
                          <a:pt x="358" y="589"/>
                          <a:pt x="309" y="592"/>
                          <a:pt x="279" y="599"/>
                        </a:cubicBezTo>
                        <a:cubicBezTo>
                          <a:pt x="249" y="605"/>
                          <a:pt x="195" y="591"/>
                          <a:pt x="184" y="579"/>
                        </a:cubicBezTo>
                        <a:cubicBezTo>
                          <a:pt x="174" y="566"/>
                          <a:pt x="140" y="512"/>
                          <a:pt x="138" y="493"/>
                        </a:cubicBezTo>
                        <a:cubicBezTo>
                          <a:pt x="137" y="475"/>
                          <a:pt x="158" y="381"/>
                          <a:pt x="175" y="358"/>
                        </a:cubicBezTo>
                        <a:cubicBezTo>
                          <a:pt x="191" y="336"/>
                          <a:pt x="234" y="304"/>
                          <a:pt x="237" y="295"/>
                        </a:cubicBezTo>
                        <a:cubicBezTo>
                          <a:pt x="240" y="286"/>
                          <a:pt x="247" y="270"/>
                          <a:pt x="271" y="256"/>
                        </a:cubicBezTo>
                        <a:cubicBezTo>
                          <a:pt x="295" y="243"/>
                          <a:pt x="289" y="222"/>
                          <a:pt x="280" y="222"/>
                        </a:cubicBezTo>
                        <a:cubicBezTo>
                          <a:pt x="271" y="221"/>
                          <a:pt x="277" y="210"/>
                          <a:pt x="284" y="190"/>
                        </a:cubicBezTo>
                        <a:cubicBezTo>
                          <a:pt x="291" y="169"/>
                          <a:pt x="310" y="161"/>
                          <a:pt x="315" y="162"/>
                        </a:cubicBezTo>
                        <a:cubicBezTo>
                          <a:pt x="319" y="164"/>
                          <a:pt x="352" y="165"/>
                          <a:pt x="361" y="150"/>
                        </a:cubicBezTo>
                        <a:cubicBezTo>
                          <a:pt x="370" y="136"/>
                          <a:pt x="341" y="109"/>
                          <a:pt x="337" y="103"/>
                        </a:cubicBezTo>
                        <a:cubicBezTo>
                          <a:pt x="332" y="96"/>
                          <a:pt x="358" y="79"/>
                          <a:pt x="366" y="74"/>
                        </a:cubicBezTo>
                        <a:cubicBezTo>
                          <a:pt x="374" y="69"/>
                          <a:pt x="405" y="55"/>
                          <a:pt x="411" y="56"/>
                        </a:cubicBezTo>
                        <a:cubicBezTo>
                          <a:pt x="417" y="58"/>
                          <a:pt x="401" y="79"/>
                          <a:pt x="412" y="89"/>
                        </a:cubicBezTo>
                        <a:cubicBezTo>
                          <a:pt x="424" y="99"/>
                          <a:pt x="440" y="80"/>
                          <a:pt x="452" y="81"/>
                        </a:cubicBezTo>
                        <a:cubicBezTo>
                          <a:pt x="464" y="81"/>
                          <a:pt x="460" y="57"/>
                          <a:pt x="456" y="51"/>
                        </a:cubicBezTo>
                        <a:cubicBezTo>
                          <a:pt x="454" y="47"/>
                          <a:pt x="469" y="35"/>
                          <a:pt x="484" y="26"/>
                        </a:cubicBezTo>
                        <a:cubicBezTo>
                          <a:pt x="222" y="64"/>
                          <a:pt x="20" y="289"/>
                          <a:pt x="20" y="562"/>
                        </a:cubicBezTo>
                        <a:cubicBezTo>
                          <a:pt x="20" y="861"/>
                          <a:pt x="263" y="1104"/>
                          <a:pt x="562" y="1104"/>
                        </a:cubicBezTo>
                        <a:cubicBezTo>
                          <a:pt x="861" y="1104"/>
                          <a:pt x="1104" y="861"/>
                          <a:pt x="1104" y="562"/>
                        </a:cubicBezTo>
                        <a:cubicBezTo>
                          <a:pt x="1104" y="541"/>
                          <a:pt x="1103" y="521"/>
                          <a:pt x="1100" y="501"/>
                        </a:cubicBezTo>
                        <a:close/>
                        <a:moveTo>
                          <a:pt x="528" y="47"/>
                        </a:moveTo>
                        <a:cubicBezTo>
                          <a:pt x="516" y="59"/>
                          <a:pt x="510" y="65"/>
                          <a:pt x="502" y="67"/>
                        </a:cubicBezTo>
                        <a:cubicBezTo>
                          <a:pt x="494" y="70"/>
                          <a:pt x="490" y="79"/>
                          <a:pt x="515" y="77"/>
                        </a:cubicBezTo>
                        <a:cubicBezTo>
                          <a:pt x="539" y="74"/>
                          <a:pt x="540" y="70"/>
                          <a:pt x="551" y="60"/>
                        </a:cubicBezTo>
                        <a:cubicBezTo>
                          <a:pt x="563" y="51"/>
                          <a:pt x="557" y="43"/>
                          <a:pt x="550" y="38"/>
                        </a:cubicBezTo>
                        <a:cubicBezTo>
                          <a:pt x="543" y="33"/>
                          <a:pt x="539" y="29"/>
                          <a:pt x="531" y="34"/>
                        </a:cubicBezTo>
                        <a:cubicBezTo>
                          <a:pt x="523" y="39"/>
                          <a:pt x="535" y="40"/>
                          <a:pt x="528" y="47"/>
                        </a:cubicBezTo>
                        <a:close/>
                        <a:moveTo>
                          <a:pt x="768" y="128"/>
                        </a:moveTo>
                        <a:cubicBezTo>
                          <a:pt x="759" y="135"/>
                          <a:pt x="769" y="145"/>
                          <a:pt x="783" y="159"/>
                        </a:cubicBezTo>
                        <a:cubicBezTo>
                          <a:pt x="798" y="172"/>
                          <a:pt x="801" y="195"/>
                          <a:pt x="809" y="200"/>
                        </a:cubicBezTo>
                        <a:cubicBezTo>
                          <a:pt x="817" y="205"/>
                          <a:pt x="829" y="213"/>
                          <a:pt x="842" y="210"/>
                        </a:cubicBezTo>
                        <a:cubicBezTo>
                          <a:pt x="855" y="207"/>
                          <a:pt x="815" y="162"/>
                          <a:pt x="798" y="150"/>
                        </a:cubicBezTo>
                        <a:cubicBezTo>
                          <a:pt x="782" y="137"/>
                          <a:pt x="797" y="129"/>
                          <a:pt x="790" y="125"/>
                        </a:cubicBezTo>
                        <a:cubicBezTo>
                          <a:pt x="784" y="121"/>
                          <a:pt x="776" y="121"/>
                          <a:pt x="768" y="128"/>
                        </a:cubicBezTo>
                        <a:close/>
                        <a:moveTo>
                          <a:pt x="618" y="143"/>
                        </a:moveTo>
                        <a:cubicBezTo>
                          <a:pt x="596" y="167"/>
                          <a:pt x="633" y="174"/>
                          <a:pt x="645" y="169"/>
                        </a:cubicBezTo>
                        <a:cubicBezTo>
                          <a:pt x="656" y="164"/>
                          <a:pt x="674" y="164"/>
                          <a:pt x="690" y="168"/>
                        </a:cubicBezTo>
                        <a:cubicBezTo>
                          <a:pt x="706" y="171"/>
                          <a:pt x="725" y="178"/>
                          <a:pt x="730" y="166"/>
                        </a:cubicBezTo>
                        <a:cubicBezTo>
                          <a:pt x="736" y="154"/>
                          <a:pt x="692" y="139"/>
                          <a:pt x="677" y="134"/>
                        </a:cubicBezTo>
                        <a:cubicBezTo>
                          <a:pt x="660" y="128"/>
                          <a:pt x="640" y="119"/>
                          <a:pt x="618" y="143"/>
                        </a:cubicBezTo>
                        <a:close/>
                        <a:moveTo>
                          <a:pt x="305" y="233"/>
                        </a:moveTo>
                        <a:cubicBezTo>
                          <a:pt x="305" y="240"/>
                          <a:pt x="314" y="241"/>
                          <a:pt x="323" y="239"/>
                        </a:cubicBezTo>
                        <a:cubicBezTo>
                          <a:pt x="333" y="237"/>
                          <a:pt x="355" y="220"/>
                          <a:pt x="380" y="218"/>
                        </a:cubicBezTo>
                        <a:cubicBezTo>
                          <a:pt x="406" y="216"/>
                          <a:pt x="437" y="208"/>
                          <a:pt x="444" y="220"/>
                        </a:cubicBezTo>
                        <a:cubicBezTo>
                          <a:pt x="452" y="233"/>
                          <a:pt x="448" y="236"/>
                          <a:pt x="440" y="241"/>
                        </a:cubicBezTo>
                        <a:cubicBezTo>
                          <a:pt x="432" y="245"/>
                          <a:pt x="441" y="254"/>
                          <a:pt x="459" y="258"/>
                        </a:cubicBezTo>
                        <a:cubicBezTo>
                          <a:pt x="477" y="262"/>
                          <a:pt x="486" y="258"/>
                          <a:pt x="490" y="269"/>
                        </a:cubicBezTo>
                        <a:cubicBezTo>
                          <a:pt x="494" y="279"/>
                          <a:pt x="509" y="279"/>
                          <a:pt x="518" y="279"/>
                        </a:cubicBezTo>
                        <a:cubicBezTo>
                          <a:pt x="528" y="279"/>
                          <a:pt x="536" y="268"/>
                          <a:pt x="542" y="262"/>
                        </a:cubicBezTo>
                        <a:cubicBezTo>
                          <a:pt x="547" y="256"/>
                          <a:pt x="556" y="251"/>
                          <a:pt x="575" y="259"/>
                        </a:cubicBezTo>
                        <a:cubicBezTo>
                          <a:pt x="594" y="267"/>
                          <a:pt x="633" y="277"/>
                          <a:pt x="646" y="271"/>
                        </a:cubicBezTo>
                        <a:cubicBezTo>
                          <a:pt x="660" y="265"/>
                          <a:pt x="693" y="278"/>
                          <a:pt x="698" y="251"/>
                        </a:cubicBezTo>
                        <a:cubicBezTo>
                          <a:pt x="703" y="225"/>
                          <a:pt x="682" y="216"/>
                          <a:pt x="666" y="216"/>
                        </a:cubicBezTo>
                        <a:cubicBezTo>
                          <a:pt x="649" y="215"/>
                          <a:pt x="619" y="215"/>
                          <a:pt x="608" y="200"/>
                        </a:cubicBezTo>
                        <a:cubicBezTo>
                          <a:pt x="598" y="185"/>
                          <a:pt x="591" y="170"/>
                          <a:pt x="581" y="173"/>
                        </a:cubicBezTo>
                        <a:cubicBezTo>
                          <a:pt x="571" y="177"/>
                          <a:pt x="585" y="200"/>
                          <a:pt x="575" y="207"/>
                        </a:cubicBezTo>
                        <a:cubicBezTo>
                          <a:pt x="565" y="214"/>
                          <a:pt x="552" y="209"/>
                          <a:pt x="544" y="193"/>
                        </a:cubicBezTo>
                        <a:cubicBezTo>
                          <a:pt x="537" y="178"/>
                          <a:pt x="533" y="161"/>
                          <a:pt x="519" y="157"/>
                        </a:cubicBezTo>
                        <a:cubicBezTo>
                          <a:pt x="505" y="152"/>
                          <a:pt x="497" y="151"/>
                          <a:pt x="493" y="145"/>
                        </a:cubicBezTo>
                        <a:cubicBezTo>
                          <a:pt x="488" y="139"/>
                          <a:pt x="481" y="133"/>
                          <a:pt x="476" y="138"/>
                        </a:cubicBezTo>
                        <a:cubicBezTo>
                          <a:pt x="471" y="143"/>
                          <a:pt x="482" y="157"/>
                          <a:pt x="492" y="164"/>
                        </a:cubicBezTo>
                        <a:cubicBezTo>
                          <a:pt x="502" y="170"/>
                          <a:pt x="518" y="177"/>
                          <a:pt x="512" y="186"/>
                        </a:cubicBezTo>
                        <a:cubicBezTo>
                          <a:pt x="505" y="195"/>
                          <a:pt x="496" y="212"/>
                          <a:pt x="492" y="216"/>
                        </a:cubicBezTo>
                        <a:cubicBezTo>
                          <a:pt x="488" y="220"/>
                          <a:pt x="464" y="212"/>
                          <a:pt x="466" y="205"/>
                        </a:cubicBezTo>
                        <a:cubicBezTo>
                          <a:pt x="468" y="198"/>
                          <a:pt x="489" y="206"/>
                          <a:pt x="493" y="197"/>
                        </a:cubicBezTo>
                        <a:cubicBezTo>
                          <a:pt x="496" y="189"/>
                          <a:pt x="488" y="180"/>
                          <a:pt x="472" y="171"/>
                        </a:cubicBezTo>
                        <a:cubicBezTo>
                          <a:pt x="456" y="162"/>
                          <a:pt x="443" y="147"/>
                          <a:pt x="429" y="156"/>
                        </a:cubicBezTo>
                        <a:cubicBezTo>
                          <a:pt x="415" y="164"/>
                          <a:pt x="406" y="153"/>
                          <a:pt x="388" y="167"/>
                        </a:cubicBezTo>
                        <a:cubicBezTo>
                          <a:pt x="370" y="181"/>
                          <a:pt x="357" y="197"/>
                          <a:pt x="347" y="207"/>
                        </a:cubicBezTo>
                        <a:cubicBezTo>
                          <a:pt x="331" y="228"/>
                          <a:pt x="304" y="220"/>
                          <a:pt x="305" y="233"/>
                        </a:cubicBezTo>
                        <a:close/>
                      </a:path>
                    </a:pathLst>
                  </a:custGeom>
                  <a:solidFill>
                    <a:srgbClr val="ED7D31"/>
                  </a:solidFill>
                  <a:ln w="0">
                    <a:solidFill>
                      <a:srgbClr val="ED7D31"/>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D7D31"/>
                      </a:solidFill>
                      <a:effectLst/>
                      <a:uLnTx/>
                      <a:uFillTx/>
                      <a:latin typeface="Calibri" panose="020F0502020204030204"/>
                      <a:ea typeface="+mn-ea"/>
                      <a:cs typeface="+mn-cs"/>
                    </a:endParaRPr>
                  </a:p>
                </p:txBody>
              </p:sp>
            </p:grpSp>
          </p:grpSp>
        </p:grpSp>
        <p:sp>
          <p:nvSpPr>
            <p:cNvPr id="45" name="Textfeld 44">
              <a:extLst>
                <a:ext uri="{FF2B5EF4-FFF2-40B4-BE49-F238E27FC236}">
                  <a16:creationId xmlns:a16="http://schemas.microsoft.com/office/drawing/2014/main" id="{A13CB35D-7DA0-E0B3-067F-CE613DA47DC4}"/>
                </a:ext>
              </a:extLst>
            </p:cNvPr>
            <p:cNvSpPr txBox="1"/>
            <p:nvPr/>
          </p:nvSpPr>
          <p:spPr>
            <a:xfrm>
              <a:off x="2585189" y="3776184"/>
              <a:ext cx="1502739" cy="40011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AT" sz="1000" b="0" i="0" u="none" strike="noStrike" kern="1200" cap="none" spc="0" normalizeH="0" baseline="0" noProof="0">
                  <a:ln>
                    <a:noFill/>
                  </a:ln>
                  <a:solidFill>
                    <a:srgbClr val="9954CC"/>
                  </a:solidFill>
                  <a:effectLst/>
                  <a:uLnTx/>
                  <a:uFillTx/>
                  <a:latin typeface="Bahnschrift" panose="020B0502040204020203" pitchFamily="34" charset="0"/>
                </a:rPr>
                <a:t>Context factor for </a:t>
              </a:r>
              <a:r>
                <a:rPr kumimoji="0" lang="de-DE" sz="1000" b="0" i="0" u="none" strike="noStrike" kern="1200" cap="none" spc="0" normalizeH="0" baseline="0" noProof="0">
                  <a:ln>
                    <a:noFill/>
                  </a:ln>
                  <a:solidFill>
                    <a:srgbClr val="9954CC"/>
                  </a:solidFill>
                  <a:effectLst/>
                  <a:uLnTx/>
                  <a:uFillTx/>
                  <a:latin typeface="Bahnschrift" panose="020B0502040204020203" pitchFamily="34" charset="0"/>
                </a:rPr>
                <a:t>Density</a:t>
              </a:r>
              <a:r>
                <a:rPr kumimoji="0" lang="de-AT" sz="1000" b="0" i="0" u="none" strike="noStrike" kern="1200" cap="none" spc="0" normalizeH="0" baseline="0" noProof="0">
                  <a:ln>
                    <a:noFill/>
                  </a:ln>
                  <a:solidFill>
                    <a:srgbClr val="9954CC"/>
                  </a:solidFill>
                  <a:effectLst/>
                  <a:uLnTx/>
                  <a:uFillTx/>
                  <a:latin typeface="Bahnschrift" panose="020B0502040204020203" pitchFamily="34" charset="0"/>
                </a:rPr>
                <a:t> &amp; Retrofitting</a:t>
              </a:r>
              <a:endParaRPr kumimoji="0" lang="de-DE" sz="1000" b="0" i="0" u="none" strike="noStrike" kern="1200" cap="none" spc="0" normalizeH="0" baseline="0" noProof="0">
                <a:ln>
                  <a:noFill/>
                </a:ln>
                <a:solidFill>
                  <a:srgbClr val="9954CC"/>
                </a:solidFill>
                <a:effectLst/>
                <a:uLnTx/>
                <a:uFillTx/>
                <a:latin typeface="Bahnschrift" panose="020B0502040204020203" pitchFamily="34" charset="0"/>
              </a:endParaRPr>
            </a:p>
          </p:txBody>
        </p:sp>
        <p:sp>
          <p:nvSpPr>
            <p:cNvPr id="46" name="Textfeld 45">
              <a:extLst>
                <a:ext uri="{FF2B5EF4-FFF2-40B4-BE49-F238E27FC236}">
                  <a16:creationId xmlns:a16="http://schemas.microsoft.com/office/drawing/2014/main" id="{2C364C65-88D8-7CD1-3324-106028F0E5A5}"/>
                </a:ext>
              </a:extLst>
            </p:cNvPr>
            <p:cNvSpPr txBox="1"/>
            <p:nvPr/>
          </p:nvSpPr>
          <p:spPr>
            <a:xfrm>
              <a:off x="7243683" y="4331431"/>
              <a:ext cx="972517" cy="40011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accent2"/>
                  </a:solidFill>
                  <a:effectLst/>
                  <a:uLnTx/>
                  <a:uFillTx/>
                  <a:latin typeface="Bahnschrift" panose="020B0502040204020203" pitchFamily="34" charset="0"/>
                </a:rPr>
                <a:t>Emission budget</a:t>
              </a:r>
              <a:endParaRPr kumimoji="0" lang="de-AT" sz="1000" b="0" i="0" u="none" strike="noStrike" kern="1200" cap="none" spc="0" normalizeH="0" baseline="0" noProof="0" dirty="0">
                <a:ln>
                  <a:noFill/>
                </a:ln>
                <a:solidFill>
                  <a:schemeClr val="accent2"/>
                </a:solidFill>
                <a:effectLst/>
                <a:uLnTx/>
                <a:uFillTx/>
                <a:latin typeface="Bahnschrift" panose="020B0502040204020203" pitchFamily="34" charset="0"/>
              </a:endParaRPr>
            </a:p>
          </p:txBody>
        </p:sp>
        <p:grpSp>
          <p:nvGrpSpPr>
            <p:cNvPr id="47" name="Gruppieren 46">
              <a:extLst>
                <a:ext uri="{FF2B5EF4-FFF2-40B4-BE49-F238E27FC236}">
                  <a16:creationId xmlns:a16="http://schemas.microsoft.com/office/drawing/2014/main" id="{1623A33F-E8A7-6C6E-80B9-712B855AFF3D}"/>
                </a:ext>
              </a:extLst>
            </p:cNvPr>
            <p:cNvGrpSpPr/>
            <p:nvPr/>
          </p:nvGrpSpPr>
          <p:grpSpPr>
            <a:xfrm>
              <a:off x="4077309" y="3812432"/>
              <a:ext cx="289932" cy="380068"/>
              <a:chOff x="9018358" y="3729507"/>
              <a:chExt cx="512820" cy="672248"/>
            </a:xfrm>
          </p:grpSpPr>
          <p:grpSp>
            <p:nvGrpSpPr>
              <p:cNvPr id="90" name="Gruppieren 89">
                <a:extLst>
                  <a:ext uri="{FF2B5EF4-FFF2-40B4-BE49-F238E27FC236}">
                    <a16:creationId xmlns:a16="http://schemas.microsoft.com/office/drawing/2014/main" id="{FD8F6EBC-A03B-007A-3D3E-BC3E763E3594}"/>
                  </a:ext>
                </a:extLst>
              </p:cNvPr>
              <p:cNvGrpSpPr/>
              <p:nvPr/>
            </p:nvGrpSpPr>
            <p:grpSpPr>
              <a:xfrm>
                <a:off x="9018358" y="3729507"/>
                <a:ext cx="512820" cy="672248"/>
                <a:chOff x="0" y="3078492"/>
                <a:chExt cx="545343" cy="621971"/>
              </a:xfrm>
            </p:grpSpPr>
            <p:grpSp>
              <p:nvGrpSpPr>
                <p:cNvPr id="94" name="Gruppieren 93">
                  <a:extLst>
                    <a:ext uri="{FF2B5EF4-FFF2-40B4-BE49-F238E27FC236}">
                      <a16:creationId xmlns:a16="http://schemas.microsoft.com/office/drawing/2014/main" id="{DF6BFA66-9958-BD5C-2345-6FCBF8121430}"/>
                    </a:ext>
                  </a:extLst>
                </p:cNvPr>
                <p:cNvGrpSpPr/>
                <p:nvPr>
                  <p:custDataLst>
                    <p:tags r:id="rId13"/>
                  </p:custDataLst>
                </p:nvPr>
              </p:nvGrpSpPr>
              <p:grpSpPr>
                <a:xfrm>
                  <a:off x="0" y="3157538"/>
                  <a:ext cx="545343" cy="542925"/>
                  <a:chOff x="0" y="3157538"/>
                  <a:chExt cx="545343" cy="542925"/>
                </a:xfrm>
                <a:solidFill>
                  <a:srgbClr val="9954CC"/>
                </a:solidFill>
              </p:grpSpPr>
              <p:sp>
                <p:nvSpPr>
                  <p:cNvPr id="97" name="Freeform 203">
                    <a:extLst>
                      <a:ext uri="{FF2B5EF4-FFF2-40B4-BE49-F238E27FC236}">
                        <a16:creationId xmlns:a16="http://schemas.microsoft.com/office/drawing/2014/main" id="{F9E819EB-4F90-1E50-83F4-CF3FC3DC7721}"/>
                      </a:ext>
                    </a:extLst>
                  </p:cNvPr>
                  <p:cNvSpPr>
                    <a:spLocks/>
                  </p:cNvSpPr>
                  <p:nvPr/>
                </p:nvSpPr>
                <p:spPr bwMode="auto">
                  <a:xfrm>
                    <a:off x="81015" y="3392120"/>
                    <a:ext cx="464328" cy="222490"/>
                  </a:xfrm>
                  <a:custGeom>
                    <a:avLst/>
                    <a:gdLst>
                      <a:gd name="T0" fmla="*/ 776 w 800"/>
                      <a:gd name="T1" fmla="*/ 20 h 382"/>
                      <a:gd name="T2" fmla="*/ 636 w 800"/>
                      <a:gd name="T3" fmla="*/ 80 h 382"/>
                      <a:gd name="T4" fmla="*/ 624 w 800"/>
                      <a:gd name="T5" fmla="*/ 108 h 382"/>
                      <a:gd name="T6" fmla="*/ 537 w 800"/>
                      <a:gd name="T7" fmla="*/ 166 h 382"/>
                      <a:gd name="T8" fmla="*/ 485 w 800"/>
                      <a:gd name="T9" fmla="*/ 126 h 382"/>
                      <a:gd name="T10" fmla="*/ 360 w 800"/>
                      <a:gd name="T11" fmla="*/ 122 h 382"/>
                      <a:gd name="T12" fmla="*/ 332 w 800"/>
                      <a:gd name="T13" fmla="*/ 108 h 382"/>
                      <a:gd name="T14" fmla="*/ 91 w 800"/>
                      <a:gd name="T15" fmla="*/ 118 h 382"/>
                      <a:gd name="T16" fmla="*/ 0 w 800"/>
                      <a:gd name="T17" fmla="*/ 209 h 382"/>
                      <a:gd name="T18" fmla="*/ 173 w 800"/>
                      <a:gd name="T19" fmla="*/ 382 h 382"/>
                      <a:gd name="T20" fmla="*/ 201 w 800"/>
                      <a:gd name="T21" fmla="*/ 354 h 382"/>
                      <a:gd name="T22" fmla="*/ 495 w 800"/>
                      <a:gd name="T23" fmla="*/ 354 h 382"/>
                      <a:gd name="T24" fmla="*/ 557 w 800"/>
                      <a:gd name="T25" fmla="*/ 332 h 382"/>
                      <a:gd name="T26" fmla="*/ 633 w 800"/>
                      <a:gd name="T27" fmla="*/ 267 h 382"/>
                      <a:gd name="T28" fmla="*/ 723 w 800"/>
                      <a:gd name="T29" fmla="*/ 165 h 382"/>
                      <a:gd name="T30" fmla="*/ 790 w 800"/>
                      <a:gd name="T31" fmla="*/ 61 h 382"/>
                      <a:gd name="T32" fmla="*/ 776 w 800"/>
                      <a:gd name="T33" fmla="*/ 2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0" h="382">
                        <a:moveTo>
                          <a:pt x="776" y="20"/>
                        </a:moveTo>
                        <a:cubicBezTo>
                          <a:pt x="720" y="0"/>
                          <a:pt x="660" y="27"/>
                          <a:pt x="636" y="80"/>
                        </a:cubicBezTo>
                        <a:lnTo>
                          <a:pt x="624" y="108"/>
                        </a:lnTo>
                        <a:lnTo>
                          <a:pt x="537" y="166"/>
                        </a:lnTo>
                        <a:cubicBezTo>
                          <a:pt x="530" y="143"/>
                          <a:pt x="510" y="126"/>
                          <a:pt x="485" y="126"/>
                        </a:cubicBezTo>
                        <a:lnTo>
                          <a:pt x="360" y="122"/>
                        </a:lnTo>
                        <a:cubicBezTo>
                          <a:pt x="349" y="122"/>
                          <a:pt x="337" y="113"/>
                          <a:pt x="332" y="108"/>
                        </a:cubicBezTo>
                        <a:cubicBezTo>
                          <a:pt x="278" y="54"/>
                          <a:pt x="160" y="49"/>
                          <a:pt x="91" y="118"/>
                        </a:cubicBezTo>
                        <a:lnTo>
                          <a:pt x="0" y="209"/>
                        </a:lnTo>
                        <a:lnTo>
                          <a:pt x="173" y="382"/>
                        </a:lnTo>
                        <a:lnTo>
                          <a:pt x="201" y="354"/>
                        </a:lnTo>
                        <a:lnTo>
                          <a:pt x="495" y="354"/>
                        </a:lnTo>
                        <a:cubicBezTo>
                          <a:pt x="517" y="354"/>
                          <a:pt x="539" y="346"/>
                          <a:pt x="557" y="332"/>
                        </a:cubicBezTo>
                        <a:lnTo>
                          <a:pt x="633" y="267"/>
                        </a:lnTo>
                        <a:cubicBezTo>
                          <a:pt x="668" y="238"/>
                          <a:pt x="698" y="203"/>
                          <a:pt x="723" y="165"/>
                        </a:cubicBezTo>
                        <a:lnTo>
                          <a:pt x="790" y="61"/>
                        </a:lnTo>
                        <a:cubicBezTo>
                          <a:pt x="800" y="46"/>
                          <a:pt x="793" y="25"/>
                          <a:pt x="776" y="20"/>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204">
                    <a:extLst>
                      <a:ext uri="{FF2B5EF4-FFF2-40B4-BE49-F238E27FC236}">
                        <a16:creationId xmlns:a16="http://schemas.microsoft.com/office/drawing/2014/main" id="{367B4CB0-5366-EC34-3F88-22B7DB0B7455}"/>
                      </a:ext>
                    </a:extLst>
                  </p:cNvPr>
                  <p:cNvSpPr>
                    <a:spLocks noEditPoints="1"/>
                  </p:cNvSpPr>
                  <p:nvPr/>
                </p:nvSpPr>
                <p:spPr bwMode="auto">
                  <a:xfrm>
                    <a:off x="0" y="3514248"/>
                    <a:ext cx="187424" cy="186215"/>
                  </a:xfrm>
                  <a:custGeom>
                    <a:avLst/>
                    <a:gdLst>
                      <a:gd name="T0" fmla="*/ 232 w 322"/>
                      <a:gd name="T1" fmla="*/ 206 h 322"/>
                      <a:gd name="T2" fmla="*/ 256 w 322"/>
                      <a:gd name="T3" fmla="*/ 230 h 322"/>
                      <a:gd name="T4" fmla="*/ 232 w 322"/>
                      <a:gd name="T5" fmla="*/ 253 h 322"/>
                      <a:gd name="T6" fmla="*/ 209 w 322"/>
                      <a:gd name="T7" fmla="*/ 230 h 322"/>
                      <a:gd name="T8" fmla="*/ 232 w 322"/>
                      <a:gd name="T9" fmla="*/ 206 h 322"/>
                      <a:gd name="T10" fmla="*/ 0 w 322"/>
                      <a:gd name="T11" fmla="*/ 92 h 322"/>
                      <a:gd name="T12" fmla="*/ 230 w 322"/>
                      <a:gd name="T13" fmla="*/ 322 h 322"/>
                      <a:gd name="T14" fmla="*/ 322 w 322"/>
                      <a:gd name="T15" fmla="*/ 230 h 322"/>
                      <a:gd name="T16" fmla="*/ 93 w 322"/>
                      <a:gd name="T17" fmla="*/ 0 h 322"/>
                      <a:gd name="T18" fmla="*/ 0 w 322"/>
                      <a:gd name="T19" fmla="*/ 9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2">
                        <a:moveTo>
                          <a:pt x="232" y="206"/>
                        </a:moveTo>
                        <a:lnTo>
                          <a:pt x="256" y="230"/>
                        </a:lnTo>
                        <a:lnTo>
                          <a:pt x="232" y="253"/>
                        </a:lnTo>
                        <a:lnTo>
                          <a:pt x="209" y="230"/>
                        </a:lnTo>
                        <a:lnTo>
                          <a:pt x="232" y="206"/>
                        </a:lnTo>
                        <a:close/>
                        <a:moveTo>
                          <a:pt x="0" y="92"/>
                        </a:moveTo>
                        <a:lnTo>
                          <a:pt x="230" y="322"/>
                        </a:lnTo>
                        <a:lnTo>
                          <a:pt x="322" y="230"/>
                        </a:lnTo>
                        <a:lnTo>
                          <a:pt x="93" y="0"/>
                        </a:lnTo>
                        <a:lnTo>
                          <a:pt x="0" y="9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9" name="Freeform 206">
                    <a:extLst>
                      <a:ext uri="{FF2B5EF4-FFF2-40B4-BE49-F238E27FC236}">
                        <a16:creationId xmlns:a16="http://schemas.microsoft.com/office/drawing/2014/main" id="{86E6F078-63B6-11BC-74E5-2124BB2AE4C1}"/>
                      </a:ext>
                    </a:extLst>
                  </p:cNvPr>
                  <p:cNvSpPr>
                    <a:spLocks noEditPoints="1"/>
                  </p:cNvSpPr>
                  <p:nvPr/>
                </p:nvSpPr>
                <p:spPr bwMode="auto">
                  <a:xfrm>
                    <a:off x="192260" y="3157538"/>
                    <a:ext cx="257557" cy="303506"/>
                  </a:xfrm>
                  <a:custGeom>
                    <a:avLst/>
                    <a:gdLst>
                      <a:gd name="T0" fmla="*/ 222 w 444"/>
                      <a:gd name="T1" fmla="*/ 355 h 524"/>
                      <a:gd name="T2" fmla="*/ 159 w 444"/>
                      <a:gd name="T3" fmla="*/ 299 h 524"/>
                      <a:gd name="T4" fmla="*/ 204 w 444"/>
                      <a:gd name="T5" fmla="*/ 246 h 524"/>
                      <a:gd name="T6" fmla="*/ 204 w 444"/>
                      <a:gd name="T7" fmla="*/ 229 h 524"/>
                      <a:gd name="T8" fmla="*/ 240 w 444"/>
                      <a:gd name="T9" fmla="*/ 229 h 524"/>
                      <a:gd name="T10" fmla="*/ 240 w 444"/>
                      <a:gd name="T11" fmla="*/ 246 h 524"/>
                      <a:gd name="T12" fmla="*/ 285 w 444"/>
                      <a:gd name="T13" fmla="*/ 299 h 524"/>
                      <a:gd name="T14" fmla="*/ 249 w 444"/>
                      <a:gd name="T15" fmla="*/ 299 h 524"/>
                      <a:gd name="T16" fmla="*/ 222 w 444"/>
                      <a:gd name="T17" fmla="*/ 280 h 524"/>
                      <a:gd name="T18" fmla="*/ 195 w 444"/>
                      <a:gd name="T19" fmla="*/ 299 h 524"/>
                      <a:gd name="T20" fmla="*/ 222 w 444"/>
                      <a:gd name="T21" fmla="*/ 319 h 524"/>
                      <a:gd name="T22" fmla="*/ 285 w 444"/>
                      <a:gd name="T23" fmla="*/ 375 h 524"/>
                      <a:gd name="T24" fmla="*/ 240 w 444"/>
                      <a:gd name="T25" fmla="*/ 428 h 524"/>
                      <a:gd name="T26" fmla="*/ 240 w 444"/>
                      <a:gd name="T27" fmla="*/ 446 h 524"/>
                      <a:gd name="T28" fmla="*/ 204 w 444"/>
                      <a:gd name="T29" fmla="*/ 446 h 524"/>
                      <a:gd name="T30" fmla="*/ 204 w 444"/>
                      <a:gd name="T31" fmla="*/ 428 h 524"/>
                      <a:gd name="T32" fmla="*/ 159 w 444"/>
                      <a:gd name="T33" fmla="*/ 375 h 524"/>
                      <a:gd name="T34" fmla="*/ 195 w 444"/>
                      <a:gd name="T35" fmla="*/ 375 h 524"/>
                      <a:gd name="T36" fmla="*/ 222 w 444"/>
                      <a:gd name="T37" fmla="*/ 394 h 524"/>
                      <a:gd name="T38" fmla="*/ 249 w 444"/>
                      <a:gd name="T39" fmla="*/ 375 h 524"/>
                      <a:gd name="T40" fmla="*/ 222 w 444"/>
                      <a:gd name="T41" fmla="*/ 355 h 524"/>
                      <a:gd name="T42" fmla="*/ 165 w 444"/>
                      <a:gd name="T43" fmla="*/ 489 h 524"/>
                      <a:gd name="T44" fmla="*/ 172 w 444"/>
                      <a:gd name="T45" fmla="*/ 494 h 524"/>
                      <a:gd name="T46" fmla="*/ 296 w 444"/>
                      <a:gd name="T47" fmla="*/ 497 h 524"/>
                      <a:gd name="T48" fmla="*/ 357 w 444"/>
                      <a:gd name="T49" fmla="*/ 524 h 524"/>
                      <a:gd name="T50" fmla="*/ 407 w 444"/>
                      <a:gd name="T51" fmla="*/ 491 h 524"/>
                      <a:gd name="T52" fmla="*/ 415 w 444"/>
                      <a:gd name="T53" fmla="*/ 472 h 524"/>
                      <a:gd name="T54" fmla="*/ 444 w 444"/>
                      <a:gd name="T55" fmla="*/ 430 h 524"/>
                      <a:gd name="T56" fmla="*/ 444 w 444"/>
                      <a:gd name="T57" fmla="*/ 430 h 524"/>
                      <a:gd name="T58" fmla="*/ 444 w 444"/>
                      <a:gd name="T59" fmla="*/ 428 h 524"/>
                      <a:gd name="T60" fmla="*/ 286 w 444"/>
                      <a:gd name="T61" fmla="*/ 162 h 524"/>
                      <a:gd name="T62" fmla="*/ 286 w 444"/>
                      <a:gd name="T63" fmla="*/ 104 h 524"/>
                      <a:gd name="T64" fmla="*/ 310 w 444"/>
                      <a:gd name="T65" fmla="*/ 30 h 524"/>
                      <a:gd name="T66" fmla="*/ 293 w 444"/>
                      <a:gd name="T67" fmla="*/ 0 h 524"/>
                      <a:gd name="T68" fmla="*/ 293 w 444"/>
                      <a:gd name="T69" fmla="*/ 0 h 524"/>
                      <a:gd name="T70" fmla="*/ 274 w 444"/>
                      <a:gd name="T71" fmla="*/ 5 h 524"/>
                      <a:gd name="T72" fmla="*/ 265 w 444"/>
                      <a:gd name="T73" fmla="*/ 5 h 524"/>
                      <a:gd name="T74" fmla="*/ 246 w 444"/>
                      <a:gd name="T75" fmla="*/ 0 h 524"/>
                      <a:gd name="T76" fmla="*/ 227 w 444"/>
                      <a:gd name="T77" fmla="*/ 5 h 524"/>
                      <a:gd name="T78" fmla="*/ 217 w 444"/>
                      <a:gd name="T79" fmla="*/ 5 h 524"/>
                      <a:gd name="T80" fmla="*/ 198 w 444"/>
                      <a:gd name="T81" fmla="*/ 0 h 524"/>
                      <a:gd name="T82" fmla="*/ 179 w 444"/>
                      <a:gd name="T83" fmla="*/ 5 h 524"/>
                      <a:gd name="T84" fmla="*/ 170 w 444"/>
                      <a:gd name="T85" fmla="*/ 5 h 524"/>
                      <a:gd name="T86" fmla="*/ 151 w 444"/>
                      <a:gd name="T87" fmla="*/ 0 h 524"/>
                      <a:gd name="T88" fmla="*/ 151 w 444"/>
                      <a:gd name="T89" fmla="*/ 0 h 524"/>
                      <a:gd name="T90" fmla="*/ 134 w 444"/>
                      <a:gd name="T91" fmla="*/ 30 h 524"/>
                      <a:gd name="T92" fmla="*/ 158 w 444"/>
                      <a:gd name="T93" fmla="*/ 104 h 524"/>
                      <a:gd name="T94" fmla="*/ 158 w 444"/>
                      <a:gd name="T95" fmla="*/ 162 h 524"/>
                      <a:gd name="T96" fmla="*/ 0 w 444"/>
                      <a:gd name="T97" fmla="*/ 428 h 524"/>
                      <a:gd name="T98" fmla="*/ 0 w 444"/>
                      <a:gd name="T99" fmla="*/ 441 h 524"/>
                      <a:gd name="T100" fmla="*/ 30 w 444"/>
                      <a:gd name="T101" fmla="*/ 438 h 524"/>
                      <a:gd name="T102" fmla="*/ 165 w 444"/>
                      <a:gd name="T103" fmla="*/ 489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4" h="524">
                        <a:moveTo>
                          <a:pt x="222" y="355"/>
                        </a:moveTo>
                        <a:cubicBezTo>
                          <a:pt x="178" y="355"/>
                          <a:pt x="159" y="327"/>
                          <a:pt x="159" y="299"/>
                        </a:cubicBezTo>
                        <a:cubicBezTo>
                          <a:pt x="159" y="274"/>
                          <a:pt x="178" y="253"/>
                          <a:pt x="204" y="246"/>
                        </a:cubicBezTo>
                        <a:lnTo>
                          <a:pt x="204" y="229"/>
                        </a:lnTo>
                        <a:lnTo>
                          <a:pt x="240" y="229"/>
                        </a:lnTo>
                        <a:lnTo>
                          <a:pt x="240" y="246"/>
                        </a:lnTo>
                        <a:cubicBezTo>
                          <a:pt x="266" y="253"/>
                          <a:pt x="285" y="274"/>
                          <a:pt x="285" y="299"/>
                        </a:cubicBezTo>
                        <a:lnTo>
                          <a:pt x="249" y="299"/>
                        </a:lnTo>
                        <a:cubicBezTo>
                          <a:pt x="249" y="289"/>
                          <a:pt x="236" y="280"/>
                          <a:pt x="222" y="280"/>
                        </a:cubicBezTo>
                        <a:cubicBezTo>
                          <a:pt x="208" y="280"/>
                          <a:pt x="195" y="289"/>
                          <a:pt x="195" y="299"/>
                        </a:cubicBezTo>
                        <a:cubicBezTo>
                          <a:pt x="195" y="316"/>
                          <a:pt x="212" y="319"/>
                          <a:pt x="222" y="319"/>
                        </a:cubicBezTo>
                        <a:cubicBezTo>
                          <a:pt x="259" y="319"/>
                          <a:pt x="285" y="342"/>
                          <a:pt x="285" y="375"/>
                        </a:cubicBezTo>
                        <a:cubicBezTo>
                          <a:pt x="285" y="400"/>
                          <a:pt x="266" y="421"/>
                          <a:pt x="240" y="428"/>
                        </a:cubicBezTo>
                        <a:lnTo>
                          <a:pt x="240" y="446"/>
                        </a:lnTo>
                        <a:lnTo>
                          <a:pt x="204" y="446"/>
                        </a:lnTo>
                        <a:lnTo>
                          <a:pt x="204" y="428"/>
                        </a:lnTo>
                        <a:cubicBezTo>
                          <a:pt x="178" y="421"/>
                          <a:pt x="159" y="400"/>
                          <a:pt x="159" y="375"/>
                        </a:cubicBezTo>
                        <a:lnTo>
                          <a:pt x="195" y="375"/>
                        </a:lnTo>
                        <a:cubicBezTo>
                          <a:pt x="195" y="385"/>
                          <a:pt x="208" y="394"/>
                          <a:pt x="222" y="394"/>
                        </a:cubicBezTo>
                        <a:cubicBezTo>
                          <a:pt x="236" y="394"/>
                          <a:pt x="249" y="385"/>
                          <a:pt x="249" y="375"/>
                        </a:cubicBezTo>
                        <a:cubicBezTo>
                          <a:pt x="249" y="363"/>
                          <a:pt x="239" y="355"/>
                          <a:pt x="222" y="355"/>
                        </a:cubicBezTo>
                        <a:close/>
                        <a:moveTo>
                          <a:pt x="165" y="489"/>
                        </a:moveTo>
                        <a:cubicBezTo>
                          <a:pt x="167" y="491"/>
                          <a:pt x="171" y="493"/>
                          <a:pt x="172" y="494"/>
                        </a:cubicBezTo>
                        <a:lnTo>
                          <a:pt x="296" y="497"/>
                        </a:lnTo>
                        <a:cubicBezTo>
                          <a:pt x="320" y="498"/>
                          <a:pt x="341" y="508"/>
                          <a:pt x="357" y="524"/>
                        </a:cubicBezTo>
                        <a:lnTo>
                          <a:pt x="407" y="491"/>
                        </a:lnTo>
                        <a:lnTo>
                          <a:pt x="415" y="472"/>
                        </a:lnTo>
                        <a:cubicBezTo>
                          <a:pt x="422" y="456"/>
                          <a:pt x="432" y="442"/>
                          <a:pt x="444" y="430"/>
                        </a:cubicBezTo>
                        <a:cubicBezTo>
                          <a:pt x="444" y="430"/>
                          <a:pt x="444" y="430"/>
                          <a:pt x="444" y="430"/>
                        </a:cubicBezTo>
                        <a:lnTo>
                          <a:pt x="444" y="428"/>
                        </a:lnTo>
                        <a:cubicBezTo>
                          <a:pt x="444" y="309"/>
                          <a:pt x="388" y="206"/>
                          <a:pt x="286" y="162"/>
                        </a:cubicBezTo>
                        <a:lnTo>
                          <a:pt x="286" y="104"/>
                        </a:lnTo>
                        <a:lnTo>
                          <a:pt x="310" y="30"/>
                        </a:lnTo>
                        <a:cubicBezTo>
                          <a:pt x="315" y="16"/>
                          <a:pt x="307" y="0"/>
                          <a:pt x="293" y="0"/>
                        </a:cubicBezTo>
                        <a:cubicBezTo>
                          <a:pt x="293" y="0"/>
                          <a:pt x="293" y="0"/>
                          <a:pt x="293" y="0"/>
                        </a:cubicBezTo>
                        <a:cubicBezTo>
                          <a:pt x="285" y="0"/>
                          <a:pt x="278" y="2"/>
                          <a:pt x="274" y="5"/>
                        </a:cubicBezTo>
                        <a:cubicBezTo>
                          <a:pt x="271" y="6"/>
                          <a:pt x="268" y="6"/>
                          <a:pt x="265" y="5"/>
                        </a:cubicBezTo>
                        <a:cubicBezTo>
                          <a:pt x="260" y="2"/>
                          <a:pt x="253" y="0"/>
                          <a:pt x="246" y="0"/>
                        </a:cubicBezTo>
                        <a:cubicBezTo>
                          <a:pt x="238" y="0"/>
                          <a:pt x="231" y="2"/>
                          <a:pt x="227" y="5"/>
                        </a:cubicBezTo>
                        <a:cubicBezTo>
                          <a:pt x="224" y="6"/>
                          <a:pt x="220" y="6"/>
                          <a:pt x="217" y="5"/>
                        </a:cubicBezTo>
                        <a:cubicBezTo>
                          <a:pt x="213" y="2"/>
                          <a:pt x="206" y="0"/>
                          <a:pt x="198" y="0"/>
                        </a:cubicBezTo>
                        <a:cubicBezTo>
                          <a:pt x="191" y="0"/>
                          <a:pt x="184" y="2"/>
                          <a:pt x="179" y="5"/>
                        </a:cubicBezTo>
                        <a:cubicBezTo>
                          <a:pt x="176" y="6"/>
                          <a:pt x="173" y="6"/>
                          <a:pt x="170" y="5"/>
                        </a:cubicBezTo>
                        <a:cubicBezTo>
                          <a:pt x="166" y="2"/>
                          <a:pt x="159" y="0"/>
                          <a:pt x="151" y="0"/>
                        </a:cubicBezTo>
                        <a:cubicBezTo>
                          <a:pt x="151" y="0"/>
                          <a:pt x="151" y="0"/>
                          <a:pt x="151" y="0"/>
                        </a:cubicBezTo>
                        <a:cubicBezTo>
                          <a:pt x="138" y="0"/>
                          <a:pt x="129" y="16"/>
                          <a:pt x="134" y="30"/>
                        </a:cubicBezTo>
                        <a:lnTo>
                          <a:pt x="158" y="104"/>
                        </a:lnTo>
                        <a:lnTo>
                          <a:pt x="158" y="162"/>
                        </a:lnTo>
                        <a:cubicBezTo>
                          <a:pt x="56" y="206"/>
                          <a:pt x="0" y="309"/>
                          <a:pt x="0" y="428"/>
                        </a:cubicBezTo>
                        <a:lnTo>
                          <a:pt x="0" y="441"/>
                        </a:lnTo>
                        <a:cubicBezTo>
                          <a:pt x="10" y="439"/>
                          <a:pt x="20" y="438"/>
                          <a:pt x="30" y="438"/>
                        </a:cubicBezTo>
                        <a:cubicBezTo>
                          <a:pt x="84" y="438"/>
                          <a:pt x="133" y="457"/>
                          <a:pt x="165" y="489"/>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95" name="Freihandform 240">
                  <a:extLst>
                    <a:ext uri="{FF2B5EF4-FFF2-40B4-BE49-F238E27FC236}">
                      <a16:creationId xmlns:a16="http://schemas.microsoft.com/office/drawing/2014/main" id="{93DB2EE7-2330-CFB3-A9C7-75E661D9B118}"/>
                    </a:ext>
                  </a:extLst>
                </p:cNvPr>
                <p:cNvSpPr/>
                <p:nvPr/>
              </p:nvSpPr>
              <p:spPr>
                <a:xfrm>
                  <a:off x="132106" y="3078492"/>
                  <a:ext cx="320330" cy="382046"/>
                </a:xfrm>
                <a:custGeom>
                  <a:avLst/>
                  <a:gdLst>
                    <a:gd name="connsiteX0" fmla="*/ 206030 w 320330"/>
                    <a:gd name="connsiteY0" fmla="*/ 33802 h 382046"/>
                    <a:gd name="connsiteX1" fmla="*/ 206030 w 320330"/>
                    <a:gd name="connsiteY1" fmla="*/ 33802 h 382046"/>
                    <a:gd name="connsiteX2" fmla="*/ 153642 w 320330"/>
                    <a:gd name="connsiteY2" fmla="*/ 36184 h 382046"/>
                    <a:gd name="connsiteX3" fmla="*/ 132211 w 320330"/>
                    <a:gd name="connsiteY3" fmla="*/ 48090 h 382046"/>
                    <a:gd name="connsiteX4" fmla="*/ 113161 w 320330"/>
                    <a:gd name="connsiteY4" fmla="*/ 59996 h 382046"/>
                    <a:gd name="connsiteX5" fmla="*/ 98874 w 320330"/>
                    <a:gd name="connsiteY5" fmla="*/ 74284 h 382046"/>
                    <a:gd name="connsiteX6" fmla="*/ 82205 w 320330"/>
                    <a:gd name="connsiteY6" fmla="*/ 86190 h 382046"/>
                    <a:gd name="connsiteX7" fmla="*/ 67917 w 320330"/>
                    <a:gd name="connsiteY7" fmla="*/ 105240 h 382046"/>
                    <a:gd name="connsiteX8" fmla="*/ 60774 w 320330"/>
                    <a:gd name="connsiteY8" fmla="*/ 112384 h 382046"/>
                    <a:gd name="connsiteX9" fmla="*/ 48867 w 320330"/>
                    <a:gd name="connsiteY9" fmla="*/ 131434 h 382046"/>
                    <a:gd name="connsiteX10" fmla="*/ 39342 w 320330"/>
                    <a:gd name="connsiteY10" fmla="*/ 155246 h 382046"/>
                    <a:gd name="connsiteX11" fmla="*/ 25055 w 320330"/>
                    <a:gd name="connsiteY11" fmla="*/ 176677 h 382046"/>
                    <a:gd name="connsiteX12" fmla="*/ 15530 w 320330"/>
                    <a:gd name="connsiteY12" fmla="*/ 195727 h 382046"/>
                    <a:gd name="connsiteX13" fmla="*/ 6005 w 320330"/>
                    <a:gd name="connsiteY13" fmla="*/ 207634 h 382046"/>
                    <a:gd name="connsiteX14" fmla="*/ 3624 w 320330"/>
                    <a:gd name="connsiteY14" fmla="*/ 214777 h 382046"/>
                    <a:gd name="connsiteX15" fmla="*/ 6005 w 320330"/>
                    <a:gd name="connsiteY15" fmla="*/ 262402 h 382046"/>
                    <a:gd name="connsiteX16" fmla="*/ 22674 w 320330"/>
                    <a:gd name="connsiteY16" fmla="*/ 279071 h 382046"/>
                    <a:gd name="connsiteX17" fmla="*/ 29817 w 320330"/>
                    <a:gd name="connsiteY17" fmla="*/ 286215 h 382046"/>
                    <a:gd name="connsiteX18" fmla="*/ 36961 w 320330"/>
                    <a:gd name="connsiteY18" fmla="*/ 300502 h 382046"/>
                    <a:gd name="connsiteX19" fmla="*/ 44105 w 320330"/>
                    <a:gd name="connsiteY19" fmla="*/ 305265 h 382046"/>
                    <a:gd name="connsiteX20" fmla="*/ 48867 w 320330"/>
                    <a:gd name="connsiteY20" fmla="*/ 321934 h 382046"/>
                    <a:gd name="connsiteX21" fmla="*/ 58392 w 320330"/>
                    <a:gd name="connsiteY21" fmla="*/ 326696 h 382046"/>
                    <a:gd name="connsiteX22" fmla="*/ 72680 w 320330"/>
                    <a:gd name="connsiteY22" fmla="*/ 336221 h 382046"/>
                    <a:gd name="connsiteX23" fmla="*/ 91730 w 320330"/>
                    <a:gd name="connsiteY23" fmla="*/ 340984 h 382046"/>
                    <a:gd name="connsiteX24" fmla="*/ 101255 w 320330"/>
                    <a:gd name="connsiteY24" fmla="*/ 343365 h 382046"/>
                    <a:gd name="connsiteX25" fmla="*/ 129830 w 320330"/>
                    <a:gd name="connsiteY25" fmla="*/ 348127 h 382046"/>
                    <a:gd name="connsiteX26" fmla="*/ 136974 w 320330"/>
                    <a:gd name="connsiteY26" fmla="*/ 350509 h 382046"/>
                    <a:gd name="connsiteX27" fmla="*/ 153642 w 320330"/>
                    <a:gd name="connsiteY27" fmla="*/ 357652 h 382046"/>
                    <a:gd name="connsiteX28" fmla="*/ 170311 w 320330"/>
                    <a:gd name="connsiteY28" fmla="*/ 362415 h 382046"/>
                    <a:gd name="connsiteX29" fmla="*/ 184599 w 320330"/>
                    <a:gd name="connsiteY29" fmla="*/ 369559 h 382046"/>
                    <a:gd name="connsiteX30" fmla="*/ 225080 w 320330"/>
                    <a:gd name="connsiteY30" fmla="*/ 376702 h 382046"/>
                    <a:gd name="connsiteX31" fmla="*/ 232224 w 320330"/>
                    <a:gd name="connsiteY31" fmla="*/ 379084 h 382046"/>
                    <a:gd name="connsiteX32" fmla="*/ 291755 w 320330"/>
                    <a:gd name="connsiteY32" fmla="*/ 379084 h 382046"/>
                    <a:gd name="connsiteX33" fmla="*/ 298899 w 320330"/>
                    <a:gd name="connsiteY33" fmla="*/ 371940 h 382046"/>
                    <a:gd name="connsiteX34" fmla="*/ 308424 w 320330"/>
                    <a:gd name="connsiteY34" fmla="*/ 357652 h 382046"/>
                    <a:gd name="connsiteX35" fmla="*/ 310805 w 320330"/>
                    <a:gd name="connsiteY35" fmla="*/ 348127 h 382046"/>
                    <a:gd name="connsiteX36" fmla="*/ 317949 w 320330"/>
                    <a:gd name="connsiteY36" fmla="*/ 338602 h 382046"/>
                    <a:gd name="connsiteX37" fmla="*/ 320330 w 320330"/>
                    <a:gd name="connsiteY37" fmla="*/ 324315 h 382046"/>
                    <a:gd name="connsiteX38" fmla="*/ 317949 w 320330"/>
                    <a:gd name="connsiteY38" fmla="*/ 243352 h 382046"/>
                    <a:gd name="connsiteX39" fmla="*/ 315567 w 320330"/>
                    <a:gd name="connsiteY39" fmla="*/ 231446 h 382046"/>
                    <a:gd name="connsiteX40" fmla="*/ 308424 w 320330"/>
                    <a:gd name="connsiteY40" fmla="*/ 193346 h 382046"/>
                    <a:gd name="connsiteX41" fmla="*/ 303661 w 320330"/>
                    <a:gd name="connsiteY41" fmla="*/ 186202 h 382046"/>
                    <a:gd name="connsiteX42" fmla="*/ 294136 w 320330"/>
                    <a:gd name="connsiteY42" fmla="*/ 164771 h 382046"/>
                    <a:gd name="connsiteX43" fmla="*/ 289374 w 320330"/>
                    <a:gd name="connsiteY43" fmla="*/ 152865 h 382046"/>
                    <a:gd name="connsiteX44" fmla="*/ 275086 w 320330"/>
                    <a:gd name="connsiteY44" fmla="*/ 121909 h 382046"/>
                    <a:gd name="connsiteX45" fmla="*/ 265561 w 320330"/>
                    <a:gd name="connsiteY45" fmla="*/ 95715 h 382046"/>
                    <a:gd name="connsiteX46" fmla="*/ 263180 w 320330"/>
                    <a:gd name="connsiteY46" fmla="*/ 86190 h 382046"/>
                    <a:gd name="connsiteX47" fmla="*/ 253655 w 320330"/>
                    <a:gd name="connsiteY47" fmla="*/ 71902 h 382046"/>
                    <a:gd name="connsiteX48" fmla="*/ 246511 w 320330"/>
                    <a:gd name="connsiteY48" fmla="*/ 50471 h 382046"/>
                    <a:gd name="connsiteX49" fmla="*/ 239367 w 320330"/>
                    <a:gd name="connsiteY49" fmla="*/ 38565 h 382046"/>
                    <a:gd name="connsiteX50" fmla="*/ 232224 w 320330"/>
                    <a:gd name="connsiteY50" fmla="*/ 17134 h 382046"/>
                    <a:gd name="connsiteX51" fmla="*/ 227461 w 320330"/>
                    <a:gd name="connsiteY51" fmla="*/ 9990 h 382046"/>
                    <a:gd name="connsiteX52" fmla="*/ 225080 w 320330"/>
                    <a:gd name="connsiteY52" fmla="*/ 465 h 382046"/>
                    <a:gd name="connsiteX53" fmla="*/ 206030 w 320330"/>
                    <a:gd name="connsiteY53" fmla="*/ 33802 h 38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20330" h="382046">
                      <a:moveTo>
                        <a:pt x="206030" y="33802"/>
                      </a:moveTo>
                      <a:lnTo>
                        <a:pt x="206030" y="33802"/>
                      </a:lnTo>
                      <a:cubicBezTo>
                        <a:pt x="188567" y="34596"/>
                        <a:pt x="171067" y="34790"/>
                        <a:pt x="153642" y="36184"/>
                      </a:cubicBezTo>
                      <a:cubicBezTo>
                        <a:pt x="146592" y="36748"/>
                        <a:pt x="135990" y="45445"/>
                        <a:pt x="132211" y="48090"/>
                      </a:cubicBezTo>
                      <a:cubicBezTo>
                        <a:pt x="116754" y="58910"/>
                        <a:pt x="129002" y="52077"/>
                        <a:pt x="113161" y="59996"/>
                      </a:cubicBezTo>
                      <a:cubicBezTo>
                        <a:pt x="101942" y="76827"/>
                        <a:pt x="116590" y="56569"/>
                        <a:pt x="98874" y="74284"/>
                      </a:cubicBezTo>
                      <a:cubicBezTo>
                        <a:pt x="85796" y="87361"/>
                        <a:pt x="105646" y="76813"/>
                        <a:pt x="82205" y="86190"/>
                      </a:cubicBezTo>
                      <a:cubicBezTo>
                        <a:pt x="77442" y="92540"/>
                        <a:pt x="73529" y="99627"/>
                        <a:pt x="67917" y="105240"/>
                      </a:cubicBezTo>
                      <a:cubicBezTo>
                        <a:pt x="65536" y="107621"/>
                        <a:pt x="62930" y="109797"/>
                        <a:pt x="60774" y="112384"/>
                      </a:cubicBezTo>
                      <a:cubicBezTo>
                        <a:pt x="58288" y="115367"/>
                        <a:pt x="49647" y="130030"/>
                        <a:pt x="48867" y="131434"/>
                      </a:cubicBezTo>
                      <a:cubicBezTo>
                        <a:pt x="40892" y="145789"/>
                        <a:pt x="46596" y="137111"/>
                        <a:pt x="39342" y="155246"/>
                      </a:cubicBezTo>
                      <a:cubicBezTo>
                        <a:pt x="35120" y="165801"/>
                        <a:pt x="32771" y="167033"/>
                        <a:pt x="25055" y="176677"/>
                      </a:cubicBezTo>
                      <a:cubicBezTo>
                        <a:pt x="20321" y="195616"/>
                        <a:pt x="26324" y="176837"/>
                        <a:pt x="15530" y="195727"/>
                      </a:cubicBezTo>
                      <a:cubicBezTo>
                        <a:pt x="8451" y="208115"/>
                        <a:pt x="19562" y="198595"/>
                        <a:pt x="6005" y="207634"/>
                      </a:cubicBezTo>
                      <a:cubicBezTo>
                        <a:pt x="5211" y="210015"/>
                        <a:pt x="4314" y="212364"/>
                        <a:pt x="3624" y="214777"/>
                      </a:cubicBezTo>
                      <a:cubicBezTo>
                        <a:pt x="-1127" y="231404"/>
                        <a:pt x="-2042" y="241839"/>
                        <a:pt x="6005" y="262402"/>
                      </a:cubicBezTo>
                      <a:cubicBezTo>
                        <a:pt x="8868" y="269720"/>
                        <a:pt x="17118" y="273515"/>
                        <a:pt x="22674" y="279071"/>
                      </a:cubicBezTo>
                      <a:lnTo>
                        <a:pt x="29817" y="286215"/>
                      </a:lnTo>
                      <a:cubicBezTo>
                        <a:pt x="31754" y="292024"/>
                        <a:pt x="32346" y="295887"/>
                        <a:pt x="36961" y="300502"/>
                      </a:cubicBezTo>
                      <a:cubicBezTo>
                        <a:pt x="38985" y="302526"/>
                        <a:pt x="41724" y="303677"/>
                        <a:pt x="44105" y="305265"/>
                      </a:cubicBezTo>
                      <a:cubicBezTo>
                        <a:pt x="45692" y="310821"/>
                        <a:pt x="45662" y="317126"/>
                        <a:pt x="48867" y="321934"/>
                      </a:cubicBezTo>
                      <a:cubicBezTo>
                        <a:pt x="50836" y="324888"/>
                        <a:pt x="55348" y="324870"/>
                        <a:pt x="58392" y="326696"/>
                      </a:cubicBezTo>
                      <a:cubicBezTo>
                        <a:pt x="63300" y="329641"/>
                        <a:pt x="67250" y="334411"/>
                        <a:pt x="72680" y="336221"/>
                      </a:cubicBezTo>
                      <a:cubicBezTo>
                        <a:pt x="85444" y="340475"/>
                        <a:pt x="74493" y="337153"/>
                        <a:pt x="91730" y="340984"/>
                      </a:cubicBezTo>
                      <a:cubicBezTo>
                        <a:pt x="94925" y="341694"/>
                        <a:pt x="98038" y="342762"/>
                        <a:pt x="101255" y="343365"/>
                      </a:cubicBezTo>
                      <a:cubicBezTo>
                        <a:pt x="110746" y="345144"/>
                        <a:pt x="129830" y="348127"/>
                        <a:pt x="129830" y="348127"/>
                      </a:cubicBezTo>
                      <a:cubicBezTo>
                        <a:pt x="132211" y="348921"/>
                        <a:pt x="134667" y="349520"/>
                        <a:pt x="136974" y="350509"/>
                      </a:cubicBezTo>
                      <a:cubicBezTo>
                        <a:pt x="149673" y="355952"/>
                        <a:pt x="142474" y="354461"/>
                        <a:pt x="153642" y="357652"/>
                      </a:cubicBezTo>
                      <a:cubicBezTo>
                        <a:pt x="157197" y="358668"/>
                        <a:pt x="166508" y="360514"/>
                        <a:pt x="170311" y="362415"/>
                      </a:cubicBezTo>
                      <a:cubicBezTo>
                        <a:pt x="184224" y="369371"/>
                        <a:pt x="170634" y="365569"/>
                        <a:pt x="184599" y="369559"/>
                      </a:cubicBezTo>
                      <a:cubicBezTo>
                        <a:pt x="197794" y="373329"/>
                        <a:pt x="211538" y="374768"/>
                        <a:pt x="225080" y="376702"/>
                      </a:cubicBezTo>
                      <a:cubicBezTo>
                        <a:pt x="227461" y="377496"/>
                        <a:pt x="229789" y="378475"/>
                        <a:pt x="232224" y="379084"/>
                      </a:cubicBezTo>
                      <a:cubicBezTo>
                        <a:pt x="255131" y="384811"/>
                        <a:pt x="258097" y="380767"/>
                        <a:pt x="291755" y="379084"/>
                      </a:cubicBezTo>
                      <a:cubicBezTo>
                        <a:pt x="294136" y="376703"/>
                        <a:pt x="297031" y="374742"/>
                        <a:pt x="298899" y="371940"/>
                      </a:cubicBezTo>
                      <a:cubicBezTo>
                        <a:pt x="312684" y="351262"/>
                        <a:pt x="285634" y="380442"/>
                        <a:pt x="308424" y="357652"/>
                      </a:cubicBezTo>
                      <a:cubicBezTo>
                        <a:pt x="309218" y="354477"/>
                        <a:pt x="309341" y="351054"/>
                        <a:pt x="310805" y="348127"/>
                      </a:cubicBezTo>
                      <a:cubicBezTo>
                        <a:pt x="312580" y="344577"/>
                        <a:pt x="316475" y="342287"/>
                        <a:pt x="317949" y="338602"/>
                      </a:cubicBezTo>
                      <a:cubicBezTo>
                        <a:pt x="319742" y="334119"/>
                        <a:pt x="319536" y="329077"/>
                        <a:pt x="320330" y="324315"/>
                      </a:cubicBezTo>
                      <a:cubicBezTo>
                        <a:pt x="319536" y="297327"/>
                        <a:pt x="319332" y="270316"/>
                        <a:pt x="317949" y="243352"/>
                      </a:cubicBezTo>
                      <a:cubicBezTo>
                        <a:pt x="317742" y="239310"/>
                        <a:pt x="316182" y="235446"/>
                        <a:pt x="315567" y="231446"/>
                      </a:cubicBezTo>
                      <a:cubicBezTo>
                        <a:pt x="314503" y="224530"/>
                        <a:pt x="312561" y="199551"/>
                        <a:pt x="308424" y="193346"/>
                      </a:cubicBezTo>
                      <a:lnTo>
                        <a:pt x="303661" y="186202"/>
                      </a:lnTo>
                      <a:cubicBezTo>
                        <a:pt x="298622" y="171084"/>
                        <a:pt x="304470" y="187506"/>
                        <a:pt x="294136" y="164771"/>
                      </a:cubicBezTo>
                      <a:cubicBezTo>
                        <a:pt x="292367" y="160880"/>
                        <a:pt x="291165" y="156746"/>
                        <a:pt x="289374" y="152865"/>
                      </a:cubicBezTo>
                      <a:cubicBezTo>
                        <a:pt x="272211" y="115677"/>
                        <a:pt x="285934" y="149025"/>
                        <a:pt x="275086" y="121909"/>
                      </a:cubicBezTo>
                      <a:cubicBezTo>
                        <a:pt x="270300" y="97974"/>
                        <a:pt x="276306" y="122576"/>
                        <a:pt x="265561" y="95715"/>
                      </a:cubicBezTo>
                      <a:cubicBezTo>
                        <a:pt x="264346" y="92676"/>
                        <a:pt x="264644" y="89117"/>
                        <a:pt x="263180" y="86190"/>
                      </a:cubicBezTo>
                      <a:cubicBezTo>
                        <a:pt x="260620" y="81070"/>
                        <a:pt x="256396" y="76927"/>
                        <a:pt x="253655" y="71902"/>
                      </a:cubicBezTo>
                      <a:cubicBezTo>
                        <a:pt x="238486" y="44093"/>
                        <a:pt x="256965" y="73992"/>
                        <a:pt x="246511" y="50471"/>
                      </a:cubicBezTo>
                      <a:cubicBezTo>
                        <a:pt x="244631" y="46242"/>
                        <a:pt x="241437" y="42705"/>
                        <a:pt x="239367" y="38565"/>
                      </a:cubicBezTo>
                      <a:cubicBezTo>
                        <a:pt x="220034" y="-102"/>
                        <a:pt x="245868" y="48969"/>
                        <a:pt x="232224" y="17134"/>
                      </a:cubicBezTo>
                      <a:cubicBezTo>
                        <a:pt x="231097" y="14503"/>
                        <a:pt x="229049" y="12371"/>
                        <a:pt x="227461" y="9990"/>
                      </a:cubicBezTo>
                      <a:cubicBezTo>
                        <a:pt x="226667" y="6815"/>
                        <a:pt x="226369" y="3473"/>
                        <a:pt x="225080" y="465"/>
                      </a:cubicBezTo>
                      <a:cubicBezTo>
                        <a:pt x="223061" y="-4247"/>
                        <a:pt x="209205" y="28246"/>
                        <a:pt x="206030" y="33802"/>
                      </a:cubicBezTo>
                      <a:close/>
                    </a:path>
                  </a:pathLst>
                </a:cu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Bolt3" descr="{&quot;Key&quot;:&quot;POWER_USER_SHAPE_ICON&quot;,&quot;Value&quot;:&quot;POWER_USER_SHAPE_ICON_STYLE_1&quot;}">
                  <a:extLst>
                    <a:ext uri="{FF2B5EF4-FFF2-40B4-BE49-F238E27FC236}">
                      <a16:creationId xmlns:a16="http://schemas.microsoft.com/office/drawing/2014/main" id="{69915349-E01A-7C98-01F0-84139FA8AD26}"/>
                    </a:ext>
                  </a:extLst>
                </p:cNvPr>
                <p:cNvSpPr>
                  <a:spLocks noChangeAspect="1"/>
                </p:cNvSpPr>
                <p:nvPr>
                  <p:custDataLst>
                    <p:tags r:id="rId14"/>
                  </p:custDataLst>
                </p:nvPr>
              </p:nvSpPr>
              <p:spPr bwMode="auto">
                <a:xfrm>
                  <a:off x="234737" y="3127907"/>
                  <a:ext cx="197755" cy="316407"/>
                </a:xfrm>
                <a:custGeom>
                  <a:avLst/>
                  <a:gdLst>
                    <a:gd name="T0" fmla="*/ 132 w 511"/>
                    <a:gd name="T1" fmla="*/ 773 h 815"/>
                    <a:gd name="T2" fmla="*/ 212 w 511"/>
                    <a:gd name="T3" fmla="*/ 474 h 815"/>
                    <a:gd name="T4" fmla="*/ 32 w 511"/>
                    <a:gd name="T5" fmla="*/ 474 h 815"/>
                    <a:gd name="T6" fmla="*/ 13 w 511"/>
                    <a:gd name="T7" fmla="*/ 435 h 815"/>
                    <a:gd name="T8" fmla="*/ 336 w 511"/>
                    <a:gd name="T9" fmla="*/ 21 h 815"/>
                    <a:gd name="T10" fmla="*/ 379 w 511"/>
                    <a:gd name="T11" fmla="*/ 42 h 815"/>
                    <a:gd name="T12" fmla="*/ 299 w 511"/>
                    <a:gd name="T13" fmla="*/ 341 h 815"/>
                    <a:gd name="T14" fmla="*/ 479 w 511"/>
                    <a:gd name="T15" fmla="*/ 341 h 815"/>
                    <a:gd name="T16" fmla="*/ 499 w 511"/>
                    <a:gd name="T17" fmla="*/ 380 h 815"/>
                    <a:gd name="T18" fmla="*/ 176 w 511"/>
                    <a:gd name="T19" fmla="*/ 794 h 815"/>
                    <a:gd name="T20" fmla="*/ 132 w 511"/>
                    <a:gd name="T21" fmla="*/ 773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815">
                      <a:moveTo>
                        <a:pt x="132" y="773"/>
                      </a:moveTo>
                      <a:lnTo>
                        <a:pt x="212" y="474"/>
                      </a:lnTo>
                      <a:lnTo>
                        <a:pt x="32" y="474"/>
                      </a:lnTo>
                      <a:cubicBezTo>
                        <a:pt x="12" y="474"/>
                        <a:pt x="0" y="450"/>
                        <a:pt x="13" y="435"/>
                      </a:cubicBezTo>
                      <a:lnTo>
                        <a:pt x="336" y="21"/>
                      </a:lnTo>
                      <a:cubicBezTo>
                        <a:pt x="352" y="0"/>
                        <a:pt x="386" y="17"/>
                        <a:pt x="379" y="42"/>
                      </a:cubicBezTo>
                      <a:lnTo>
                        <a:pt x="299" y="341"/>
                      </a:lnTo>
                      <a:lnTo>
                        <a:pt x="479" y="341"/>
                      </a:lnTo>
                      <a:cubicBezTo>
                        <a:pt x="500" y="341"/>
                        <a:pt x="511" y="365"/>
                        <a:pt x="499" y="380"/>
                      </a:cubicBezTo>
                      <a:lnTo>
                        <a:pt x="176" y="794"/>
                      </a:lnTo>
                      <a:cubicBezTo>
                        <a:pt x="159" y="815"/>
                        <a:pt x="125" y="798"/>
                        <a:pt x="132" y="773"/>
                      </a:cubicBezTo>
                      <a:close/>
                    </a:path>
                  </a:pathLst>
                </a:custGeom>
                <a:solidFill>
                  <a:srgbClr val="9954CC"/>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91" name="Gruppieren 90" descr="{&quot;Key&quot;:&quot;POWER_USER_SHAPE_ICON&quot;,&quot;Value&quot;:&quot;POWER_USER_SHAPE_ICON_STYLE_2&quot;}">
                <a:extLst>
                  <a:ext uri="{FF2B5EF4-FFF2-40B4-BE49-F238E27FC236}">
                    <a16:creationId xmlns:a16="http://schemas.microsoft.com/office/drawing/2014/main" id="{739C8332-A185-EE24-61AA-3DDF110D641A}"/>
                  </a:ext>
                </a:extLst>
              </p:cNvPr>
              <p:cNvGrpSpPr>
                <a:grpSpLocks noChangeAspect="1"/>
              </p:cNvGrpSpPr>
              <p:nvPr/>
            </p:nvGrpSpPr>
            <p:grpSpPr>
              <a:xfrm>
                <a:off x="9163525" y="3777549"/>
                <a:ext cx="328332" cy="328332"/>
                <a:chOff x="7786650" y="4317126"/>
                <a:chExt cx="762000" cy="762000"/>
              </a:xfrm>
              <a:noFill/>
            </p:grpSpPr>
            <p:sp>
              <p:nvSpPr>
                <p:cNvPr id="92" name="POWER_USER_SHAPE_ICON_STYLE_2">
                  <a:extLst>
                    <a:ext uri="{FF2B5EF4-FFF2-40B4-BE49-F238E27FC236}">
                      <a16:creationId xmlns:a16="http://schemas.microsoft.com/office/drawing/2014/main" id="{393D17D9-CFD7-2CA0-F543-30BC8DD1BDCF}"/>
                    </a:ext>
                  </a:extLst>
                </p:cNvPr>
                <p:cNvSpPr/>
                <p:nvPr/>
              </p:nvSpPr>
              <p:spPr>
                <a:xfrm>
                  <a:off x="7786650" y="4317126"/>
                  <a:ext cx="762000" cy="762000"/>
                </a:xfrm>
                <a:prstGeom prst="ellipse">
                  <a:avLst/>
                </a:prstGeom>
                <a:solidFill>
                  <a:sysClr val="window" lastClr="FFFFFF"/>
                </a:solidFill>
                <a:ln w="28575" cap="flat" cmpd="sng" algn="ctr">
                  <a:solidFill>
                    <a:srgbClr val="9954CC"/>
                  </a:solidFill>
                  <a:prstDash val="sysDot"/>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srgbClr val="9954CC"/>
                    </a:solidFill>
                    <a:effectLst/>
                    <a:uLnTx/>
                    <a:uFillTx/>
                    <a:latin typeface="Calibri" panose="020F0502020204030204"/>
                    <a:ea typeface="+mn-ea"/>
                    <a:cs typeface="+mn-cs"/>
                  </a:endParaRPr>
                </a:p>
              </p:txBody>
            </p:sp>
            <p:sp>
              <p:nvSpPr>
                <p:cNvPr id="93" name="Building5" descr="{&quot;Key&quot;:&quot;POWER_USER_SHAPE_ICON&quot;,&quot;Value&quot;:&quot;POWER_USER_SHAPE_ICON_STYLE_1&quot;}">
                  <a:extLst>
                    <a:ext uri="{FF2B5EF4-FFF2-40B4-BE49-F238E27FC236}">
                      <a16:creationId xmlns:a16="http://schemas.microsoft.com/office/drawing/2014/main" id="{5D5D1537-CCF0-D5FB-35C2-DCBD8B3DC3F7}"/>
                    </a:ext>
                  </a:extLst>
                </p:cNvPr>
                <p:cNvSpPr>
                  <a:spLocks noChangeAspect="1" noEditPoints="1"/>
                </p:cNvSpPr>
                <p:nvPr>
                  <p:custDataLst>
                    <p:tags r:id="rId12"/>
                  </p:custDataLst>
                </p:nvPr>
              </p:nvSpPr>
              <p:spPr bwMode="auto">
                <a:xfrm>
                  <a:off x="7913650" y="4456556"/>
                  <a:ext cx="508000" cy="483141"/>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9954CC"/>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9954CC"/>
                    </a:solidFill>
                    <a:effectLst/>
                    <a:uLnTx/>
                    <a:uFillTx/>
                    <a:latin typeface="Calibri" panose="020F0502020204030204"/>
                    <a:ea typeface="+mn-ea"/>
                    <a:cs typeface="+mn-cs"/>
                  </a:endParaRPr>
                </a:p>
              </p:txBody>
            </p:sp>
          </p:grpSp>
        </p:grpSp>
        <p:grpSp>
          <p:nvGrpSpPr>
            <p:cNvPr id="48" name="Gruppieren 47">
              <a:extLst>
                <a:ext uri="{FF2B5EF4-FFF2-40B4-BE49-F238E27FC236}">
                  <a16:creationId xmlns:a16="http://schemas.microsoft.com/office/drawing/2014/main" id="{96EDBDE8-35CE-5527-59C4-78D6EE7E1053}"/>
                </a:ext>
              </a:extLst>
            </p:cNvPr>
            <p:cNvGrpSpPr/>
            <p:nvPr/>
          </p:nvGrpSpPr>
          <p:grpSpPr>
            <a:xfrm>
              <a:off x="6270591" y="4081510"/>
              <a:ext cx="305538" cy="400524"/>
              <a:chOff x="0" y="3078492"/>
              <a:chExt cx="545343" cy="621971"/>
            </a:xfrm>
            <a:solidFill>
              <a:srgbClr val="0070C0"/>
            </a:solidFill>
          </p:grpSpPr>
          <p:grpSp>
            <p:nvGrpSpPr>
              <p:cNvPr id="85" name="Gruppieren 84">
                <a:extLst>
                  <a:ext uri="{FF2B5EF4-FFF2-40B4-BE49-F238E27FC236}">
                    <a16:creationId xmlns:a16="http://schemas.microsoft.com/office/drawing/2014/main" id="{1B683F55-858A-E46C-0A17-0D823530472C}"/>
                  </a:ext>
                </a:extLst>
              </p:cNvPr>
              <p:cNvGrpSpPr/>
              <p:nvPr>
                <p:custDataLst>
                  <p:tags r:id="rId11"/>
                </p:custDataLst>
              </p:nvPr>
            </p:nvGrpSpPr>
            <p:grpSpPr>
              <a:xfrm>
                <a:off x="0" y="3157538"/>
                <a:ext cx="545343" cy="542925"/>
                <a:chOff x="0" y="3157538"/>
                <a:chExt cx="545343" cy="542925"/>
              </a:xfrm>
              <a:grpFill/>
            </p:grpSpPr>
            <p:sp>
              <p:nvSpPr>
                <p:cNvPr id="87" name="Freeform 203">
                  <a:extLst>
                    <a:ext uri="{FF2B5EF4-FFF2-40B4-BE49-F238E27FC236}">
                      <a16:creationId xmlns:a16="http://schemas.microsoft.com/office/drawing/2014/main" id="{CDB15E5D-7C72-FE72-380C-47997534772F}"/>
                    </a:ext>
                  </a:extLst>
                </p:cNvPr>
                <p:cNvSpPr>
                  <a:spLocks/>
                </p:cNvSpPr>
                <p:nvPr/>
              </p:nvSpPr>
              <p:spPr bwMode="auto">
                <a:xfrm>
                  <a:off x="81015" y="3392120"/>
                  <a:ext cx="464328" cy="222490"/>
                </a:xfrm>
                <a:custGeom>
                  <a:avLst/>
                  <a:gdLst>
                    <a:gd name="T0" fmla="*/ 776 w 800"/>
                    <a:gd name="T1" fmla="*/ 20 h 382"/>
                    <a:gd name="T2" fmla="*/ 636 w 800"/>
                    <a:gd name="T3" fmla="*/ 80 h 382"/>
                    <a:gd name="T4" fmla="*/ 624 w 800"/>
                    <a:gd name="T5" fmla="*/ 108 h 382"/>
                    <a:gd name="T6" fmla="*/ 537 w 800"/>
                    <a:gd name="T7" fmla="*/ 166 h 382"/>
                    <a:gd name="T8" fmla="*/ 485 w 800"/>
                    <a:gd name="T9" fmla="*/ 126 h 382"/>
                    <a:gd name="T10" fmla="*/ 360 w 800"/>
                    <a:gd name="T11" fmla="*/ 122 h 382"/>
                    <a:gd name="T12" fmla="*/ 332 w 800"/>
                    <a:gd name="T13" fmla="*/ 108 h 382"/>
                    <a:gd name="T14" fmla="*/ 91 w 800"/>
                    <a:gd name="T15" fmla="*/ 118 h 382"/>
                    <a:gd name="T16" fmla="*/ 0 w 800"/>
                    <a:gd name="T17" fmla="*/ 209 h 382"/>
                    <a:gd name="T18" fmla="*/ 173 w 800"/>
                    <a:gd name="T19" fmla="*/ 382 h 382"/>
                    <a:gd name="T20" fmla="*/ 201 w 800"/>
                    <a:gd name="T21" fmla="*/ 354 h 382"/>
                    <a:gd name="T22" fmla="*/ 495 w 800"/>
                    <a:gd name="T23" fmla="*/ 354 h 382"/>
                    <a:gd name="T24" fmla="*/ 557 w 800"/>
                    <a:gd name="T25" fmla="*/ 332 h 382"/>
                    <a:gd name="T26" fmla="*/ 633 w 800"/>
                    <a:gd name="T27" fmla="*/ 267 h 382"/>
                    <a:gd name="T28" fmla="*/ 723 w 800"/>
                    <a:gd name="T29" fmla="*/ 165 h 382"/>
                    <a:gd name="T30" fmla="*/ 790 w 800"/>
                    <a:gd name="T31" fmla="*/ 61 h 382"/>
                    <a:gd name="T32" fmla="*/ 776 w 800"/>
                    <a:gd name="T33" fmla="*/ 2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0" h="382">
                      <a:moveTo>
                        <a:pt x="776" y="20"/>
                      </a:moveTo>
                      <a:cubicBezTo>
                        <a:pt x="720" y="0"/>
                        <a:pt x="660" y="27"/>
                        <a:pt x="636" y="80"/>
                      </a:cubicBezTo>
                      <a:lnTo>
                        <a:pt x="624" y="108"/>
                      </a:lnTo>
                      <a:lnTo>
                        <a:pt x="537" y="166"/>
                      </a:lnTo>
                      <a:cubicBezTo>
                        <a:pt x="530" y="143"/>
                        <a:pt x="510" y="126"/>
                        <a:pt x="485" y="126"/>
                      </a:cubicBezTo>
                      <a:lnTo>
                        <a:pt x="360" y="122"/>
                      </a:lnTo>
                      <a:cubicBezTo>
                        <a:pt x="349" y="122"/>
                        <a:pt x="337" y="113"/>
                        <a:pt x="332" y="108"/>
                      </a:cubicBezTo>
                      <a:cubicBezTo>
                        <a:pt x="278" y="54"/>
                        <a:pt x="160" y="49"/>
                        <a:pt x="91" y="118"/>
                      </a:cubicBezTo>
                      <a:lnTo>
                        <a:pt x="0" y="209"/>
                      </a:lnTo>
                      <a:lnTo>
                        <a:pt x="173" y="382"/>
                      </a:lnTo>
                      <a:lnTo>
                        <a:pt x="201" y="354"/>
                      </a:lnTo>
                      <a:lnTo>
                        <a:pt x="495" y="354"/>
                      </a:lnTo>
                      <a:cubicBezTo>
                        <a:pt x="517" y="354"/>
                        <a:pt x="539" y="346"/>
                        <a:pt x="557" y="332"/>
                      </a:cubicBezTo>
                      <a:lnTo>
                        <a:pt x="633" y="267"/>
                      </a:lnTo>
                      <a:cubicBezTo>
                        <a:pt x="668" y="238"/>
                        <a:pt x="698" y="203"/>
                        <a:pt x="723" y="165"/>
                      </a:cubicBezTo>
                      <a:lnTo>
                        <a:pt x="790" y="61"/>
                      </a:lnTo>
                      <a:cubicBezTo>
                        <a:pt x="800" y="46"/>
                        <a:pt x="793" y="25"/>
                        <a:pt x="776" y="20"/>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Bahnschrift" panose="020B0502040204020203" pitchFamily="34" charset="0"/>
                  </a:endParaRPr>
                </a:p>
              </p:txBody>
            </p:sp>
            <p:sp>
              <p:nvSpPr>
                <p:cNvPr id="88" name="Freeform 204">
                  <a:extLst>
                    <a:ext uri="{FF2B5EF4-FFF2-40B4-BE49-F238E27FC236}">
                      <a16:creationId xmlns:a16="http://schemas.microsoft.com/office/drawing/2014/main" id="{2F3D35C1-1971-9CE4-D408-82E72332D50D}"/>
                    </a:ext>
                  </a:extLst>
                </p:cNvPr>
                <p:cNvSpPr>
                  <a:spLocks noEditPoints="1"/>
                </p:cNvSpPr>
                <p:nvPr/>
              </p:nvSpPr>
              <p:spPr bwMode="auto">
                <a:xfrm>
                  <a:off x="0" y="3514248"/>
                  <a:ext cx="187424" cy="186215"/>
                </a:xfrm>
                <a:custGeom>
                  <a:avLst/>
                  <a:gdLst>
                    <a:gd name="T0" fmla="*/ 232 w 322"/>
                    <a:gd name="T1" fmla="*/ 206 h 322"/>
                    <a:gd name="T2" fmla="*/ 256 w 322"/>
                    <a:gd name="T3" fmla="*/ 230 h 322"/>
                    <a:gd name="T4" fmla="*/ 232 w 322"/>
                    <a:gd name="T5" fmla="*/ 253 h 322"/>
                    <a:gd name="T6" fmla="*/ 209 w 322"/>
                    <a:gd name="T7" fmla="*/ 230 h 322"/>
                    <a:gd name="T8" fmla="*/ 232 w 322"/>
                    <a:gd name="T9" fmla="*/ 206 h 322"/>
                    <a:gd name="T10" fmla="*/ 0 w 322"/>
                    <a:gd name="T11" fmla="*/ 92 h 322"/>
                    <a:gd name="T12" fmla="*/ 230 w 322"/>
                    <a:gd name="T13" fmla="*/ 322 h 322"/>
                    <a:gd name="T14" fmla="*/ 322 w 322"/>
                    <a:gd name="T15" fmla="*/ 230 h 322"/>
                    <a:gd name="T16" fmla="*/ 93 w 322"/>
                    <a:gd name="T17" fmla="*/ 0 h 322"/>
                    <a:gd name="T18" fmla="*/ 0 w 322"/>
                    <a:gd name="T19" fmla="*/ 9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2">
                      <a:moveTo>
                        <a:pt x="232" y="206"/>
                      </a:moveTo>
                      <a:lnTo>
                        <a:pt x="256" y="230"/>
                      </a:lnTo>
                      <a:lnTo>
                        <a:pt x="232" y="253"/>
                      </a:lnTo>
                      <a:lnTo>
                        <a:pt x="209" y="230"/>
                      </a:lnTo>
                      <a:lnTo>
                        <a:pt x="232" y="206"/>
                      </a:lnTo>
                      <a:close/>
                      <a:moveTo>
                        <a:pt x="0" y="92"/>
                      </a:moveTo>
                      <a:lnTo>
                        <a:pt x="230" y="322"/>
                      </a:lnTo>
                      <a:lnTo>
                        <a:pt x="322" y="230"/>
                      </a:lnTo>
                      <a:lnTo>
                        <a:pt x="93" y="0"/>
                      </a:lnTo>
                      <a:lnTo>
                        <a:pt x="0" y="9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Bahnschrift" panose="020B0502040204020203" pitchFamily="34" charset="0"/>
                  </a:endParaRPr>
                </a:p>
              </p:txBody>
            </p:sp>
            <p:sp>
              <p:nvSpPr>
                <p:cNvPr id="89" name="Freeform 206">
                  <a:extLst>
                    <a:ext uri="{FF2B5EF4-FFF2-40B4-BE49-F238E27FC236}">
                      <a16:creationId xmlns:a16="http://schemas.microsoft.com/office/drawing/2014/main" id="{2581602F-9DF5-D918-A4D0-61D88D9024D4}"/>
                    </a:ext>
                  </a:extLst>
                </p:cNvPr>
                <p:cNvSpPr>
                  <a:spLocks noEditPoints="1"/>
                </p:cNvSpPr>
                <p:nvPr/>
              </p:nvSpPr>
              <p:spPr bwMode="auto">
                <a:xfrm>
                  <a:off x="192260" y="3157538"/>
                  <a:ext cx="257557" cy="303506"/>
                </a:xfrm>
                <a:custGeom>
                  <a:avLst/>
                  <a:gdLst>
                    <a:gd name="T0" fmla="*/ 222 w 444"/>
                    <a:gd name="T1" fmla="*/ 355 h 524"/>
                    <a:gd name="T2" fmla="*/ 159 w 444"/>
                    <a:gd name="T3" fmla="*/ 299 h 524"/>
                    <a:gd name="T4" fmla="*/ 204 w 444"/>
                    <a:gd name="T5" fmla="*/ 246 h 524"/>
                    <a:gd name="T6" fmla="*/ 204 w 444"/>
                    <a:gd name="T7" fmla="*/ 229 h 524"/>
                    <a:gd name="T8" fmla="*/ 240 w 444"/>
                    <a:gd name="T9" fmla="*/ 229 h 524"/>
                    <a:gd name="T10" fmla="*/ 240 w 444"/>
                    <a:gd name="T11" fmla="*/ 246 h 524"/>
                    <a:gd name="T12" fmla="*/ 285 w 444"/>
                    <a:gd name="T13" fmla="*/ 299 h 524"/>
                    <a:gd name="T14" fmla="*/ 249 w 444"/>
                    <a:gd name="T15" fmla="*/ 299 h 524"/>
                    <a:gd name="T16" fmla="*/ 222 w 444"/>
                    <a:gd name="T17" fmla="*/ 280 h 524"/>
                    <a:gd name="T18" fmla="*/ 195 w 444"/>
                    <a:gd name="T19" fmla="*/ 299 h 524"/>
                    <a:gd name="T20" fmla="*/ 222 w 444"/>
                    <a:gd name="T21" fmla="*/ 319 h 524"/>
                    <a:gd name="T22" fmla="*/ 285 w 444"/>
                    <a:gd name="T23" fmla="*/ 375 h 524"/>
                    <a:gd name="T24" fmla="*/ 240 w 444"/>
                    <a:gd name="T25" fmla="*/ 428 h 524"/>
                    <a:gd name="T26" fmla="*/ 240 w 444"/>
                    <a:gd name="T27" fmla="*/ 446 h 524"/>
                    <a:gd name="T28" fmla="*/ 204 w 444"/>
                    <a:gd name="T29" fmla="*/ 446 h 524"/>
                    <a:gd name="T30" fmla="*/ 204 w 444"/>
                    <a:gd name="T31" fmla="*/ 428 h 524"/>
                    <a:gd name="T32" fmla="*/ 159 w 444"/>
                    <a:gd name="T33" fmla="*/ 375 h 524"/>
                    <a:gd name="T34" fmla="*/ 195 w 444"/>
                    <a:gd name="T35" fmla="*/ 375 h 524"/>
                    <a:gd name="T36" fmla="*/ 222 w 444"/>
                    <a:gd name="T37" fmla="*/ 394 h 524"/>
                    <a:gd name="T38" fmla="*/ 249 w 444"/>
                    <a:gd name="T39" fmla="*/ 375 h 524"/>
                    <a:gd name="T40" fmla="*/ 222 w 444"/>
                    <a:gd name="T41" fmla="*/ 355 h 524"/>
                    <a:gd name="T42" fmla="*/ 165 w 444"/>
                    <a:gd name="T43" fmla="*/ 489 h 524"/>
                    <a:gd name="T44" fmla="*/ 172 w 444"/>
                    <a:gd name="T45" fmla="*/ 494 h 524"/>
                    <a:gd name="T46" fmla="*/ 296 w 444"/>
                    <a:gd name="T47" fmla="*/ 497 h 524"/>
                    <a:gd name="T48" fmla="*/ 357 w 444"/>
                    <a:gd name="T49" fmla="*/ 524 h 524"/>
                    <a:gd name="T50" fmla="*/ 407 w 444"/>
                    <a:gd name="T51" fmla="*/ 491 h 524"/>
                    <a:gd name="T52" fmla="*/ 415 w 444"/>
                    <a:gd name="T53" fmla="*/ 472 h 524"/>
                    <a:gd name="T54" fmla="*/ 444 w 444"/>
                    <a:gd name="T55" fmla="*/ 430 h 524"/>
                    <a:gd name="T56" fmla="*/ 444 w 444"/>
                    <a:gd name="T57" fmla="*/ 430 h 524"/>
                    <a:gd name="T58" fmla="*/ 444 w 444"/>
                    <a:gd name="T59" fmla="*/ 428 h 524"/>
                    <a:gd name="T60" fmla="*/ 286 w 444"/>
                    <a:gd name="T61" fmla="*/ 162 h 524"/>
                    <a:gd name="T62" fmla="*/ 286 w 444"/>
                    <a:gd name="T63" fmla="*/ 104 h 524"/>
                    <a:gd name="T64" fmla="*/ 310 w 444"/>
                    <a:gd name="T65" fmla="*/ 30 h 524"/>
                    <a:gd name="T66" fmla="*/ 293 w 444"/>
                    <a:gd name="T67" fmla="*/ 0 h 524"/>
                    <a:gd name="T68" fmla="*/ 293 w 444"/>
                    <a:gd name="T69" fmla="*/ 0 h 524"/>
                    <a:gd name="T70" fmla="*/ 274 w 444"/>
                    <a:gd name="T71" fmla="*/ 5 h 524"/>
                    <a:gd name="T72" fmla="*/ 265 w 444"/>
                    <a:gd name="T73" fmla="*/ 5 h 524"/>
                    <a:gd name="T74" fmla="*/ 246 w 444"/>
                    <a:gd name="T75" fmla="*/ 0 h 524"/>
                    <a:gd name="T76" fmla="*/ 227 w 444"/>
                    <a:gd name="T77" fmla="*/ 5 h 524"/>
                    <a:gd name="T78" fmla="*/ 217 w 444"/>
                    <a:gd name="T79" fmla="*/ 5 h 524"/>
                    <a:gd name="T80" fmla="*/ 198 w 444"/>
                    <a:gd name="T81" fmla="*/ 0 h 524"/>
                    <a:gd name="T82" fmla="*/ 179 w 444"/>
                    <a:gd name="T83" fmla="*/ 5 h 524"/>
                    <a:gd name="T84" fmla="*/ 170 w 444"/>
                    <a:gd name="T85" fmla="*/ 5 h 524"/>
                    <a:gd name="T86" fmla="*/ 151 w 444"/>
                    <a:gd name="T87" fmla="*/ 0 h 524"/>
                    <a:gd name="T88" fmla="*/ 151 w 444"/>
                    <a:gd name="T89" fmla="*/ 0 h 524"/>
                    <a:gd name="T90" fmla="*/ 134 w 444"/>
                    <a:gd name="T91" fmla="*/ 30 h 524"/>
                    <a:gd name="T92" fmla="*/ 158 w 444"/>
                    <a:gd name="T93" fmla="*/ 104 h 524"/>
                    <a:gd name="T94" fmla="*/ 158 w 444"/>
                    <a:gd name="T95" fmla="*/ 162 h 524"/>
                    <a:gd name="T96" fmla="*/ 0 w 444"/>
                    <a:gd name="T97" fmla="*/ 428 h 524"/>
                    <a:gd name="T98" fmla="*/ 0 w 444"/>
                    <a:gd name="T99" fmla="*/ 441 h 524"/>
                    <a:gd name="T100" fmla="*/ 30 w 444"/>
                    <a:gd name="T101" fmla="*/ 438 h 524"/>
                    <a:gd name="T102" fmla="*/ 165 w 444"/>
                    <a:gd name="T103" fmla="*/ 489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4" h="524">
                      <a:moveTo>
                        <a:pt x="222" y="355"/>
                      </a:moveTo>
                      <a:cubicBezTo>
                        <a:pt x="178" y="355"/>
                        <a:pt x="159" y="327"/>
                        <a:pt x="159" y="299"/>
                      </a:cubicBezTo>
                      <a:cubicBezTo>
                        <a:pt x="159" y="274"/>
                        <a:pt x="178" y="253"/>
                        <a:pt x="204" y="246"/>
                      </a:cubicBezTo>
                      <a:lnTo>
                        <a:pt x="204" y="229"/>
                      </a:lnTo>
                      <a:lnTo>
                        <a:pt x="240" y="229"/>
                      </a:lnTo>
                      <a:lnTo>
                        <a:pt x="240" y="246"/>
                      </a:lnTo>
                      <a:cubicBezTo>
                        <a:pt x="266" y="253"/>
                        <a:pt x="285" y="274"/>
                        <a:pt x="285" y="299"/>
                      </a:cubicBezTo>
                      <a:lnTo>
                        <a:pt x="249" y="299"/>
                      </a:lnTo>
                      <a:cubicBezTo>
                        <a:pt x="249" y="289"/>
                        <a:pt x="236" y="280"/>
                        <a:pt x="222" y="280"/>
                      </a:cubicBezTo>
                      <a:cubicBezTo>
                        <a:pt x="208" y="280"/>
                        <a:pt x="195" y="289"/>
                        <a:pt x="195" y="299"/>
                      </a:cubicBezTo>
                      <a:cubicBezTo>
                        <a:pt x="195" y="316"/>
                        <a:pt x="212" y="319"/>
                        <a:pt x="222" y="319"/>
                      </a:cubicBezTo>
                      <a:cubicBezTo>
                        <a:pt x="259" y="319"/>
                        <a:pt x="285" y="342"/>
                        <a:pt x="285" y="375"/>
                      </a:cubicBezTo>
                      <a:cubicBezTo>
                        <a:pt x="285" y="400"/>
                        <a:pt x="266" y="421"/>
                        <a:pt x="240" y="428"/>
                      </a:cubicBezTo>
                      <a:lnTo>
                        <a:pt x="240" y="446"/>
                      </a:lnTo>
                      <a:lnTo>
                        <a:pt x="204" y="446"/>
                      </a:lnTo>
                      <a:lnTo>
                        <a:pt x="204" y="428"/>
                      </a:lnTo>
                      <a:cubicBezTo>
                        <a:pt x="178" y="421"/>
                        <a:pt x="159" y="400"/>
                        <a:pt x="159" y="375"/>
                      </a:cubicBezTo>
                      <a:lnTo>
                        <a:pt x="195" y="375"/>
                      </a:lnTo>
                      <a:cubicBezTo>
                        <a:pt x="195" y="385"/>
                        <a:pt x="208" y="394"/>
                        <a:pt x="222" y="394"/>
                      </a:cubicBezTo>
                      <a:cubicBezTo>
                        <a:pt x="236" y="394"/>
                        <a:pt x="249" y="385"/>
                        <a:pt x="249" y="375"/>
                      </a:cubicBezTo>
                      <a:cubicBezTo>
                        <a:pt x="249" y="363"/>
                        <a:pt x="239" y="355"/>
                        <a:pt x="222" y="355"/>
                      </a:cubicBezTo>
                      <a:close/>
                      <a:moveTo>
                        <a:pt x="165" y="489"/>
                      </a:moveTo>
                      <a:cubicBezTo>
                        <a:pt x="167" y="491"/>
                        <a:pt x="171" y="493"/>
                        <a:pt x="172" y="494"/>
                      </a:cubicBezTo>
                      <a:lnTo>
                        <a:pt x="296" y="497"/>
                      </a:lnTo>
                      <a:cubicBezTo>
                        <a:pt x="320" y="498"/>
                        <a:pt x="341" y="508"/>
                        <a:pt x="357" y="524"/>
                      </a:cubicBezTo>
                      <a:lnTo>
                        <a:pt x="407" y="491"/>
                      </a:lnTo>
                      <a:lnTo>
                        <a:pt x="415" y="472"/>
                      </a:lnTo>
                      <a:cubicBezTo>
                        <a:pt x="422" y="456"/>
                        <a:pt x="432" y="442"/>
                        <a:pt x="444" y="430"/>
                      </a:cubicBezTo>
                      <a:cubicBezTo>
                        <a:pt x="444" y="430"/>
                        <a:pt x="444" y="430"/>
                        <a:pt x="444" y="430"/>
                      </a:cubicBezTo>
                      <a:lnTo>
                        <a:pt x="444" y="428"/>
                      </a:lnTo>
                      <a:cubicBezTo>
                        <a:pt x="444" y="309"/>
                        <a:pt x="388" y="206"/>
                        <a:pt x="286" y="162"/>
                      </a:cubicBezTo>
                      <a:lnTo>
                        <a:pt x="286" y="104"/>
                      </a:lnTo>
                      <a:lnTo>
                        <a:pt x="310" y="30"/>
                      </a:lnTo>
                      <a:cubicBezTo>
                        <a:pt x="315" y="16"/>
                        <a:pt x="307" y="0"/>
                        <a:pt x="293" y="0"/>
                      </a:cubicBezTo>
                      <a:cubicBezTo>
                        <a:pt x="293" y="0"/>
                        <a:pt x="293" y="0"/>
                        <a:pt x="293" y="0"/>
                      </a:cubicBezTo>
                      <a:cubicBezTo>
                        <a:pt x="285" y="0"/>
                        <a:pt x="278" y="2"/>
                        <a:pt x="274" y="5"/>
                      </a:cubicBezTo>
                      <a:cubicBezTo>
                        <a:pt x="271" y="6"/>
                        <a:pt x="268" y="6"/>
                        <a:pt x="265" y="5"/>
                      </a:cubicBezTo>
                      <a:cubicBezTo>
                        <a:pt x="260" y="2"/>
                        <a:pt x="253" y="0"/>
                        <a:pt x="246" y="0"/>
                      </a:cubicBezTo>
                      <a:cubicBezTo>
                        <a:pt x="238" y="0"/>
                        <a:pt x="231" y="2"/>
                        <a:pt x="227" y="5"/>
                      </a:cubicBezTo>
                      <a:cubicBezTo>
                        <a:pt x="224" y="6"/>
                        <a:pt x="220" y="6"/>
                        <a:pt x="217" y="5"/>
                      </a:cubicBezTo>
                      <a:cubicBezTo>
                        <a:pt x="213" y="2"/>
                        <a:pt x="206" y="0"/>
                        <a:pt x="198" y="0"/>
                      </a:cubicBezTo>
                      <a:cubicBezTo>
                        <a:pt x="191" y="0"/>
                        <a:pt x="184" y="2"/>
                        <a:pt x="179" y="5"/>
                      </a:cubicBezTo>
                      <a:cubicBezTo>
                        <a:pt x="176" y="6"/>
                        <a:pt x="173" y="6"/>
                        <a:pt x="170" y="5"/>
                      </a:cubicBezTo>
                      <a:cubicBezTo>
                        <a:pt x="166" y="2"/>
                        <a:pt x="159" y="0"/>
                        <a:pt x="151" y="0"/>
                      </a:cubicBezTo>
                      <a:cubicBezTo>
                        <a:pt x="151" y="0"/>
                        <a:pt x="151" y="0"/>
                        <a:pt x="151" y="0"/>
                      </a:cubicBezTo>
                      <a:cubicBezTo>
                        <a:pt x="138" y="0"/>
                        <a:pt x="129" y="16"/>
                        <a:pt x="134" y="30"/>
                      </a:cubicBezTo>
                      <a:lnTo>
                        <a:pt x="158" y="104"/>
                      </a:lnTo>
                      <a:lnTo>
                        <a:pt x="158" y="162"/>
                      </a:lnTo>
                      <a:cubicBezTo>
                        <a:pt x="56" y="206"/>
                        <a:pt x="0" y="309"/>
                        <a:pt x="0" y="428"/>
                      </a:cubicBezTo>
                      <a:lnTo>
                        <a:pt x="0" y="441"/>
                      </a:lnTo>
                      <a:cubicBezTo>
                        <a:pt x="10" y="439"/>
                        <a:pt x="20" y="438"/>
                        <a:pt x="30" y="438"/>
                      </a:cubicBezTo>
                      <a:cubicBezTo>
                        <a:pt x="84" y="438"/>
                        <a:pt x="133" y="457"/>
                        <a:pt x="165" y="489"/>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Bahnschrift" panose="020B0502040204020203" pitchFamily="34" charset="0"/>
                  </a:endParaRPr>
                </a:p>
              </p:txBody>
            </p:sp>
          </p:grpSp>
          <p:sp>
            <p:nvSpPr>
              <p:cNvPr id="86" name="Freihandform 268">
                <a:extLst>
                  <a:ext uri="{FF2B5EF4-FFF2-40B4-BE49-F238E27FC236}">
                    <a16:creationId xmlns:a16="http://schemas.microsoft.com/office/drawing/2014/main" id="{230163F2-C76A-1D82-B91B-8449236E38C3}"/>
                  </a:ext>
                </a:extLst>
              </p:cNvPr>
              <p:cNvSpPr/>
              <p:nvPr/>
            </p:nvSpPr>
            <p:spPr>
              <a:xfrm>
                <a:off x="132106" y="3078492"/>
                <a:ext cx="320330" cy="382046"/>
              </a:xfrm>
              <a:custGeom>
                <a:avLst/>
                <a:gdLst>
                  <a:gd name="connsiteX0" fmla="*/ 206030 w 320330"/>
                  <a:gd name="connsiteY0" fmla="*/ 33802 h 382046"/>
                  <a:gd name="connsiteX1" fmla="*/ 206030 w 320330"/>
                  <a:gd name="connsiteY1" fmla="*/ 33802 h 382046"/>
                  <a:gd name="connsiteX2" fmla="*/ 153642 w 320330"/>
                  <a:gd name="connsiteY2" fmla="*/ 36184 h 382046"/>
                  <a:gd name="connsiteX3" fmla="*/ 132211 w 320330"/>
                  <a:gd name="connsiteY3" fmla="*/ 48090 h 382046"/>
                  <a:gd name="connsiteX4" fmla="*/ 113161 w 320330"/>
                  <a:gd name="connsiteY4" fmla="*/ 59996 h 382046"/>
                  <a:gd name="connsiteX5" fmla="*/ 98874 w 320330"/>
                  <a:gd name="connsiteY5" fmla="*/ 74284 h 382046"/>
                  <a:gd name="connsiteX6" fmla="*/ 82205 w 320330"/>
                  <a:gd name="connsiteY6" fmla="*/ 86190 h 382046"/>
                  <a:gd name="connsiteX7" fmla="*/ 67917 w 320330"/>
                  <a:gd name="connsiteY7" fmla="*/ 105240 h 382046"/>
                  <a:gd name="connsiteX8" fmla="*/ 60774 w 320330"/>
                  <a:gd name="connsiteY8" fmla="*/ 112384 h 382046"/>
                  <a:gd name="connsiteX9" fmla="*/ 48867 w 320330"/>
                  <a:gd name="connsiteY9" fmla="*/ 131434 h 382046"/>
                  <a:gd name="connsiteX10" fmla="*/ 39342 w 320330"/>
                  <a:gd name="connsiteY10" fmla="*/ 155246 h 382046"/>
                  <a:gd name="connsiteX11" fmla="*/ 25055 w 320330"/>
                  <a:gd name="connsiteY11" fmla="*/ 176677 h 382046"/>
                  <a:gd name="connsiteX12" fmla="*/ 15530 w 320330"/>
                  <a:gd name="connsiteY12" fmla="*/ 195727 h 382046"/>
                  <a:gd name="connsiteX13" fmla="*/ 6005 w 320330"/>
                  <a:gd name="connsiteY13" fmla="*/ 207634 h 382046"/>
                  <a:gd name="connsiteX14" fmla="*/ 3624 w 320330"/>
                  <a:gd name="connsiteY14" fmla="*/ 214777 h 382046"/>
                  <a:gd name="connsiteX15" fmla="*/ 6005 w 320330"/>
                  <a:gd name="connsiteY15" fmla="*/ 262402 h 382046"/>
                  <a:gd name="connsiteX16" fmla="*/ 22674 w 320330"/>
                  <a:gd name="connsiteY16" fmla="*/ 279071 h 382046"/>
                  <a:gd name="connsiteX17" fmla="*/ 29817 w 320330"/>
                  <a:gd name="connsiteY17" fmla="*/ 286215 h 382046"/>
                  <a:gd name="connsiteX18" fmla="*/ 36961 w 320330"/>
                  <a:gd name="connsiteY18" fmla="*/ 300502 h 382046"/>
                  <a:gd name="connsiteX19" fmla="*/ 44105 w 320330"/>
                  <a:gd name="connsiteY19" fmla="*/ 305265 h 382046"/>
                  <a:gd name="connsiteX20" fmla="*/ 48867 w 320330"/>
                  <a:gd name="connsiteY20" fmla="*/ 321934 h 382046"/>
                  <a:gd name="connsiteX21" fmla="*/ 58392 w 320330"/>
                  <a:gd name="connsiteY21" fmla="*/ 326696 h 382046"/>
                  <a:gd name="connsiteX22" fmla="*/ 72680 w 320330"/>
                  <a:gd name="connsiteY22" fmla="*/ 336221 h 382046"/>
                  <a:gd name="connsiteX23" fmla="*/ 91730 w 320330"/>
                  <a:gd name="connsiteY23" fmla="*/ 340984 h 382046"/>
                  <a:gd name="connsiteX24" fmla="*/ 101255 w 320330"/>
                  <a:gd name="connsiteY24" fmla="*/ 343365 h 382046"/>
                  <a:gd name="connsiteX25" fmla="*/ 129830 w 320330"/>
                  <a:gd name="connsiteY25" fmla="*/ 348127 h 382046"/>
                  <a:gd name="connsiteX26" fmla="*/ 136974 w 320330"/>
                  <a:gd name="connsiteY26" fmla="*/ 350509 h 382046"/>
                  <a:gd name="connsiteX27" fmla="*/ 153642 w 320330"/>
                  <a:gd name="connsiteY27" fmla="*/ 357652 h 382046"/>
                  <a:gd name="connsiteX28" fmla="*/ 170311 w 320330"/>
                  <a:gd name="connsiteY28" fmla="*/ 362415 h 382046"/>
                  <a:gd name="connsiteX29" fmla="*/ 184599 w 320330"/>
                  <a:gd name="connsiteY29" fmla="*/ 369559 h 382046"/>
                  <a:gd name="connsiteX30" fmla="*/ 225080 w 320330"/>
                  <a:gd name="connsiteY30" fmla="*/ 376702 h 382046"/>
                  <a:gd name="connsiteX31" fmla="*/ 232224 w 320330"/>
                  <a:gd name="connsiteY31" fmla="*/ 379084 h 382046"/>
                  <a:gd name="connsiteX32" fmla="*/ 291755 w 320330"/>
                  <a:gd name="connsiteY32" fmla="*/ 379084 h 382046"/>
                  <a:gd name="connsiteX33" fmla="*/ 298899 w 320330"/>
                  <a:gd name="connsiteY33" fmla="*/ 371940 h 382046"/>
                  <a:gd name="connsiteX34" fmla="*/ 308424 w 320330"/>
                  <a:gd name="connsiteY34" fmla="*/ 357652 h 382046"/>
                  <a:gd name="connsiteX35" fmla="*/ 310805 w 320330"/>
                  <a:gd name="connsiteY35" fmla="*/ 348127 h 382046"/>
                  <a:gd name="connsiteX36" fmla="*/ 317949 w 320330"/>
                  <a:gd name="connsiteY36" fmla="*/ 338602 h 382046"/>
                  <a:gd name="connsiteX37" fmla="*/ 320330 w 320330"/>
                  <a:gd name="connsiteY37" fmla="*/ 324315 h 382046"/>
                  <a:gd name="connsiteX38" fmla="*/ 317949 w 320330"/>
                  <a:gd name="connsiteY38" fmla="*/ 243352 h 382046"/>
                  <a:gd name="connsiteX39" fmla="*/ 315567 w 320330"/>
                  <a:gd name="connsiteY39" fmla="*/ 231446 h 382046"/>
                  <a:gd name="connsiteX40" fmla="*/ 308424 w 320330"/>
                  <a:gd name="connsiteY40" fmla="*/ 193346 h 382046"/>
                  <a:gd name="connsiteX41" fmla="*/ 303661 w 320330"/>
                  <a:gd name="connsiteY41" fmla="*/ 186202 h 382046"/>
                  <a:gd name="connsiteX42" fmla="*/ 294136 w 320330"/>
                  <a:gd name="connsiteY42" fmla="*/ 164771 h 382046"/>
                  <a:gd name="connsiteX43" fmla="*/ 289374 w 320330"/>
                  <a:gd name="connsiteY43" fmla="*/ 152865 h 382046"/>
                  <a:gd name="connsiteX44" fmla="*/ 275086 w 320330"/>
                  <a:gd name="connsiteY44" fmla="*/ 121909 h 382046"/>
                  <a:gd name="connsiteX45" fmla="*/ 265561 w 320330"/>
                  <a:gd name="connsiteY45" fmla="*/ 95715 h 382046"/>
                  <a:gd name="connsiteX46" fmla="*/ 263180 w 320330"/>
                  <a:gd name="connsiteY46" fmla="*/ 86190 h 382046"/>
                  <a:gd name="connsiteX47" fmla="*/ 253655 w 320330"/>
                  <a:gd name="connsiteY47" fmla="*/ 71902 h 382046"/>
                  <a:gd name="connsiteX48" fmla="*/ 246511 w 320330"/>
                  <a:gd name="connsiteY48" fmla="*/ 50471 h 382046"/>
                  <a:gd name="connsiteX49" fmla="*/ 239367 w 320330"/>
                  <a:gd name="connsiteY49" fmla="*/ 38565 h 382046"/>
                  <a:gd name="connsiteX50" fmla="*/ 232224 w 320330"/>
                  <a:gd name="connsiteY50" fmla="*/ 17134 h 382046"/>
                  <a:gd name="connsiteX51" fmla="*/ 227461 w 320330"/>
                  <a:gd name="connsiteY51" fmla="*/ 9990 h 382046"/>
                  <a:gd name="connsiteX52" fmla="*/ 225080 w 320330"/>
                  <a:gd name="connsiteY52" fmla="*/ 465 h 382046"/>
                  <a:gd name="connsiteX53" fmla="*/ 206030 w 320330"/>
                  <a:gd name="connsiteY53" fmla="*/ 33802 h 38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20330" h="382046">
                    <a:moveTo>
                      <a:pt x="206030" y="33802"/>
                    </a:moveTo>
                    <a:lnTo>
                      <a:pt x="206030" y="33802"/>
                    </a:lnTo>
                    <a:cubicBezTo>
                      <a:pt x="188567" y="34596"/>
                      <a:pt x="171067" y="34790"/>
                      <a:pt x="153642" y="36184"/>
                    </a:cubicBezTo>
                    <a:cubicBezTo>
                      <a:pt x="146592" y="36748"/>
                      <a:pt x="135990" y="45445"/>
                      <a:pt x="132211" y="48090"/>
                    </a:cubicBezTo>
                    <a:cubicBezTo>
                      <a:pt x="116754" y="58910"/>
                      <a:pt x="129002" y="52077"/>
                      <a:pt x="113161" y="59996"/>
                    </a:cubicBezTo>
                    <a:cubicBezTo>
                      <a:pt x="101942" y="76827"/>
                      <a:pt x="116590" y="56569"/>
                      <a:pt x="98874" y="74284"/>
                    </a:cubicBezTo>
                    <a:cubicBezTo>
                      <a:pt x="85796" y="87361"/>
                      <a:pt x="105646" y="76813"/>
                      <a:pt x="82205" y="86190"/>
                    </a:cubicBezTo>
                    <a:cubicBezTo>
                      <a:pt x="77442" y="92540"/>
                      <a:pt x="73529" y="99627"/>
                      <a:pt x="67917" y="105240"/>
                    </a:cubicBezTo>
                    <a:cubicBezTo>
                      <a:pt x="65536" y="107621"/>
                      <a:pt x="62930" y="109797"/>
                      <a:pt x="60774" y="112384"/>
                    </a:cubicBezTo>
                    <a:cubicBezTo>
                      <a:pt x="58288" y="115367"/>
                      <a:pt x="49647" y="130030"/>
                      <a:pt x="48867" y="131434"/>
                    </a:cubicBezTo>
                    <a:cubicBezTo>
                      <a:pt x="40892" y="145789"/>
                      <a:pt x="46596" y="137111"/>
                      <a:pt x="39342" y="155246"/>
                    </a:cubicBezTo>
                    <a:cubicBezTo>
                      <a:pt x="35120" y="165801"/>
                      <a:pt x="32771" y="167033"/>
                      <a:pt x="25055" y="176677"/>
                    </a:cubicBezTo>
                    <a:cubicBezTo>
                      <a:pt x="20321" y="195616"/>
                      <a:pt x="26324" y="176837"/>
                      <a:pt x="15530" y="195727"/>
                    </a:cubicBezTo>
                    <a:cubicBezTo>
                      <a:pt x="8451" y="208115"/>
                      <a:pt x="19562" y="198595"/>
                      <a:pt x="6005" y="207634"/>
                    </a:cubicBezTo>
                    <a:cubicBezTo>
                      <a:pt x="5211" y="210015"/>
                      <a:pt x="4314" y="212364"/>
                      <a:pt x="3624" y="214777"/>
                    </a:cubicBezTo>
                    <a:cubicBezTo>
                      <a:pt x="-1127" y="231404"/>
                      <a:pt x="-2042" y="241839"/>
                      <a:pt x="6005" y="262402"/>
                    </a:cubicBezTo>
                    <a:cubicBezTo>
                      <a:pt x="8868" y="269720"/>
                      <a:pt x="17118" y="273515"/>
                      <a:pt x="22674" y="279071"/>
                    </a:cubicBezTo>
                    <a:lnTo>
                      <a:pt x="29817" y="286215"/>
                    </a:lnTo>
                    <a:cubicBezTo>
                      <a:pt x="31754" y="292024"/>
                      <a:pt x="32346" y="295887"/>
                      <a:pt x="36961" y="300502"/>
                    </a:cubicBezTo>
                    <a:cubicBezTo>
                      <a:pt x="38985" y="302526"/>
                      <a:pt x="41724" y="303677"/>
                      <a:pt x="44105" y="305265"/>
                    </a:cubicBezTo>
                    <a:cubicBezTo>
                      <a:pt x="45692" y="310821"/>
                      <a:pt x="45662" y="317126"/>
                      <a:pt x="48867" y="321934"/>
                    </a:cubicBezTo>
                    <a:cubicBezTo>
                      <a:pt x="50836" y="324888"/>
                      <a:pt x="55348" y="324870"/>
                      <a:pt x="58392" y="326696"/>
                    </a:cubicBezTo>
                    <a:cubicBezTo>
                      <a:pt x="63300" y="329641"/>
                      <a:pt x="67250" y="334411"/>
                      <a:pt x="72680" y="336221"/>
                    </a:cubicBezTo>
                    <a:cubicBezTo>
                      <a:pt x="85444" y="340475"/>
                      <a:pt x="74493" y="337153"/>
                      <a:pt x="91730" y="340984"/>
                    </a:cubicBezTo>
                    <a:cubicBezTo>
                      <a:pt x="94925" y="341694"/>
                      <a:pt x="98038" y="342762"/>
                      <a:pt x="101255" y="343365"/>
                    </a:cubicBezTo>
                    <a:cubicBezTo>
                      <a:pt x="110746" y="345144"/>
                      <a:pt x="129830" y="348127"/>
                      <a:pt x="129830" y="348127"/>
                    </a:cubicBezTo>
                    <a:cubicBezTo>
                      <a:pt x="132211" y="348921"/>
                      <a:pt x="134667" y="349520"/>
                      <a:pt x="136974" y="350509"/>
                    </a:cubicBezTo>
                    <a:cubicBezTo>
                      <a:pt x="149673" y="355952"/>
                      <a:pt x="142474" y="354461"/>
                      <a:pt x="153642" y="357652"/>
                    </a:cubicBezTo>
                    <a:cubicBezTo>
                      <a:pt x="157197" y="358668"/>
                      <a:pt x="166508" y="360514"/>
                      <a:pt x="170311" y="362415"/>
                    </a:cubicBezTo>
                    <a:cubicBezTo>
                      <a:pt x="184224" y="369371"/>
                      <a:pt x="170634" y="365569"/>
                      <a:pt x="184599" y="369559"/>
                    </a:cubicBezTo>
                    <a:cubicBezTo>
                      <a:pt x="197794" y="373329"/>
                      <a:pt x="211538" y="374768"/>
                      <a:pt x="225080" y="376702"/>
                    </a:cubicBezTo>
                    <a:cubicBezTo>
                      <a:pt x="227461" y="377496"/>
                      <a:pt x="229789" y="378475"/>
                      <a:pt x="232224" y="379084"/>
                    </a:cubicBezTo>
                    <a:cubicBezTo>
                      <a:pt x="255131" y="384811"/>
                      <a:pt x="258097" y="380767"/>
                      <a:pt x="291755" y="379084"/>
                    </a:cubicBezTo>
                    <a:cubicBezTo>
                      <a:pt x="294136" y="376703"/>
                      <a:pt x="297031" y="374742"/>
                      <a:pt x="298899" y="371940"/>
                    </a:cubicBezTo>
                    <a:cubicBezTo>
                      <a:pt x="312684" y="351262"/>
                      <a:pt x="285634" y="380442"/>
                      <a:pt x="308424" y="357652"/>
                    </a:cubicBezTo>
                    <a:cubicBezTo>
                      <a:pt x="309218" y="354477"/>
                      <a:pt x="309341" y="351054"/>
                      <a:pt x="310805" y="348127"/>
                    </a:cubicBezTo>
                    <a:cubicBezTo>
                      <a:pt x="312580" y="344577"/>
                      <a:pt x="316475" y="342287"/>
                      <a:pt x="317949" y="338602"/>
                    </a:cubicBezTo>
                    <a:cubicBezTo>
                      <a:pt x="319742" y="334119"/>
                      <a:pt x="319536" y="329077"/>
                      <a:pt x="320330" y="324315"/>
                    </a:cubicBezTo>
                    <a:cubicBezTo>
                      <a:pt x="319536" y="297327"/>
                      <a:pt x="319332" y="270316"/>
                      <a:pt x="317949" y="243352"/>
                    </a:cubicBezTo>
                    <a:cubicBezTo>
                      <a:pt x="317742" y="239310"/>
                      <a:pt x="316182" y="235446"/>
                      <a:pt x="315567" y="231446"/>
                    </a:cubicBezTo>
                    <a:cubicBezTo>
                      <a:pt x="314503" y="224530"/>
                      <a:pt x="312561" y="199551"/>
                      <a:pt x="308424" y="193346"/>
                    </a:cubicBezTo>
                    <a:lnTo>
                      <a:pt x="303661" y="186202"/>
                    </a:lnTo>
                    <a:cubicBezTo>
                      <a:pt x="298622" y="171084"/>
                      <a:pt x="304470" y="187506"/>
                      <a:pt x="294136" y="164771"/>
                    </a:cubicBezTo>
                    <a:cubicBezTo>
                      <a:pt x="292367" y="160880"/>
                      <a:pt x="291165" y="156746"/>
                      <a:pt x="289374" y="152865"/>
                    </a:cubicBezTo>
                    <a:cubicBezTo>
                      <a:pt x="272211" y="115677"/>
                      <a:pt x="285934" y="149025"/>
                      <a:pt x="275086" y="121909"/>
                    </a:cubicBezTo>
                    <a:cubicBezTo>
                      <a:pt x="270300" y="97974"/>
                      <a:pt x="276306" y="122576"/>
                      <a:pt x="265561" y="95715"/>
                    </a:cubicBezTo>
                    <a:cubicBezTo>
                      <a:pt x="264346" y="92676"/>
                      <a:pt x="264644" y="89117"/>
                      <a:pt x="263180" y="86190"/>
                    </a:cubicBezTo>
                    <a:cubicBezTo>
                      <a:pt x="260620" y="81070"/>
                      <a:pt x="256396" y="76927"/>
                      <a:pt x="253655" y="71902"/>
                    </a:cubicBezTo>
                    <a:cubicBezTo>
                      <a:pt x="238486" y="44093"/>
                      <a:pt x="256965" y="73992"/>
                      <a:pt x="246511" y="50471"/>
                    </a:cubicBezTo>
                    <a:cubicBezTo>
                      <a:pt x="244631" y="46242"/>
                      <a:pt x="241437" y="42705"/>
                      <a:pt x="239367" y="38565"/>
                    </a:cubicBezTo>
                    <a:cubicBezTo>
                      <a:pt x="220034" y="-102"/>
                      <a:pt x="245868" y="48969"/>
                      <a:pt x="232224" y="17134"/>
                    </a:cubicBezTo>
                    <a:cubicBezTo>
                      <a:pt x="231097" y="14503"/>
                      <a:pt x="229049" y="12371"/>
                      <a:pt x="227461" y="9990"/>
                    </a:cubicBezTo>
                    <a:cubicBezTo>
                      <a:pt x="226667" y="6815"/>
                      <a:pt x="226369" y="3473"/>
                      <a:pt x="225080" y="465"/>
                    </a:cubicBezTo>
                    <a:cubicBezTo>
                      <a:pt x="223061" y="-4247"/>
                      <a:pt x="209205" y="28246"/>
                      <a:pt x="206030" y="33802"/>
                    </a:cubicBezTo>
                    <a:close/>
                  </a:path>
                </a:pathLst>
              </a:custGeom>
              <a:grpFill/>
              <a:ln w="12700" cap="flat" cmpd="sng" algn="ctr">
                <a:solidFill>
                  <a:sysClr val="window" lastClr="FFFFFF"/>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prstClr val="white"/>
                  </a:solidFill>
                  <a:effectLst/>
                  <a:uLnTx/>
                  <a:uFillTx/>
                  <a:latin typeface="Bahnschrift" panose="020B0502040204020203" pitchFamily="34" charset="0"/>
                </a:endParaRPr>
              </a:p>
            </p:txBody>
          </p:sp>
        </p:grpSp>
        <p:grpSp>
          <p:nvGrpSpPr>
            <p:cNvPr id="49" name="Gruppieren 48" descr="{&quot;Key&quot;:&quot;POWER_USER_SHAPE_ICON&quot;,&quot;Value&quot;:&quot;POWER_USER_SHAPE_ICON_STYLE_2&quot;}">
              <a:extLst>
                <a:ext uri="{FF2B5EF4-FFF2-40B4-BE49-F238E27FC236}">
                  <a16:creationId xmlns:a16="http://schemas.microsoft.com/office/drawing/2014/main" id="{C726444E-D2FE-4DF6-188E-71030F4B5D65}"/>
                </a:ext>
              </a:extLst>
            </p:cNvPr>
            <p:cNvGrpSpPr>
              <a:grpSpLocks noChangeAspect="1"/>
            </p:cNvGrpSpPr>
            <p:nvPr/>
          </p:nvGrpSpPr>
          <p:grpSpPr>
            <a:xfrm>
              <a:off x="6326963" y="4080631"/>
              <a:ext cx="221314" cy="221316"/>
              <a:chOff x="-99093" y="3018292"/>
              <a:chExt cx="706188" cy="706192"/>
            </a:xfrm>
          </p:grpSpPr>
          <p:sp>
            <p:nvSpPr>
              <p:cNvPr id="83" name="POWER_USER_SHAPE_ICON_STYLE_2">
                <a:extLst>
                  <a:ext uri="{FF2B5EF4-FFF2-40B4-BE49-F238E27FC236}">
                    <a16:creationId xmlns:a16="http://schemas.microsoft.com/office/drawing/2014/main" id="{3D1891B4-16D4-AD20-5083-E01936F09946}"/>
                  </a:ext>
                </a:extLst>
              </p:cNvPr>
              <p:cNvSpPr/>
              <p:nvPr/>
            </p:nvSpPr>
            <p:spPr>
              <a:xfrm>
                <a:off x="-99093" y="3018292"/>
                <a:ext cx="706188" cy="706192"/>
              </a:xfrm>
              <a:prstGeom prst="ellipse">
                <a:avLst/>
              </a:prstGeom>
              <a:solidFill>
                <a:sysClr val="window" lastClr="FFFFFF"/>
              </a:solidFill>
              <a:ln w="28575" cap="flat" cmpd="sng" algn="ctr">
                <a:solidFill>
                  <a:srgbClr val="0070C0"/>
                </a:solidFill>
                <a:prstDash val="sysDot"/>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srgbClr val="9954CC"/>
                  </a:solidFill>
                  <a:effectLst/>
                  <a:uLnTx/>
                  <a:uFillTx/>
                  <a:latin typeface="Bahnschrift" panose="020B0502040204020203" pitchFamily="34" charset="0"/>
                </a:endParaRPr>
              </a:p>
            </p:txBody>
          </p:sp>
          <p:sp>
            <p:nvSpPr>
              <p:cNvPr id="84" name="Car7" descr="{&quot;Key&quot;:&quot;POWER_USER_SHAPE_ICON&quot;,&quot;Value&quot;:&quot;POWER_USER_SHAPE_ICON_STYLE_1&quot;}">
                <a:extLst>
                  <a:ext uri="{FF2B5EF4-FFF2-40B4-BE49-F238E27FC236}">
                    <a16:creationId xmlns:a16="http://schemas.microsoft.com/office/drawing/2014/main" id="{5248E0E5-62BB-E8B6-A456-6C6BC8CB4D1B}"/>
                  </a:ext>
                </a:extLst>
              </p:cNvPr>
              <p:cNvSpPr>
                <a:spLocks noChangeAspect="1" noEditPoints="1"/>
              </p:cNvSpPr>
              <p:nvPr>
                <p:custDataLst>
                  <p:tags r:id="rId10"/>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9954CC"/>
                  </a:solidFill>
                  <a:effectLst/>
                  <a:uLnTx/>
                  <a:uFillTx/>
                  <a:latin typeface="Bahnschrift" panose="020B0502040204020203" pitchFamily="34" charset="0"/>
                </a:endParaRPr>
              </a:p>
            </p:txBody>
          </p:sp>
        </p:grpSp>
        <p:sp>
          <p:nvSpPr>
            <p:cNvPr id="50" name="Textfeld 49">
              <a:extLst>
                <a:ext uri="{FF2B5EF4-FFF2-40B4-BE49-F238E27FC236}">
                  <a16:creationId xmlns:a16="http://schemas.microsoft.com/office/drawing/2014/main" id="{D897FA65-E08D-6CC8-2333-7E9FC542A754}"/>
                </a:ext>
              </a:extLst>
            </p:cNvPr>
            <p:cNvSpPr txBox="1"/>
            <p:nvPr/>
          </p:nvSpPr>
          <p:spPr>
            <a:xfrm>
              <a:off x="4882682" y="3895821"/>
              <a:ext cx="1159019" cy="707886"/>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AT" sz="1000" b="0" i="0" u="none" strike="noStrike" kern="1200" cap="none" spc="0" normalizeH="0" baseline="0" noProof="0">
                  <a:ln>
                    <a:noFill/>
                  </a:ln>
                  <a:solidFill>
                    <a:srgbClr val="9954CC"/>
                  </a:solidFill>
                  <a:effectLst/>
                  <a:uLnTx/>
                  <a:uFillTx/>
                  <a:latin typeface="Bahnschrift" panose="020B0502040204020203" pitchFamily="34" charset="0"/>
                </a:rPr>
                <a:t>Context factor for </a:t>
              </a:r>
              <a:r>
                <a:rPr kumimoji="0" lang="de-DE" sz="1000" b="0" i="0" u="none" strike="noStrike" kern="1200" cap="none" spc="0" normalizeH="0" baseline="0" noProof="0">
                  <a:ln>
                    <a:noFill/>
                  </a:ln>
                  <a:solidFill>
                    <a:srgbClr val="9954CC"/>
                  </a:solidFill>
                  <a:effectLst/>
                  <a:uLnTx/>
                  <a:uFillTx/>
                  <a:latin typeface="Bahnschrift" panose="020B0502040204020203" pitchFamily="34" charset="0"/>
                </a:rPr>
                <a:t>Density</a:t>
              </a:r>
              <a:r>
                <a:rPr kumimoji="0" lang="de-AT" sz="1000" b="0" i="0" u="none" strike="noStrike" kern="1200" cap="none" spc="0" normalizeH="0" baseline="0" noProof="0">
                  <a:ln>
                    <a:noFill/>
                  </a:ln>
                  <a:solidFill>
                    <a:srgbClr val="9954CC"/>
                  </a:solidFill>
                  <a:effectLst/>
                  <a:uLnTx/>
                  <a:uFillTx/>
                  <a:latin typeface="Bahnschrift" panose="020B0502040204020203" pitchFamily="34" charset="0"/>
                </a:rPr>
                <a:t>, Retrofitting &amp; </a:t>
              </a:r>
              <a:r>
                <a:rPr kumimoji="0" lang="de-AT" sz="1000" b="0" i="0" u="none" strike="noStrike" kern="1200" cap="none" spc="0" normalizeH="0" baseline="0" noProof="0">
                  <a:ln>
                    <a:noFill/>
                  </a:ln>
                  <a:solidFill>
                    <a:srgbClr val="0070C0"/>
                  </a:solidFill>
                  <a:effectLst/>
                  <a:uLnTx/>
                  <a:uFillTx/>
                  <a:latin typeface="Bahnschrift" panose="020B0502040204020203" pitchFamily="34" charset="0"/>
                </a:rPr>
                <a:t>Mobility</a:t>
              </a:r>
              <a:endParaRPr kumimoji="0" lang="de-DE" sz="1000" b="0" i="0" u="none" strike="noStrike" kern="1200" cap="none" spc="0" normalizeH="0" baseline="0" noProof="0">
                <a:ln>
                  <a:noFill/>
                </a:ln>
                <a:solidFill>
                  <a:srgbClr val="0070C0"/>
                </a:solidFill>
                <a:effectLst/>
                <a:uLnTx/>
                <a:uFillTx/>
                <a:latin typeface="Bahnschrift" panose="020B0502040204020203" pitchFamily="34" charset="0"/>
              </a:endParaRPr>
            </a:p>
          </p:txBody>
        </p:sp>
        <p:sp>
          <p:nvSpPr>
            <p:cNvPr id="51" name="Band: nach unten gekippt 50">
              <a:extLst>
                <a:ext uri="{FF2B5EF4-FFF2-40B4-BE49-F238E27FC236}">
                  <a16:creationId xmlns:a16="http://schemas.microsoft.com/office/drawing/2014/main" id="{90CEA508-AEFD-9247-0AD5-1C194EB171EC}"/>
                </a:ext>
              </a:extLst>
            </p:cNvPr>
            <p:cNvSpPr/>
            <p:nvPr/>
          </p:nvSpPr>
          <p:spPr>
            <a:xfrm>
              <a:off x="4592720" y="1734805"/>
              <a:ext cx="2404606" cy="540298"/>
            </a:xfrm>
            <a:prstGeom prst="ribbon">
              <a:avLst>
                <a:gd name="adj1" fmla="val 19017"/>
                <a:gd name="adj2" fmla="val 75000"/>
              </a:avLst>
            </a:prstGeom>
            <a:solidFill>
              <a:srgbClr val="71C2FF"/>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Band: nach unten gekippt 51">
              <a:extLst>
                <a:ext uri="{FF2B5EF4-FFF2-40B4-BE49-F238E27FC236}">
                  <a16:creationId xmlns:a16="http://schemas.microsoft.com/office/drawing/2014/main" id="{1DA7E6C7-4AF5-D224-6871-A9CF118D7A7D}"/>
                </a:ext>
              </a:extLst>
            </p:cNvPr>
            <p:cNvSpPr/>
            <p:nvPr/>
          </p:nvSpPr>
          <p:spPr>
            <a:xfrm>
              <a:off x="2438400" y="1729284"/>
              <a:ext cx="2286411" cy="540298"/>
            </a:xfrm>
            <a:prstGeom prst="ribbon">
              <a:avLst>
                <a:gd name="adj1" fmla="val 19017"/>
                <a:gd name="adj2" fmla="val 75000"/>
              </a:avLst>
            </a:prstGeom>
            <a:solidFill>
              <a:srgbClr val="F59C0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hteck 52">
              <a:extLst>
                <a:ext uri="{FF2B5EF4-FFF2-40B4-BE49-F238E27FC236}">
                  <a16:creationId xmlns:a16="http://schemas.microsoft.com/office/drawing/2014/main" id="{1434AC51-C07A-3B12-10CA-F459952C184B}"/>
                </a:ext>
              </a:extLst>
            </p:cNvPr>
            <p:cNvSpPr/>
            <p:nvPr/>
          </p:nvSpPr>
          <p:spPr>
            <a:xfrm>
              <a:off x="4345010" y="1856312"/>
              <a:ext cx="2870062"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Positive Energy District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with mobility </a:t>
              </a:r>
            </a:p>
          </p:txBody>
        </p:sp>
        <p:sp>
          <p:nvSpPr>
            <p:cNvPr id="54" name="Rechteck 53">
              <a:extLst>
                <a:ext uri="{FF2B5EF4-FFF2-40B4-BE49-F238E27FC236}">
                  <a16:creationId xmlns:a16="http://schemas.microsoft.com/office/drawing/2014/main" id="{DAE77EB0-1760-9AFC-3CBD-3A4E835147E3}"/>
                </a:ext>
              </a:extLst>
            </p:cNvPr>
            <p:cNvSpPr/>
            <p:nvPr/>
          </p:nvSpPr>
          <p:spPr>
            <a:xfrm>
              <a:off x="2586821" y="1939077"/>
              <a:ext cx="1985419" cy="261610"/>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Positive Energy District</a:t>
              </a:r>
            </a:p>
          </p:txBody>
        </p:sp>
        <p:grpSp>
          <p:nvGrpSpPr>
            <p:cNvPr id="55" name="Gruppieren 54">
              <a:extLst>
                <a:ext uri="{FF2B5EF4-FFF2-40B4-BE49-F238E27FC236}">
                  <a16:creationId xmlns:a16="http://schemas.microsoft.com/office/drawing/2014/main" id="{D17B0648-1D4C-5737-54C3-26B05EB0CE00}"/>
                </a:ext>
              </a:extLst>
            </p:cNvPr>
            <p:cNvGrpSpPr/>
            <p:nvPr/>
          </p:nvGrpSpPr>
          <p:grpSpPr>
            <a:xfrm>
              <a:off x="3330940" y="1295825"/>
              <a:ext cx="501330" cy="501328"/>
              <a:chOff x="640424" y="760723"/>
              <a:chExt cx="730208" cy="730206"/>
            </a:xfrm>
            <a:effectLst>
              <a:outerShdw blurRad="50800" dist="38100" dir="2700000" algn="tl" rotWithShape="0">
                <a:prstClr val="black">
                  <a:alpha val="40000"/>
                </a:prstClr>
              </a:outerShdw>
            </a:effectLst>
          </p:grpSpPr>
          <p:sp>
            <p:nvSpPr>
              <p:cNvPr id="81" name="Stern: 12 Zacken 80">
                <a:extLst>
                  <a:ext uri="{FF2B5EF4-FFF2-40B4-BE49-F238E27FC236}">
                    <a16:creationId xmlns:a16="http://schemas.microsoft.com/office/drawing/2014/main" id="{72E87B5D-E73B-86A6-8E0E-06D02F801D74}"/>
                  </a:ext>
                </a:extLst>
              </p:cNvPr>
              <p:cNvSpPr/>
              <p:nvPr/>
            </p:nvSpPr>
            <p:spPr>
              <a:xfrm>
                <a:off x="640424" y="760723"/>
                <a:ext cx="730208" cy="730206"/>
              </a:xfrm>
              <a:prstGeom prst="star12">
                <a:avLst>
                  <a:gd name="adj" fmla="val 44170"/>
                </a:avLst>
              </a:prstGeom>
              <a:solidFill>
                <a:srgbClr val="FFC000"/>
              </a:solidFill>
              <a:ln>
                <a:solidFill>
                  <a:srgbClr val="F59C00"/>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2" name="Building5" descr="{&quot;Key&quot;:&quot;POWER_USER_SHAPE_ICON&quot;,&quot;Value&quot;:&quot;POWER_USER_SHAPE_ICON_STYLE_1&quot;}">
                <a:extLst>
                  <a:ext uri="{FF2B5EF4-FFF2-40B4-BE49-F238E27FC236}">
                    <a16:creationId xmlns:a16="http://schemas.microsoft.com/office/drawing/2014/main" id="{41412CB6-B625-8E7F-B08D-60E3A9AD1534}"/>
                  </a:ext>
                </a:extLst>
              </p:cNvPr>
              <p:cNvSpPr>
                <a:spLocks noChangeAspect="1" noEditPoints="1"/>
              </p:cNvSpPr>
              <p:nvPr>
                <p:custDataLst>
                  <p:tags r:id="rId9"/>
                </p:custDataLst>
              </p:nvPr>
            </p:nvSpPr>
            <p:spPr bwMode="auto">
              <a:xfrm>
                <a:off x="757342" y="875488"/>
                <a:ext cx="490330" cy="436778"/>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F59C00"/>
              </a:solidFill>
              <a:ln>
                <a:noFill/>
              </a:ln>
              <a:effectLst>
                <a:glow rad="38100">
                  <a:schemeClr val="accent4">
                    <a:lumMod val="20000"/>
                    <a:lumOff val="80000"/>
                    <a:alpha val="68000"/>
                  </a:schemeClr>
                </a:glow>
              </a:effec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6" name="Gruppieren 55">
              <a:extLst>
                <a:ext uri="{FF2B5EF4-FFF2-40B4-BE49-F238E27FC236}">
                  <a16:creationId xmlns:a16="http://schemas.microsoft.com/office/drawing/2014/main" id="{99DA1B8D-D069-AD68-733F-66948B3CE306}"/>
                </a:ext>
              </a:extLst>
            </p:cNvPr>
            <p:cNvGrpSpPr/>
            <p:nvPr/>
          </p:nvGrpSpPr>
          <p:grpSpPr>
            <a:xfrm>
              <a:off x="5402437" y="1133751"/>
              <a:ext cx="785172" cy="778492"/>
              <a:chOff x="4399640" y="1160186"/>
              <a:chExt cx="785172" cy="778492"/>
            </a:xfrm>
            <a:effectLst>
              <a:outerShdw blurRad="50800" dist="38100" dir="2700000" algn="tl" rotWithShape="0">
                <a:prstClr val="black">
                  <a:alpha val="40000"/>
                </a:prstClr>
              </a:outerShdw>
            </a:effectLst>
          </p:grpSpPr>
          <p:sp>
            <p:nvSpPr>
              <p:cNvPr id="78" name="Stern: 10 Zacken 77">
                <a:extLst>
                  <a:ext uri="{FF2B5EF4-FFF2-40B4-BE49-F238E27FC236}">
                    <a16:creationId xmlns:a16="http://schemas.microsoft.com/office/drawing/2014/main" id="{1E839E1E-7D1F-4A0E-054B-1FB47DAEE2FC}"/>
                  </a:ext>
                </a:extLst>
              </p:cNvPr>
              <p:cNvSpPr/>
              <p:nvPr/>
            </p:nvSpPr>
            <p:spPr>
              <a:xfrm>
                <a:off x="4399640" y="1160186"/>
                <a:ext cx="785172" cy="778492"/>
              </a:xfrm>
              <a:prstGeom prst="star10">
                <a:avLst>
                  <a:gd name="adj" fmla="val 44491"/>
                  <a:gd name="hf" fmla="val 105146"/>
                </a:avLst>
              </a:prstGeom>
              <a:solidFill>
                <a:srgbClr val="1D9EFF"/>
              </a:solidFill>
              <a:ln w="19050">
                <a:solidFill>
                  <a:srgbClr val="0081E2"/>
                </a:solidFill>
              </a:ln>
              <a:effectLst>
                <a:innerShdw blurRad="63500" dist="50800" dir="13500000">
                  <a:srgbClr val="71C2FF">
                    <a:alpha val="77000"/>
                  </a:srgbClr>
                </a:inn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Zehneck 78">
                <a:extLst>
                  <a:ext uri="{FF2B5EF4-FFF2-40B4-BE49-F238E27FC236}">
                    <a16:creationId xmlns:a16="http://schemas.microsoft.com/office/drawing/2014/main" id="{912F9DB6-D151-EC0F-F5D2-62E01C039E13}"/>
                  </a:ext>
                </a:extLst>
              </p:cNvPr>
              <p:cNvSpPr/>
              <p:nvPr/>
            </p:nvSpPr>
            <p:spPr>
              <a:xfrm>
                <a:off x="4477894" y="1237287"/>
                <a:ext cx="620528" cy="620530"/>
              </a:xfrm>
              <a:prstGeom prst="decagon">
                <a:avLst/>
              </a:prstGeom>
              <a:solidFill>
                <a:srgbClr val="FFC000"/>
              </a:solidFill>
              <a:ln>
                <a:solidFill>
                  <a:srgbClr val="F59C00"/>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Building5" descr="{&quot;Key&quot;:&quot;POWER_USER_SHAPE_ICON&quot;,&quot;Value&quot;:&quot;POWER_USER_SHAPE_ICON_STYLE_1&quot;}">
                <a:extLst>
                  <a:ext uri="{FF2B5EF4-FFF2-40B4-BE49-F238E27FC236}">
                    <a16:creationId xmlns:a16="http://schemas.microsoft.com/office/drawing/2014/main" id="{76234276-100A-3CE8-5240-A523CA9B2BC1}"/>
                  </a:ext>
                </a:extLst>
              </p:cNvPr>
              <p:cNvSpPr>
                <a:spLocks noChangeAspect="1" noEditPoints="1"/>
              </p:cNvSpPr>
              <p:nvPr>
                <p:custDataLst>
                  <p:tags r:id="rId8"/>
                </p:custDataLst>
              </p:nvPr>
            </p:nvSpPr>
            <p:spPr bwMode="auto">
              <a:xfrm>
                <a:off x="4550947" y="1318362"/>
                <a:ext cx="461320" cy="41093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1D9EFF"/>
              </a:solidFill>
              <a:ln>
                <a:noFill/>
              </a:ln>
              <a:effectLst>
                <a:glow rad="76200">
                  <a:schemeClr val="accent4">
                    <a:lumMod val="20000"/>
                    <a:lumOff val="80000"/>
                    <a:alpha val="88000"/>
                  </a:schemeClr>
                </a:glow>
              </a:effec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7" name="Gruppieren 56">
              <a:extLst>
                <a:ext uri="{FF2B5EF4-FFF2-40B4-BE49-F238E27FC236}">
                  <a16:creationId xmlns:a16="http://schemas.microsoft.com/office/drawing/2014/main" id="{24311AD4-3C41-606F-1F49-40A2D35DF5BD}"/>
                </a:ext>
              </a:extLst>
            </p:cNvPr>
            <p:cNvGrpSpPr/>
            <p:nvPr/>
          </p:nvGrpSpPr>
          <p:grpSpPr>
            <a:xfrm>
              <a:off x="7654062" y="927553"/>
              <a:ext cx="995696" cy="955810"/>
              <a:chOff x="7004430" y="1008226"/>
              <a:chExt cx="995696" cy="955810"/>
            </a:xfrm>
          </p:grpSpPr>
          <p:sp>
            <p:nvSpPr>
              <p:cNvPr id="74" name="Stern: 12 Zacken 73">
                <a:extLst>
                  <a:ext uri="{FF2B5EF4-FFF2-40B4-BE49-F238E27FC236}">
                    <a16:creationId xmlns:a16="http://schemas.microsoft.com/office/drawing/2014/main" id="{0AC9ACE5-7B28-E2B8-C887-52D70562366E}"/>
                  </a:ext>
                </a:extLst>
              </p:cNvPr>
              <p:cNvSpPr/>
              <p:nvPr/>
            </p:nvSpPr>
            <p:spPr>
              <a:xfrm>
                <a:off x="7004430" y="1008226"/>
                <a:ext cx="995696" cy="955810"/>
              </a:xfrm>
              <a:prstGeom prst="star12">
                <a:avLst>
                  <a:gd name="adj" fmla="val 47681"/>
                </a:avLst>
              </a:prstGeom>
              <a:solidFill>
                <a:srgbClr val="92D050"/>
              </a:solidFill>
              <a:ln w="19050">
                <a:solidFill>
                  <a:srgbClr val="00B050"/>
                </a:solidFill>
              </a:ln>
              <a:effectLst>
                <a:innerShdw blurRad="63500" dist="50800" dir="13500000">
                  <a:schemeClr val="accent2">
                    <a:lumMod val="20000"/>
                    <a:lumOff val="80000"/>
                    <a:alpha val="86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Stern: 10 Zacken 74">
                <a:extLst>
                  <a:ext uri="{FF2B5EF4-FFF2-40B4-BE49-F238E27FC236}">
                    <a16:creationId xmlns:a16="http://schemas.microsoft.com/office/drawing/2014/main" id="{8A9C11ED-6E4E-251F-7FA2-EC45D738C040}"/>
                  </a:ext>
                </a:extLst>
              </p:cNvPr>
              <p:cNvSpPr/>
              <p:nvPr/>
            </p:nvSpPr>
            <p:spPr>
              <a:xfrm>
                <a:off x="7069068" y="1061576"/>
                <a:ext cx="867340" cy="859960"/>
              </a:xfrm>
              <a:prstGeom prst="star10">
                <a:avLst/>
              </a:prstGeom>
              <a:solidFill>
                <a:srgbClr val="1D9EFF"/>
              </a:solidFill>
              <a:ln w="22225">
                <a:solidFill>
                  <a:srgbClr val="0081E2"/>
                </a:solidFill>
              </a:ln>
              <a:effectLst>
                <a:glow rad="25400">
                  <a:srgbClr val="00B050">
                    <a:alpha val="92000"/>
                  </a:srgbClr>
                </a:glow>
                <a:innerShdw blurRad="63500" dist="50800" dir="13500000">
                  <a:schemeClr val="accent5">
                    <a:lumMod val="20000"/>
                    <a:lumOff val="80000"/>
                    <a:alpha val="50000"/>
                  </a:schemeClr>
                </a:inn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Zehneck 75">
                <a:extLst>
                  <a:ext uri="{FF2B5EF4-FFF2-40B4-BE49-F238E27FC236}">
                    <a16:creationId xmlns:a16="http://schemas.microsoft.com/office/drawing/2014/main" id="{556F7EED-CC18-F928-8136-7CB88000B566}"/>
                  </a:ext>
                </a:extLst>
              </p:cNvPr>
              <p:cNvSpPr/>
              <p:nvPr/>
            </p:nvSpPr>
            <p:spPr>
              <a:xfrm>
                <a:off x="7155937" y="1152022"/>
                <a:ext cx="685466" cy="685468"/>
              </a:xfrm>
              <a:prstGeom prst="decagon">
                <a:avLst/>
              </a:prstGeom>
              <a:solidFill>
                <a:srgbClr val="FFC000"/>
              </a:solidFill>
              <a:ln>
                <a:solidFill>
                  <a:srgbClr val="F59C00"/>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Building5" descr="{&quot;Key&quot;:&quot;POWER_USER_SHAPE_ICON&quot;,&quot;Value&quot;:&quot;POWER_USER_SHAPE_ICON_STYLE_1&quot;}">
                <a:extLst>
                  <a:ext uri="{FF2B5EF4-FFF2-40B4-BE49-F238E27FC236}">
                    <a16:creationId xmlns:a16="http://schemas.microsoft.com/office/drawing/2014/main" id="{0A7408FB-29BD-D553-93DF-DD3A77FDFBD5}"/>
                  </a:ext>
                </a:extLst>
              </p:cNvPr>
              <p:cNvSpPr>
                <a:spLocks noChangeAspect="1" noEditPoints="1"/>
              </p:cNvSpPr>
              <p:nvPr>
                <p:custDataLst>
                  <p:tags r:id="rId7"/>
                </p:custDataLst>
              </p:nvPr>
            </p:nvSpPr>
            <p:spPr bwMode="auto">
              <a:xfrm>
                <a:off x="7264663" y="1269105"/>
                <a:ext cx="461320" cy="41093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00B050"/>
              </a:solidFill>
              <a:ln>
                <a:noFill/>
              </a:ln>
              <a:effectLst>
                <a:glow rad="101600">
                  <a:schemeClr val="accent4">
                    <a:lumMod val="20000"/>
                    <a:lumOff val="80000"/>
                    <a:alpha val="86000"/>
                  </a:schemeClr>
                </a:glow>
                <a:innerShdw blurRad="63500" dist="50800" dir="13500000">
                  <a:srgbClr val="61FFA8">
                    <a:alpha val="38000"/>
                  </a:srgbClr>
                </a:innerShdw>
              </a:effec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8" name="Gruppieren 57">
              <a:extLst>
                <a:ext uri="{FF2B5EF4-FFF2-40B4-BE49-F238E27FC236}">
                  <a16:creationId xmlns:a16="http://schemas.microsoft.com/office/drawing/2014/main" id="{CA98D7A2-1769-C363-4FC3-D100142BD99E}"/>
                </a:ext>
              </a:extLst>
            </p:cNvPr>
            <p:cNvGrpSpPr/>
            <p:nvPr/>
          </p:nvGrpSpPr>
          <p:grpSpPr>
            <a:xfrm>
              <a:off x="5987699" y="4059387"/>
              <a:ext cx="320539" cy="420190"/>
              <a:chOff x="9018358" y="3729507"/>
              <a:chExt cx="512820" cy="672248"/>
            </a:xfrm>
          </p:grpSpPr>
          <p:grpSp>
            <p:nvGrpSpPr>
              <p:cNvPr id="64" name="Gruppieren 63">
                <a:extLst>
                  <a:ext uri="{FF2B5EF4-FFF2-40B4-BE49-F238E27FC236}">
                    <a16:creationId xmlns:a16="http://schemas.microsoft.com/office/drawing/2014/main" id="{49969DE8-A6D8-0C85-D3D2-F6B66C00F6F0}"/>
                  </a:ext>
                </a:extLst>
              </p:cNvPr>
              <p:cNvGrpSpPr/>
              <p:nvPr/>
            </p:nvGrpSpPr>
            <p:grpSpPr>
              <a:xfrm>
                <a:off x="9018358" y="3729507"/>
                <a:ext cx="512820" cy="672248"/>
                <a:chOff x="0" y="3078492"/>
                <a:chExt cx="545343" cy="621971"/>
              </a:xfrm>
            </p:grpSpPr>
            <p:grpSp>
              <p:nvGrpSpPr>
                <p:cNvPr id="68" name="Gruppieren 67">
                  <a:extLst>
                    <a:ext uri="{FF2B5EF4-FFF2-40B4-BE49-F238E27FC236}">
                      <a16:creationId xmlns:a16="http://schemas.microsoft.com/office/drawing/2014/main" id="{4F929AFE-37E2-6498-D15B-186CC31BBBE3}"/>
                    </a:ext>
                  </a:extLst>
                </p:cNvPr>
                <p:cNvGrpSpPr/>
                <p:nvPr>
                  <p:custDataLst>
                    <p:tags r:id="rId5"/>
                  </p:custDataLst>
                </p:nvPr>
              </p:nvGrpSpPr>
              <p:grpSpPr>
                <a:xfrm>
                  <a:off x="0" y="3157538"/>
                  <a:ext cx="545343" cy="542925"/>
                  <a:chOff x="0" y="3157538"/>
                  <a:chExt cx="545343" cy="542925"/>
                </a:xfrm>
                <a:solidFill>
                  <a:srgbClr val="9954CC"/>
                </a:solidFill>
              </p:grpSpPr>
              <p:sp>
                <p:nvSpPr>
                  <p:cNvPr id="71" name="Freeform 203">
                    <a:extLst>
                      <a:ext uri="{FF2B5EF4-FFF2-40B4-BE49-F238E27FC236}">
                        <a16:creationId xmlns:a16="http://schemas.microsoft.com/office/drawing/2014/main" id="{D1E09270-0313-0B4B-6468-A2DE7CBDBF86}"/>
                      </a:ext>
                    </a:extLst>
                  </p:cNvPr>
                  <p:cNvSpPr>
                    <a:spLocks/>
                  </p:cNvSpPr>
                  <p:nvPr/>
                </p:nvSpPr>
                <p:spPr bwMode="auto">
                  <a:xfrm>
                    <a:off x="81015" y="3392120"/>
                    <a:ext cx="464328" cy="222490"/>
                  </a:xfrm>
                  <a:custGeom>
                    <a:avLst/>
                    <a:gdLst>
                      <a:gd name="T0" fmla="*/ 776 w 800"/>
                      <a:gd name="T1" fmla="*/ 20 h 382"/>
                      <a:gd name="T2" fmla="*/ 636 w 800"/>
                      <a:gd name="T3" fmla="*/ 80 h 382"/>
                      <a:gd name="T4" fmla="*/ 624 w 800"/>
                      <a:gd name="T5" fmla="*/ 108 h 382"/>
                      <a:gd name="T6" fmla="*/ 537 w 800"/>
                      <a:gd name="T7" fmla="*/ 166 h 382"/>
                      <a:gd name="T8" fmla="*/ 485 w 800"/>
                      <a:gd name="T9" fmla="*/ 126 h 382"/>
                      <a:gd name="T10" fmla="*/ 360 w 800"/>
                      <a:gd name="T11" fmla="*/ 122 h 382"/>
                      <a:gd name="T12" fmla="*/ 332 w 800"/>
                      <a:gd name="T13" fmla="*/ 108 h 382"/>
                      <a:gd name="T14" fmla="*/ 91 w 800"/>
                      <a:gd name="T15" fmla="*/ 118 h 382"/>
                      <a:gd name="T16" fmla="*/ 0 w 800"/>
                      <a:gd name="T17" fmla="*/ 209 h 382"/>
                      <a:gd name="T18" fmla="*/ 173 w 800"/>
                      <a:gd name="T19" fmla="*/ 382 h 382"/>
                      <a:gd name="T20" fmla="*/ 201 w 800"/>
                      <a:gd name="T21" fmla="*/ 354 h 382"/>
                      <a:gd name="T22" fmla="*/ 495 w 800"/>
                      <a:gd name="T23" fmla="*/ 354 h 382"/>
                      <a:gd name="T24" fmla="*/ 557 w 800"/>
                      <a:gd name="T25" fmla="*/ 332 h 382"/>
                      <a:gd name="T26" fmla="*/ 633 w 800"/>
                      <a:gd name="T27" fmla="*/ 267 h 382"/>
                      <a:gd name="T28" fmla="*/ 723 w 800"/>
                      <a:gd name="T29" fmla="*/ 165 h 382"/>
                      <a:gd name="T30" fmla="*/ 790 w 800"/>
                      <a:gd name="T31" fmla="*/ 61 h 382"/>
                      <a:gd name="T32" fmla="*/ 776 w 800"/>
                      <a:gd name="T33" fmla="*/ 2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0" h="382">
                        <a:moveTo>
                          <a:pt x="776" y="20"/>
                        </a:moveTo>
                        <a:cubicBezTo>
                          <a:pt x="720" y="0"/>
                          <a:pt x="660" y="27"/>
                          <a:pt x="636" y="80"/>
                        </a:cubicBezTo>
                        <a:lnTo>
                          <a:pt x="624" y="108"/>
                        </a:lnTo>
                        <a:lnTo>
                          <a:pt x="537" y="166"/>
                        </a:lnTo>
                        <a:cubicBezTo>
                          <a:pt x="530" y="143"/>
                          <a:pt x="510" y="126"/>
                          <a:pt x="485" y="126"/>
                        </a:cubicBezTo>
                        <a:lnTo>
                          <a:pt x="360" y="122"/>
                        </a:lnTo>
                        <a:cubicBezTo>
                          <a:pt x="349" y="122"/>
                          <a:pt x="337" y="113"/>
                          <a:pt x="332" y="108"/>
                        </a:cubicBezTo>
                        <a:cubicBezTo>
                          <a:pt x="278" y="54"/>
                          <a:pt x="160" y="49"/>
                          <a:pt x="91" y="118"/>
                        </a:cubicBezTo>
                        <a:lnTo>
                          <a:pt x="0" y="209"/>
                        </a:lnTo>
                        <a:lnTo>
                          <a:pt x="173" y="382"/>
                        </a:lnTo>
                        <a:lnTo>
                          <a:pt x="201" y="354"/>
                        </a:lnTo>
                        <a:lnTo>
                          <a:pt x="495" y="354"/>
                        </a:lnTo>
                        <a:cubicBezTo>
                          <a:pt x="517" y="354"/>
                          <a:pt x="539" y="346"/>
                          <a:pt x="557" y="332"/>
                        </a:cubicBezTo>
                        <a:lnTo>
                          <a:pt x="633" y="267"/>
                        </a:lnTo>
                        <a:cubicBezTo>
                          <a:pt x="668" y="238"/>
                          <a:pt x="698" y="203"/>
                          <a:pt x="723" y="165"/>
                        </a:cubicBezTo>
                        <a:lnTo>
                          <a:pt x="790" y="61"/>
                        </a:lnTo>
                        <a:cubicBezTo>
                          <a:pt x="800" y="46"/>
                          <a:pt x="793" y="25"/>
                          <a:pt x="776" y="20"/>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dirty="0">
                      <a:ln>
                        <a:noFill/>
                      </a:ln>
                      <a:solidFill>
                        <a:prstClr val="black"/>
                      </a:solidFill>
                      <a:effectLst/>
                      <a:uLnTx/>
                      <a:uFillTx/>
                      <a:latin typeface="Bahnschrift" panose="020B0502040204020203" pitchFamily="34" charset="0"/>
                    </a:endParaRPr>
                  </a:p>
                </p:txBody>
              </p:sp>
              <p:sp>
                <p:nvSpPr>
                  <p:cNvPr id="72" name="Freeform 204">
                    <a:extLst>
                      <a:ext uri="{FF2B5EF4-FFF2-40B4-BE49-F238E27FC236}">
                        <a16:creationId xmlns:a16="http://schemas.microsoft.com/office/drawing/2014/main" id="{D5CF42AF-CA19-D3D1-D17F-DE2F26326C4A}"/>
                      </a:ext>
                    </a:extLst>
                  </p:cNvPr>
                  <p:cNvSpPr>
                    <a:spLocks noEditPoints="1"/>
                  </p:cNvSpPr>
                  <p:nvPr/>
                </p:nvSpPr>
                <p:spPr bwMode="auto">
                  <a:xfrm>
                    <a:off x="0" y="3514248"/>
                    <a:ext cx="187424" cy="186215"/>
                  </a:xfrm>
                  <a:custGeom>
                    <a:avLst/>
                    <a:gdLst>
                      <a:gd name="T0" fmla="*/ 232 w 322"/>
                      <a:gd name="T1" fmla="*/ 206 h 322"/>
                      <a:gd name="T2" fmla="*/ 256 w 322"/>
                      <a:gd name="T3" fmla="*/ 230 h 322"/>
                      <a:gd name="T4" fmla="*/ 232 w 322"/>
                      <a:gd name="T5" fmla="*/ 253 h 322"/>
                      <a:gd name="T6" fmla="*/ 209 w 322"/>
                      <a:gd name="T7" fmla="*/ 230 h 322"/>
                      <a:gd name="T8" fmla="*/ 232 w 322"/>
                      <a:gd name="T9" fmla="*/ 206 h 322"/>
                      <a:gd name="T10" fmla="*/ 0 w 322"/>
                      <a:gd name="T11" fmla="*/ 92 h 322"/>
                      <a:gd name="T12" fmla="*/ 230 w 322"/>
                      <a:gd name="T13" fmla="*/ 322 h 322"/>
                      <a:gd name="T14" fmla="*/ 322 w 322"/>
                      <a:gd name="T15" fmla="*/ 230 h 322"/>
                      <a:gd name="T16" fmla="*/ 93 w 322"/>
                      <a:gd name="T17" fmla="*/ 0 h 322"/>
                      <a:gd name="T18" fmla="*/ 0 w 322"/>
                      <a:gd name="T19" fmla="*/ 9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2">
                        <a:moveTo>
                          <a:pt x="232" y="206"/>
                        </a:moveTo>
                        <a:lnTo>
                          <a:pt x="256" y="230"/>
                        </a:lnTo>
                        <a:lnTo>
                          <a:pt x="232" y="253"/>
                        </a:lnTo>
                        <a:lnTo>
                          <a:pt x="209" y="230"/>
                        </a:lnTo>
                        <a:lnTo>
                          <a:pt x="232" y="206"/>
                        </a:lnTo>
                        <a:close/>
                        <a:moveTo>
                          <a:pt x="0" y="92"/>
                        </a:moveTo>
                        <a:lnTo>
                          <a:pt x="230" y="322"/>
                        </a:lnTo>
                        <a:lnTo>
                          <a:pt x="322" y="230"/>
                        </a:lnTo>
                        <a:lnTo>
                          <a:pt x="93" y="0"/>
                        </a:lnTo>
                        <a:lnTo>
                          <a:pt x="0" y="9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Bahnschrift" panose="020B0502040204020203" pitchFamily="34" charset="0"/>
                    </a:endParaRPr>
                  </a:p>
                </p:txBody>
              </p:sp>
              <p:sp>
                <p:nvSpPr>
                  <p:cNvPr id="73" name="Freeform 206">
                    <a:extLst>
                      <a:ext uri="{FF2B5EF4-FFF2-40B4-BE49-F238E27FC236}">
                        <a16:creationId xmlns:a16="http://schemas.microsoft.com/office/drawing/2014/main" id="{9942B39B-A087-72ED-91FE-D0F5994E91A6}"/>
                      </a:ext>
                    </a:extLst>
                  </p:cNvPr>
                  <p:cNvSpPr>
                    <a:spLocks noEditPoints="1"/>
                  </p:cNvSpPr>
                  <p:nvPr/>
                </p:nvSpPr>
                <p:spPr bwMode="auto">
                  <a:xfrm>
                    <a:off x="192260" y="3157538"/>
                    <a:ext cx="257557" cy="303506"/>
                  </a:xfrm>
                  <a:custGeom>
                    <a:avLst/>
                    <a:gdLst>
                      <a:gd name="T0" fmla="*/ 222 w 444"/>
                      <a:gd name="T1" fmla="*/ 355 h 524"/>
                      <a:gd name="T2" fmla="*/ 159 w 444"/>
                      <a:gd name="T3" fmla="*/ 299 h 524"/>
                      <a:gd name="T4" fmla="*/ 204 w 444"/>
                      <a:gd name="T5" fmla="*/ 246 h 524"/>
                      <a:gd name="T6" fmla="*/ 204 w 444"/>
                      <a:gd name="T7" fmla="*/ 229 h 524"/>
                      <a:gd name="T8" fmla="*/ 240 w 444"/>
                      <a:gd name="T9" fmla="*/ 229 h 524"/>
                      <a:gd name="T10" fmla="*/ 240 w 444"/>
                      <a:gd name="T11" fmla="*/ 246 h 524"/>
                      <a:gd name="T12" fmla="*/ 285 w 444"/>
                      <a:gd name="T13" fmla="*/ 299 h 524"/>
                      <a:gd name="T14" fmla="*/ 249 w 444"/>
                      <a:gd name="T15" fmla="*/ 299 h 524"/>
                      <a:gd name="T16" fmla="*/ 222 w 444"/>
                      <a:gd name="T17" fmla="*/ 280 h 524"/>
                      <a:gd name="T18" fmla="*/ 195 w 444"/>
                      <a:gd name="T19" fmla="*/ 299 h 524"/>
                      <a:gd name="T20" fmla="*/ 222 w 444"/>
                      <a:gd name="T21" fmla="*/ 319 h 524"/>
                      <a:gd name="T22" fmla="*/ 285 w 444"/>
                      <a:gd name="T23" fmla="*/ 375 h 524"/>
                      <a:gd name="T24" fmla="*/ 240 w 444"/>
                      <a:gd name="T25" fmla="*/ 428 h 524"/>
                      <a:gd name="T26" fmla="*/ 240 w 444"/>
                      <a:gd name="T27" fmla="*/ 446 h 524"/>
                      <a:gd name="T28" fmla="*/ 204 w 444"/>
                      <a:gd name="T29" fmla="*/ 446 h 524"/>
                      <a:gd name="T30" fmla="*/ 204 w 444"/>
                      <a:gd name="T31" fmla="*/ 428 h 524"/>
                      <a:gd name="T32" fmla="*/ 159 w 444"/>
                      <a:gd name="T33" fmla="*/ 375 h 524"/>
                      <a:gd name="T34" fmla="*/ 195 w 444"/>
                      <a:gd name="T35" fmla="*/ 375 h 524"/>
                      <a:gd name="T36" fmla="*/ 222 w 444"/>
                      <a:gd name="T37" fmla="*/ 394 h 524"/>
                      <a:gd name="T38" fmla="*/ 249 w 444"/>
                      <a:gd name="T39" fmla="*/ 375 h 524"/>
                      <a:gd name="T40" fmla="*/ 222 w 444"/>
                      <a:gd name="T41" fmla="*/ 355 h 524"/>
                      <a:gd name="T42" fmla="*/ 165 w 444"/>
                      <a:gd name="T43" fmla="*/ 489 h 524"/>
                      <a:gd name="T44" fmla="*/ 172 w 444"/>
                      <a:gd name="T45" fmla="*/ 494 h 524"/>
                      <a:gd name="T46" fmla="*/ 296 w 444"/>
                      <a:gd name="T47" fmla="*/ 497 h 524"/>
                      <a:gd name="T48" fmla="*/ 357 w 444"/>
                      <a:gd name="T49" fmla="*/ 524 h 524"/>
                      <a:gd name="T50" fmla="*/ 407 w 444"/>
                      <a:gd name="T51" fmla="*/ 491 h 524"/>
                      <a:gd name="T52" fmla="*/ 415 w 444"/>
                      <a:gd name="T53" fmla="*/ 472 h 524"/>
                      <a:gd name="T54" fmla="*/ 444 w 444"/>
                      <a:gd name="T55" fmla="*/ 430 h 524"/>
                      <a:gd name="T56" fmla="*/ 444 w 444"/>
                      <a:gd name="T57" fmla="*/ 430 h 524"/>
                      <a:gd name="T58" fmla="*/ 444 w 444"/>
                      <a:gd name="T59" fmla="*/ 428 h 524"/>
                      <a:gd name="T60" fmla="*/ 286 w 444"/>
                      <a:gd name="T61" fmla="*/ 162 h 524"/>
                      <a:gd name="T62" fmla="*/ 286 w 444"/>
                      <a:gd name="T63" fmla="*/ 104 h 524"/>
                      <a:gd name="T64" fmla="*/ 310 w 444"/>
                      <a:gd name="T65" fmla="*/ 30 h 524"/>
                      <a:gd name="T66" fmla="*/ 293 w 444"/>
                      <a:gd name="T67" fmla="*/ 0 h 524"/>
                      <a:gd name="T68" fmla="*/ 293 w 444"/>
                      <a:gd name="T69" fmla="*/ 0 h 524"/>
                      <a:gd name="T70" fmla="*/ 274 w 444"/>
                      <a:gd name="T71" fmla="*/ 5 h 524"/>
                      <a:gd name="T72" fmla="*/ 265 w 444"/>
                      <a:gd name="T73" fmla="*/ 5 h 524"/>
                      <a:gd name="T74" fmla="*/ 246 w 444"/>
                      <a:gd name="T75" fmla="*/ 0 h 524"/>
                      <a:gd name="T76" fmla="*/ 227 w 444"/>
                      <a:gd name="T77" fmla="*/ 5 h 524"/>
                      <a:gd name="T78" fmla="*/ 217 w 444"/>
                      <a:gd name="T79" fmla="*/ 5 h 524"/>
                      <a:gd name="T80" fmla="*/ 198 w 444"/>
                      <a:gd name="T81" fmla="*/ 0 h 524"/>
                      <a:gd name="T82" fmla="*/ 179 w 444"/>
                      <a:gd name="T83" fmla="*/ 5 h 524"/>
                      <a:gd name="T84" fmla="*/ 170 w 444"/>
                      <a:gd name="T85" fmla="*/ 5 h 524"/>
                      <a:gd name="T86" fmla="*/ 151 w 444"/>
                      <a:gd name="T87" fmla="*/ 0 h 524"/>
                      <a:gd name="T88" fmla="*/ 151 w 444"/>
                      <a:gd name="T89" fmla="*/ 0 h 524"/>
                      <a:gd name="T90" fmla="*/ 134 w 444"/>
                      <a:gd name="T91" fmla="*/ 30 h 524"/>
                      <a:gd name="T92" fmla="*/ 158 w 444"/>
                      <a:gd name="T93" fmla="*/ 104 h 524"/>
                      <a:gd name="T94" fmla="*/ 158 w 444"/>
                      <a:gd name="T95" fmla="*/ 162 h 524"/>
                      <a:gd name="T96" fmla="*/ 0 w 444"/>
                      <a:gd name="T97" fmla="*/ 428 h 524"/>
                      <a:gd name="T98" fmla="*/ 0 w 444"/>
                      <a:gd name="T99" fmla="*/ 441 h 524"/>
                      <a:gd name="T100" fmla="*/ 30 w 444"/>
                      <a:gd name="T101" fmla="*/ 438 h 524"/>
                      <a:gd name="T102" fmla="*/ 165 w 444"/>
                      <a:gd name="T103" fmla="*/ 489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4" h="524">
                        <a:moveTo>
                          <a:pt x="222" y="355"/>
                        </a:moveTo>
                        <a:cubicBezTo>
                          <a:pt x="178" y="355"/>
                          <a:pt x="159" y="327"/>
                          <a:pt x="159" y="299"/>
                        </a:cubicBezTo>
                        <a:cubicBezTo>
                          <a:pt x="159" y="274"/>
                          <a:pt x="178" y="253"/>
                          <a:pt x="204" y="246"/>
                        </a:cubicBezTo>
                        <a:lnTo>
                          <a:pt x="204" y="229"/>
                        </a:lnTo>
                        <a:lnTo>
                          <a:pt x="240" y="229"/>
                        </a:lnTo>
                        <a:lnTo>
                          <a:pt x="240" y="246"/>
                        </a:lnTo>
                        <a:cubicBezTo>
                          <a:pt x="266" y="253"/>
                          <a:pt x="285" y="274"/>
                          <a:pt x="285" y="299"/>
                        </a:cubicBezTo>
                        <a:lnTo>
                          <a:pt x="249" y="299"/>
                        </a:lnTo>
                        <a:cubicBezTo>
                          <a:pt x="249" y="289"/>
                          <a:pt x="236" y="280"/>
                          <a:pt x="222" y="280"/>
                        </a:cubicBezTo>
                        <a:cubicBezTo>
                          <a:pt x="208" y="280"/>
                          <a:pt x="195" y="289"/>
                          <a:pt x="195" y="299"/>
                        </a:cubicBezTo>
                        <a:cubicBezTo>
                          <a:pt x="195" y="316"/>
                          <a:pt x="212" y="319"/>
                          <a:pt x="222" y="319"/>
                        </a:cubicBezTo>
                        <a:cubicBezTo>
                          <a:pt x="259" y="319"/>
                          <a:pt x="285" y="342"/>
                          <a:pt x="285" y="375"/>
                        </a:cubicBezTo>
                        <a:cubicBezTo>
                          <a:pt x="285" y="400"/>
                          <a:pt x="266" y="421"/>
                          <a:pt x="240" y="428"/>
                        </a:cubicBezTo>
                        <a:lnTo>
                          <a:pt x="240" y="446"/>
                        </a:lnTo>
                        <a:lnTo>
                          <a:pt x="204" y="446"/>
                        </a:lnTo>
                        <a:lnTo>
                          <a:pt x="204" y="428"/>
                        </a:lnTo>
                        <a:cubicBezTo>
                          <a:pt x="178" y="421"/>
                          <a:pt x="159" y="400"/>
                          <a:pt x="159" y="375"/>
                        </a:cubicBezTo>
                        <a:lnTo>
                          <a:pt x="195" y="375"/>
                        </a:lnTo>
                        <a:cubicBezTo>
                          <a:pt x="195" y="385"/>
                          <a:pt x="208" y="394"/>
                          <a:pt x="222" y="394"/>
                        </a:cubicBezTo>
                        <a:cubicBezTo>
                          <a:pt x="236" y="394"/>
                          <a:pt x="249" y="385"/>
                          <a:pt x="249" y="375"/>
                        </a:cubicBezTo>
                        <a:cubicBezTo>
                          <a:pt x="249" y="363"/>
                          <a:pt x="239" y="355"/>
                          <a:pt x="222" y="355"/>
                        </a:cubicBezTo>
                        <a:close/>
                        <a:moveTo>
                          <a:pt x="165" y="489"/>
                        </a:moveTo>
                        <a:cubicBezTo>
                          <a:pt x="167" y="491"/>
                          <a:pt x="171" y="493"/>
                          <a:pt x="172" y="494"/>
                        </a:cubicBezTo>
                        <a:lnTo>
                          <a:pt x="296" y="497"/>
                        </a:lnTo>
                        <a:cubicBezTo>
                          <a:pt x="320" y="498"/>
                          <a:pt x="341" y="508"/>
                          <a:pt x="357" y="524"/>
                        </a:cubicBezTo>
                        <a:lnTo>
                          <a:pt x="407" y="491"/>
                        </a:lnTo>
                        <a:lnTo>
                          <a:pt x="415" y="472"/>
                        </a:lnTo>
                        <a:cubicBezTo>
                          <a:pt x="422" y="456"/>
                          <a:pt x="432" y="442"/>
                          <a:pt x="444" y="430"/>
                        </a:cubicBezTo>
                        <a:cubicBezTo>
                          <a:pt x="444" y="430"/>
                          <a:pt x="444" y="430"/>
                          <a:pt x="444" y="430"/>
                        </a:cubicBezTo>
                        <a:lnTo>
                          <a:pt x="444" y="428"/>
                        </a:lnTo>
                        <a:cubicBezTo>
                          <a:pt x="444" y="309"/>
                          <a:pt x="388" y="206"/>
                          <a:pt x="286" y="162"/>
                        </a:cubicBezTo>
                        <a:lnTo>
                          <a:pt x="286" y="104"/>
                        </a:lnTo>
                        <a:lnTo>
                          <a:pt x="310" y="30"/>
                        </a:lnTo>
                        <a:cubicBezTo>
                          <a:pt x="315" y="16"/>
                          <a:pt x="307" y="0"/>
                          <a:pt x="293" y="0"/>
                        </a:cubicBezTo>
                        <a:cubicBezTo>
                          <a:pt x="293" y="0"/>
                          <a:pt x="293" y="0"/>
                          <a:pt x="293" y="0"/>
                        </a:cubicBezTo>
                        <a:cubicBezTo>
                          <a:pt x="285" y="0"/>
                          <a:pt x="278" y="2"/>
                          <a:pt x="274" y="5"/>
                        </a:cubicBezTo>
                        <a:cubicBezTo>
                          <a:pt x="271" y="6"/>
                          <a:pt x="268" y="6"/>
                          <a:pt x="265" y="5"/>
                        </a:cubicBezTo>
                        <a:cubicBezTo>
                          <a:pt x="260" y="2"/>
                          <a:pt x="253" y="0"/>
                          <a:pt x="246" y="0"/>
                        </a:cubicBezTo>
                        <a:cubicBezTo>
                          <a:pt x="238" y="0"/>
                          <a:pt x="231" y="2"/>
                          <a:pt x="227" y="5"/>
                        </a:cubicBezTo>
                        <a:cubicBezTo>
                          <a:pt x="224" y="6"/>
                          <a:pt x="220" y="6"/>
                          <a:pt x="217" y="5"/>
                        </a:cubicBezTo>
                        <a:cubicBezTo>
                          <a:pt x="213" y="2"/>
                          <a:pt x="206" y="0"/>
                          <a:pt x="198" y="0"/>
                        </a:cubicBezTo>
                        <a:cubicBezTo>
                          <a:pt x="191" y="0"/>
                          <a:pt x="184" y="2"/>
                          <a:pt x="179" y="5"/>
                        </a:cubicBezTo>
                        <a:cubicBezTo>
                          <a:pt x="176" y="6"/>
                          <a:pt x="173" y="6"/>
                          <a:pt x="170" y="5"/>
                        </a:cubicBezTo>
                        <a:cubicBezTo>
                          <a:pt x="166" y="2"/>
                          <a:pt x="159" y="0"/>
                          <a:pt x="151" y="0"/>
                        </a:cubicBezTo>
                        <a:cubicBezTo>
                          <a:pt x="151" y="0"/>
                          <a:pt x="151" y="0"/>
                          <a:pt x="151" y="0"/>
                        </a:cubicBezTo>
                        <a:cubicBezTo>
                          <a:pt x="138" y="0"/>
                          <a:pt x="129" y="16"/>
                          <a:pt x="134" y="30"/>
                        </a:cubicBezTo>
                        <a:lnTo>
                          <a:pt x="158" y="104"/>
                        </a:lnTo>
                        <a:lnTo>
                          <a:pt x="158" y="162"/>
                        </a:lnTo>
                        <a:cubicBezTo>
                          <a:pt x="56" y="206"/>
                          <a:pt x="0" y="309"/>
                          <a:pt x="0" y="428"/>
                        </a:cubicBezTo>
                        <a:lnTo>
                          <a:pt x="0" y="441"/>
                        </a:lnTo>
                        <a:cubicBezTo>
                          <a:pt x="10" y="439"/>
                          <a:pt x="20" y="438"/>
                          <a:pt x="30" y="438"/>
                        </a:cubicBezTo>
                        <a:cubicBezTo>
                          <a:pt x="84" y="438"/>
                          <a:pt x="133" y="457"/>
                          <a:pt x="165" y="489"/>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Bahnschrift" panose="020B0502040204020203" pitchFamily="34" charset="0"/>
                    </a:endParaRPr>
                  </a:p>
                </p:txBody>
              </p:sp>
            </p:grpSp>
            <p:sp>
              <p:nvSpPr>
                <p:cNvPr id="69" name="Freihandform 240">
                  <a:extLst>
                    <a:ext uri="{FF2B5EF4-FFF2-40B4-BE49-F238E27FC236}">
                      <a16:creationId xmlns:a16="http://schemas.microsoft.com/office/drawing/2014/main" id="{83C22E00-7F34-98B2-EF6B-FE86EE201677}"/>
                    </a:ext>
                  </a:extLst>
                </p:cNvPr>
                <p:cNvSpPr/>
                <p:nvPr/>
              </p:nvSpPr>
              <p:spPr>
                <a:xfrm>
                  <a:off x="132106" y="3078492"/>
                  <a:ext cx="320330" cy="382046"/>
                </a:xfrm>
                <a:custGeom>
                  <a:avLst/>
                  <a:gdLst>
                    <a:gd name="connsiteX0" fmla="*/ 206030 w 320330"/>
                    <a:gd name="connsiteY0" fmla="*/ 33802 h 382046"/>
                    <a:gd name="connsiteX1" fmla="*/ 206030 w 320330"/>
                    <a:gd name="connsiteY1" fmla="*/ 33802 h 382046"/>
                    <a:gd name="connsiteX2" fmla="*/ 153642 w 320330"/>
                    <a:gd name="connsiteY2" fmla="*/ 36184 h 382046"/>
                    <a:gd name="connsiteX3" fmla="*/ 132211 w 320330"/>
                    <a:gd name="connsiteY3" fmla="*/ 48090 h 382046"/>
                    <a:gd name="connsiteX4" fmla="*/ 113161 w 320330"/>
                    <a:gd name="connsiteY4" fmla="*/ 59996 h 382046"/>
                    <a:gd name="connsiteX5" fmla="*/ 98874 w 320330"/>
                    <a:gd name="connsiteY5" fmla="*/ 74284 h 382046"/>
                    <a:gd name="connsiteX6" fmla="*/ 82205 w 320330"/>
                    <a:gd name="connsiteY6" fmla="*/ 86190 h 382046"/>
                    <a:gd name="connsiteX7" fmla="*/ 67917 w 320330"/>
                    <a:gd name="connsiteY7" fmla="*/ 105240 h 382046"/>
                    <a:gd name="connsiteX8" fmla="*/ 60774 w 320330"/>
                    <a:gd name="connsiteY8" fmla="*/ 112384 h 382046"/>
                    <a:gd name="connsiteX9" fmla="*/ 48867 w 320330"/>
                    <a:gd name="connsiteY9" fmla="*/ 131434 h 382046"/>
                    <a:gd name="connsiteX10" fmla="*/ 39342 w 320330"/>
                    <a:gd name="connsiteY10" fmla="*/ 155246 h 382046"/>
                    <a:gd name="connsiteX11" fmla="*/ 25055 w 320330"/>
                    <a:gd name="connsiteY11" fmla="*/ 176677 h 382046"/>
                    <a:gd name="connsiteX12" fmla="*/ 15530 w 320330"/>
                    <a:gd name="connsiteY12" fmla="*/ 195727 h 382046"/>
                    <a:gd name="connsiteX13" fmla="*/ 6005 w 320330"/>
                    <a:gd name="connsiteY13" fmla="*/ 207634 h 382046"/>
                    <a:gd name="connsiteX14" fmla="*/ 3624 w 320330"/>
                    <a:gd name="connsiteY14" fmla="*/ 214777 h 382046"/>
                    <a:gd name="connsiteX15" fmla="*/ 6005 w 320330"/>
                    <a:gd name="connsiteY15" fmla="*/ 262402 h 382046"/>
                    <a:gd name="connsiteX16" fmla="*/ 22674 w 320330"/>
                    <a:gd name="connsiteY16" fmla="*/ 279071 h 382046"/>
                    <a:gd name="connsiteX17" fmla="*/ 29817 w 320330"/>
                    <a:gd name="connsiteY17" fmla="*/ 286215 h 382046"/>
                    <a:gd name="connsiteX18" fmla="*/ 36961 w 320330"/>
                    <a:gd name="connsiteY18" fmla="*/ 300502 h 382046"/>
                    <a:gd name="connsiteX19" fmla="*/ 44105 w 320330"/>
                    <a:gd name="connsiteY19" fmla="*/ 305265 h 382046"/>
                    <a:gd name="connsiteX20" fmla="*/ 48867 w 320330"/>
                    <a:gd name="connsiteY20" fmla="*/ 321934 h 382046"/>
                    <a:gd name="connsiteX21" fmla="*/ 58392 w 320330"/>
                    <a:gd name="connsiteY21" fmla="*/ 326696 h 382046"/>
                    <a:gd name="connsiteX22" fmla="*/ 72680 w 320330"/>
                    <a:gd name="connsiteY22" fmla="*/ 336221 h 382046"/>
                    <a:gd name="connsiteX23" fmla="*/ 91730 w 320330"/>
                    <a:gd name="connsiteY23" fmla="*/ 340984 h 382046"/>
                    <a:gd name="connsiteX24" fmla="*/ 101255 w 320330"/>
                    <a:gd name="connsiteY24" fmla="*/ 343365 h 382046"/>
                    <a:gd name="connsiteX25" fmla="*/ 129830 w 320330"/>
                    <a:gd name="connsiteY25" fmla="*/ 348127 h 382046"/>
                    <a:gd name="connsiteX26" fmla="*/ 136974 w 320330"/>
                    <a:gd name="connsiteY26" fmla="*/ 350509 h 382046"/>
                    <a:gd name="connsiteX27" fmla="*/ 153642 w 320330"/>
                    <a:gd name="connsiteY27" fmla="*/ 357652 h 382046"/>
                    <a:gd name="connsiteX28" fmla="*/ 170311 w 320330"/>
                    <a:gd name="connsiteY28" fmla="*/ 362415 h 382046"/>
                    <a:gd name="connsiteX29" fmla="*/ 184599 w 320330"/>
                    <a:gd name="connsiteY29" fmla="*/ 369559 h 382046"/>
                    <a:gd name="connsiteX30" fmla="*/ 225080 w 320330"/>
                    <a:gd name="connsiteY30" fmla="*/ 376702 h 382046"/>
                    <a:gd name="connsiteX31" fmla="*/ 232224 w 320330"/>
                    <a:gd name="connsiteY31" fmla="*/ 379084 h 382046"/>
                    <a:gd name="connsiteX32" fmla="*/ 291755 w 320330"/>
                    <a:gd name="connsiteY32" fmla="*/ 379084 h 382046"/>
                    <a:gd name="connsiteX33" fmla="*/ 298899 w 320330"/>
                    <a:gd name="connsiteY33" fmla="*/ 371940 h 382046"/>
                    <a:gd name="connsiteX34" fmla="*/ 308424 w 320330"/>
                    <a:gd name="connsiteY34" fmla="*/ 357652 h 382046"/>
                    <a:gd name="connsiteX35" fmla="*/ 310805 w 320330"/>
                    <a:gd name="connsiteY35" fmla="*/ 348127 h 382046"/>
                    <a:gd name="connsiteX36" fmla="*/ 317949 w 320330"/>
                    <a:gd name="connsiteY36" fmla="*/ 338602 h 382046"/>
                    <a:gd name="connsiteX37" fmla="*/ 320330 w 320330"/>
                    <a:gd name="connsiteY37" fmla="*/ 324315 h 382046"/>
                    <a:gd name="connsiteX38" fmla="*/ 317949 w 320330"/>
                    <a:gd name="connsiteY38" fmla="*/ 243352 h 382046"/>
                    <a:gd name="connsiteX39" fmla="*/ 315567 w 320330"/>
                    <a:gd name="connsiteY39" fmla="*/ 231446 h 382046"/>
                    <a:gd name="connsiteX40" fmla="*/ 308424 w 320330"/>
                    <a:gd name="connsiteY40" fmla="*/ 193346 h 382046"/>
                    <a:gd name="connsiteX41" fmla="*/ 303661 w 320330"/>
                    <a:gd name="connsiteY41" fmla="*/ 186202 h 382046"/>
                    <a:gd name="connsiteX42" fmla="*/ 294136 w 320330"/>
                    <a:gd name="connsiteY42" fmla="*/ 164771 h 382046"/>
                    <a:gd name="connsiteX43" fmla="*/ 289374 w 320330"/>
                    <a:gd name="connsiteY43" fmla="*/ 152865 h 382046"/>
                    <a:gd name="connsiteX44" fmla="*/ 275086 w 320330"/>
                    <a:gd name="connsiteY44" fmla="*/ 121909 h 382046"/>
                    <a:gd name="connsiteX45" fmla="*/ 265561 w 320330"/>
                    <a:gd name="connsiteY45" fmla="*/ 95715 h 382046"/>
                    <a:gd name="connsiteX46" fmla="*/ 263180 w 320330"/>
                    <a:gd name="connsiteY46" fmla="*/ 86190 h 382046"/>
                    <a:gd name="connsiteX47" fmla="*/ 253655 w 320330"/>
                    <a:gd name="connsiteY47" fmla="*/ 71902 h 382046"/>
                    <a:gd name="connsiteX48" fmla="*/ 246511 w 320330"/>
                    <a:gd name="connsiteY48" fmla="*/ 50471 h 382046"/>
                    <a:gd name="connsiteX49" fmla="*/ 239367 w 320330"/>
                    <a:gd name="connsiteY49" fmla="*/ 38565 h 382046"/>
                    <a:gd name="connsiteX50" fmla="*/ 232224 w 320330"/>
                    <a:gd name="connsiteY50" fmla="*/ 17134 h 382046"/>
                    <a:gd name="connsiteX51" fmla="*/ 227461 w 320330"/>
                    <a:gd name="connsiteY51" fmla="*/ 9990 h 382046"/>
                    <a:gd name="connsiteX52" fmla="*/ 225080 w 320330"/>
                    <a:gd name="connsiteY52" fmla="*/ 465 h 382046"/>
                    <a:gd name="connsiteX53" fmla="*/ 206030 w 320330"/>
                    <a:gd name="connsiteY53" fmla="*/ 33802 h 38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20330" h="382046">
                      <a:moveTo>
                        <a:pt x="206030" y="33802"/>
                      </a:moveTo>
                      <a:lnTo>
                        <a:pt x="206030" y="33802"/>
                      </a:lnTo>
                      <a:cubicBezTo>
                        <a:pt x="188567" y="34596"/>
                        <a:pt x="171067" y="34790"/>
                        <a:pt x="153642" y="36184"/>
                      </a:cubicBezTo>
                      <a:cubicBezTo>
                        <a:pt x="146592" y="36748"/>
                        <a:pt x="135990" y="45445"/>
                        <a:pt x="132211" y="48090"/>
                      </a:cubicBezTo>
                      <a:cubicBezTo>
                        <a:pt x="116754" y="58910"/>
                        <a:pt x="129002" y="52077"/>
                        <a:pt x="113161" y="59996"/>
                      </a:cubicBezTo>
                      <a:cubicBezTo>
                        <a:pt x="101942" y="76827"/>
                        <a:pt x="116590" y="56569"/>
                        <a:pt x="98874" y="74284"/>
                      </a:cubicBezTo>
                      <a:cubicBezTo>
                        <a:pt x="85796" y="87361"/>
                        <a:pt x="105646" y="76813"/>
                        <a:pt x="82205" y="86190"/>
                      </a:cubicBezTo>
                      <a:cubicBezTo>
                        <a:pt x="77442" y="92540"/>
                        <a:pt x="73529" y="99627"/>
                        <a:pt x="67917" y="105240"/>
                      </a:cubicBezTo>
                      <a:cubicBezTo>
                        <a:pt x="65536" y="107621"/>
                        <a:pt x="62930" y="109797"/>
                        <a:pt x="60774" y="112384"/>
                      </a:cubicBezTo>
                      <a:cubicBezTo>
                        <a:pt x="58288" y="115367"/>
                        <a:pt x="49647" y="130030"/>
                        <a:pt x="48867" y="131434"/>
                      </a:cubicBezTo>
                      <a:cubicBezTo>
                        <a:pt x="40892" y="145789"/>
                        <a:pt x="46596" y="137111"/>
                        <a:pt x="39342" y="155246"/>
                      </a:cubicBezTo>
                      <a:cubicBezTo>
                        <a:pt x="35120" y="165801"/>
                        <a:pt x="32771" y="167033"/>
                        <a:pt x="25055" y="176677"/>
                      </a:cubicBezTo>
                      <a:cubicBezTo>
                        <a:pt x="20321" y="195616"/>
                        <a:pt x="26324" y="176837"/>
                        <a:pt x="15530" y="195727"/>
                      </a:cubicBezTo>
                      <a:cubicBezTo>
                        <a:pt x="8451" y="208115"/>
                        <a:pt x="19562" y="198595"/>
                        <a:pt x="6005" y="207634"/>
                      </a:cubicBezTo>
                      <a:cubicBezTo>
                        <a:pt x="5211" y="210015"/>
                        <a:pt x="4314" y="212364"/>
                        <a:pt x="3624" y="214777"/>
                      </a:cubicBezTo>
                      <a:cubicBezTo>
                        <a:pt x="-1127" y="231404"/>
                        <a:pt x="-2042" y="241839"/>
                        <a:pt x="6005" y="262402"/>
                      </a:cubicBezTo>
                      <a:cubicBezTo>
                        <a:pt x="8868" y="269720"/>
                        <a:pt x="17118" y="273515"/>
                        <a:pt x="22674" y="279071"/>
                      </a:cubicBezTo>
                      <a:lnTo>
                        <a:pt x="29817" y="286215"/>
                      </a:lnTo>
                      <a:cubicBezTo>
                        <a:pt x="31754" y="292024"/>
                        <a:pt x="32346" y="295887"/>
                        <a:pt x="36961" y="300502"/>
                      </a:cubicBezTo>
                      <a:cubicBezTo>
                        <a:pt x="38985" y="302526"/>
                        <a:pt x="41724" y="303677"/>
                        <a:pt x="44105" y="305265"/>
                      </a:cubicBezTo>
                      <a:cubicBezTo>
                        <a:pt x="45692" y="310821"/>
                        <a:pt x="45662" y="317126"/>
                        <a:pt x="48867" y="321934"/>
                      </a:cubicBezTo>
                      <a:cubicBezTo>
                        <a:pt x="50836" y="324888"/>
                        <a:pt x="55348" y="324870"/>
                        <a:pt x="58392" y="326696"/>
                      </a:cubicBezTo>
                      <a:cubicBezTo>
                        <a:pt x="63300" y="329641"/>
                        <a:pt x="67250" y="334411"/>
                        <a:pt x="72680" y="336221"/>
                      </a:cubicBezTo>
                      <a:cubicBezTo>
                        <a:pt x="85444" y="340475"/>
                        <a:pt x="74493" y="337153"/>
                        <a:pt x="91730" y="340984"/>
                      </a:cubicBezTo>
                      <a:cubicBezTo>
                        <a:pt x="94925" y="341694"/>
                        <a:pt x="98038" y="342762"/>
                        <a:pt x="101255" y="343365"/>
                      </a:cubicBezTo>
                      <a:cubicBezTo>
                        <a:pt x="110746" y="345144"/>
                        <a:pt x="129830" y="348127"/>
                        <a:pt x="129830" y="348127"/>
                      </a:cubicBezTo>
                      <a:cubicBezTo>
                        <a:pt x="132211" y="348921"/>
                        <a:pt x="134667" y="349520"/>
                        <a:pt x="136974" y="350509"/>
                      </a:cubicBezTo>
                      <a:cubicBezTo>
                        <a:pt x="149673" y="355952"/>
                        <a:pt x="142474" y="354461"/>
                        <a:pt x="153642" y="357652"/>
                      </a:cubicBezTo>
                      <a:cubicBezTo>
                        <a:pt x="157197" y="358668"/>
                        <a:pt x="166508" y="360514"/>
                        <a:pt x="170311" y="362415"/>
                      </a:cubicBezTo>
                      <a:cubicBezTo>
                        <a:pt x="184224" y="369371"/>
                        <a:pt x="170634" y="365569"/>
                        <a:pt x="184599" y="369559"/>
                      </a:cubicBezTo>
                      <a:cubicBezTo>
                        <a:pt x="197794" y="373329"/>
                        <a:pt x="211538" y="374768"/>
                        <a:pt x="225080" y="376702"/>
                      </a:cubicBezTo>
                      <a:cubicBezTo>
                        <a:pt x="227461" y="377496"/>
                        <a:pt x="229789" y="378475"/>
                        <a:pt x="232224" y="379084"/>
                      </a:cubicBezTo>
                      <a:cubicBezTo>
                        <a:pt x="255131" y="384811"/>
                        <a:pt x="258097" y="380767"/>
                        <a:pt x="291755" y="379084"/>
                      </a:cubicBezTo>
                      <a:cubicBezTo>
                        <a:pt x="294136" y="376703"/>
                        <a:pt x="297031" y="374742"/>
                        <a:pt x="298899" y="371940"/>
                      </a:cubicBezTo>
                      <a:cubicBezTo>
                        <a:pt x="312684" y="351262"/>
                        <a:pt x="285634" y="380442"/>
                        <a:pt x="308424" y="357652"/>
                      </a:cubicBezTo>
                      <a:cubicBezTo>
                        <a:pt x="309218" y="354477"/>
                        <a:pt x="309341" y="351054"/>
                        <a:pt x="310805" y="348127"/>
                      </a:cubicBezTo>
                      <a:cubicBezTo>
                        <a:pt x="312580" y="344577"/>
                        <a:pt x="316475" y="342287"/>
                        <a:pt x="317949" y="338602"/>
                      </a:cubicBezTo>
                      <a:cubicBezTo>
                        <a:pt x="319742" y="334119"/>
                        <a:pt x="319536" y="329077"/>
                        <a:pt x="320330" y="324315"/>
                      </a:cubicBezTo>
                      <a:cubicBezTo>
                        <a:pt x="319536" y="297327"/>
                        <a:pt x="319332" y="270316"/>
                        <a:pt x="317949" y="243352"/>
                      </a:cubicBezTo>
                      <a:cubicBezTo>
                        <a:pt x="317742" y="239310"/>
                        <a:pt x="316182" y="235446"/>
                        <a:pt x="315567" y="231446"/>
                      </a:cubicBezTo>
                      <a:cubicBezTo>
                        <a:pt x="314503" y="224530"/>
                        <a:pt x="312561" y="199551"/>
                        <a:pt x="308424" y="193346"/>
                      </a:cubicBezTo>
                      <a:lnTo>
                        <a:pt x="303661" y="186202"/>
                      </a:lnTo>
                      <a:cubicBezTo>
                        <a:pt x="298622" y="171084"/>
                        <a:pt x="304470" y="187506"/>
                        <a:pt x="294136" y="164771"/>
                      </a:cubicBezTo>
                      <a:cubicBezTo>
                        <a:pt x="292367" y="160880"/>
                        <a:pt x="291165" y="156746"/>
                        <a:pt x="289374" y="152865"/>
                      </a:cubicBezTo>
                      <a:cubicBezTo>
                        <a:pt x="272211" y="115677"/>
                        <a:pt x="285934" y="149025"/>
                        <a:pt x="275086" y="121909"/>
                      </a:cubicBezTo>
                      <a:cubicBezTo>
                        <a:pt x="270300" y="97974"/>
                        <a:pt x="276306" y="122576"/>
                        <a:pt x="265561" y="95715"/>
                      </a:cubicBezTo>
                      <a:cubicBezTo>
                        <a:pt x="264346" y="92676"/>
                        <a:pt x="264644" y="89117"/>
                        <a:pt x="263180" y="86190"/>
                      </a:cubicBezTo>
                      <a:cubicBezTo>
                        <a:pt x="260620" y="81070"/>
                        <a:pt x="256396" y="76927"/>
                        <a:pt x="253655" y="71902"/>
                      </a:cubicBezTo>
                      <a:cubicBezTo>
                        <a:pt x="238486" y="44093"/>
                        <a:pt x="256965" y="73992"/>
                        <a:pt x="246511" y="50471"/>
                      </a:cubicBezTo>
                      <a:cubicBezTo>
                        <a:pt x="244631" y="46242"/>
                        <a:pt x="241437" y="42705"/>
                        <a:pt x="239367" y="38565"/>
                      </a:cubicBezTo>
                      <a:cubicBezTo>
                        <a:pt x="220034" y="-102"/>
                        <a:pt x="245868" y="48969"/>
                        <a:pt x="232224" y="17134"/>
                      </a:cubicBezTo>
                      <a:cubicBezTo>
                        <a:pt x="231097" y="14503"/>
                        <a:pt x="229049" y="12371"/>
                        <a:pt x="227461" y="9990"/>
                      </a:cubicBezTo>
                      <a:cubicBezTo>
                        <a:pt x="226667" y="6815"/>
                        <a:pt x="226369" y="3473"/>
                        <a:pt x="225080" y="465"/>
                      </a:cubicBezTo>
                      <a:cubicBezTo>
                        <a:pt x="223061" y="-4247"/>
                        <a:pt x="209205" y="28246"/>
                        <a:pt x="206030" y="33802"/>
                      </a:cubicBezTo>
                      <a:close/>
                    </a:path>
                  </a:pathLst>
                </a:cu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prstClr val="white"/>
                    </a:solidFill>
                    <a:effectLst/>
                    <a:uLnTx/>
                    <a:uFillTx/>
                    <a:latin typeface="Bahnschrift" panose="020B0502040204020203" pitchFamily="34" charset="0"/>
                  </a:endParaRPr>
                </a:p>
              </p:txBody>
            </p:sp>
            <p:sp>
              <p:nvSpPr>
                <p:cNvPr id="70" name="Bolt3" descr="{&quot;Key&quot;:&quot;POWER_USER_SHAPE_ICON&quot;,&quot;Value&quot;:&quot;POWER_USER_SHAPE_ICON_STYLE_1&quot;}">
                  <a:extLst>
                    <a:ext uri="{FF2B5EF4-FFF2-40B4-BE49-F238E27FC236}">
                      <a16:creationId xmlns:a16="http://schemas.microsoft.com/office/drawing/2014/main" id="{16421608-6B9B-BCB1-B3AC-CCB27F91B3A4}"/>
                    </a:ext>
                  </a:extLst>
                </p:cNvPr>
                <p:cNvSpPr>
                  <a:spLocks noChangeAspect="1"/>
                </p:cNvSpPr>
                <p:nvPr>
                  <p:custDataLst>
                    <p:tags r:id="rId6"/>
                  </p:custDataLst>
                </p:nvPr>
              </p:nvSpPr>
              <p:spPr bwMode="auto">
                <a:xfrm>
                  <a:off x="234737" y="3127907"/>
                  <a:ext cx="197755" cy="316407"/>
                </a:xfrm>
                <a:custGeom>
                  <a:avLst/>
                  <a:gdLst>
                    <a:gd name="T0" fmla="*/ 132 w 511"/>
                    <a:gd name="T1" fmla="*/ 773 h 815"/>
                    <a:gd name="T2" fmla="*/ 212 w 511"/>
                    <a:gd name="T3" fmla="*/ 474 h 815"/>
                    <a:gd name="T4" fmla="*/ 32 w 511"/>
                    <a:gd name="T5" fmla="*/ 474 h 815"/>
                    <a:gd name="T6" fmla="*/ 13 w 511"/>
                    <a:gd name="T7" fmla="*/ 435 h 815"/>
                    <a:gd name="T8" fmla="*/ 336 w 511"/>
                    <a:gd name="T9" fmla="*/ 21 h 815"/>
                    <a:gd name="T10" fmla="*/ 379 w 511"/>
                    <a:gd name="T11" fmla="*/ 42 h 815"/>
                    <a:gd name="T12" fmla="*/ 299 w 511"/>
                    <a:gd name="T13" fmla="*/ 341 h 815"/>
                    <a:gd name="T14" fmla="*/ 479 w 511"/>
                    <a:gd name="T15" fmla="*/ 341 h 815"/>
                    <a:gd name="T16" fmla="*/ 499 w 511"/>
                    <a:gd name="T17" fmla="*/ 380 h 815"/>
                    <a:gd name="T18" fmla="*/ 176 w 511"/>
                    <a:gd name="T19" fmla="*/ 794 h 815"/>
                    <a:gd name="T20" fmla="*/ 132 w 511"/>
                    <a:gd name="T21" fmla="*/ 773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815">
                      <a:moveTo>
                        <a:pt x="132" y="773"/>
                      </a:moveTo>
                      <a:lnTo>
                        <a:pt x="212" y="474"/>
                      </a:lnTo>
                      <a:lnTo>
                        <a:pt x="32" y="474"/>
                      </a:lnTo>
                      <a:cubicBezTo>
                        <a:pt x="12" y="474"/>
                        <a:pt x="0" y="450"/>
                        <a:pt x="13" y="435"/>
                      </a:cubicBezTo>
                      <a:lnTo>
                        <a:pt x="336" y="21"/>
                      </a:lnTo>
                      <a:cubicBezTo>
                        <a:pt x="352" y="0"/>
                        <a:pt x="386" y="17"/>
                        <a:pt x="379" y="42"/>
                      </a:cubicBezTo>
                      <a:lnTo>
                        <a:pt x="299" y="341"/>
                      </a:lnTo>
                      <a:lnTo>
                        <a:pt x="479" y="341"/>
                      </a:lnTo>
                      <a:cubicBezTo>
                        <a:pt x="500" y="341"/>
                        <a:pt x="511" y="365"/>
                        <a:pt x="499" y="380"/>
                      </a:cubicBezTo>
                      <a:lnTo>
                        <a:pt x="176" y="794"/>
                      </a:lnTo>
                      <a:cubicBezTo>
                        <a:pt x="159" y="815"/>
                        <a:pt x="125" y="798"/>
                        <a:pt x="132" y="773"/>
                      </a:cubicBezTo>
                      <a:close/>
                    </a:path>
                  </a:pathLst>
                </a:custGeom>
                <a:solidFill>
                  <a:srgbClr val="9954CC"/>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Bahnschrift" panose="020B0502040204020203" pitchFamily="34" charset="0"/>
                  </a:endParaRPr>
                </a:p>
              </p:txBody>
            </p:sp>
          </p:grpSp>
          <p:grpSp>
            <p:nvGrpSpPr>
              <p:cNvPr id="65" name="Gruppieren 64" descr="{&quot;Key&quot;:&quot;POWER_USER_SHAPE_ICON&quot;,&quot;Value&quot;:&quot;POWER_USER_SHAPE_ICON_STYLE_2&quot;}">
                <a:extLst>
                  <a:ext uri="{FF2B5EF4-FFF2-40B4-BE49-F238E27FC236}">
                    <a16:creationId xmlns:a16="http://schemas.microsoft.com/office/drawing/2014/main" id="{39FB171D-5711-4084-AACC-F4C44FE86977}"/>
                  </a:ext>
                </a:extLst>
              </p:cNvPr>
              <p:cNvGrpSpPr>
                <a:grpSpLocks noChangeAspect="1"/>
              </p:cNvGrpSpPr>
              <p:nvPr/>
            </p:nvGrpSpPr>
            <p:grpSpPr>
              <a:xfrm>
                <a:off x="9163525" y="3777549"/>
                <a:ext cx="328332" cy="328332"/>
                <a:chOff x="7786650" y="4317126"/>
                <a:chExt cx="762000" cy="762000"/>
              </a:xfrm>
              <a:noFill/>
            </p:grpSpPr>
            <p:sp>
              <p:nvSpPr>
                <p:cNvPr id="66" name="POWER_USER_SHAPE_ICON_STYLE_2">
                  <a:extLst>
                    <a:ext uri="{FF2B5EF4-FFF2-40B4-BE49-F238E27FC236}">
                      <a16:creationId xmlns:a16="http://schemas.microsoft.com/office/drawing/2014/main" id="{2BB8DE65-8A9E-E3FD-E302-5A07E6978695}"/>
                    </a:ext>
                  </a:extLst>
                </p:cNvPr>
                <p:cNvSpPr/>
                <p:nvPr/>
              </p:nvSpPr>
              <p:spPr>
                <a:xfrm>
                  <a:off x="7786650" y="4317126"/>
                  <a:ext cx="762000" cy="762000"/>
                </a:xfrm>
                <a:prstGeom prst="ellipse">
                  <a:avLst/>
                </a:prstGeom>
                <a:solidFill>
                  <a:sysClr val="window" lastClr="FFFFFF"/>
                </a:solidFill>
                <a:ln w="28575" cap="flat" cmpd="sng" algn="ctr">
                  <a:solidFill>
                    <a:srgbClr val="9954CC"/>
                  </a:solidFill>
                  <a:prstDash val="sysDot"/>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srgbClr val="9954CC"/>
                    </a:solidFill>
                    <a:effectLst/>
                    <a:uLnTx/>
                    <a:uFillTx/>
                    <a:latin typeface="Bahnschrift" panose="020B0502040204020203" pitchFamily="34" charset="0"/>
                  </a:endParaRPr>
                </a:p>
              </p:txBody>
            </p:sp>
            <p:sp>
              <p:nvSpPr>
                <p:cNvPr id="67" name="Building5" descr="{&quot;Key&quot;:&quot;POWER_USER_SHAPE_ICON&quot;,&quot;Value&quot;:&quot;POWER_USER_SHAPE_ICON_STYLE_1&quot;}">
                  <a:extLst>
                    <a:ext uri="{FF2B5EF4-FFF2-40B4-BE49-F238E27FC236}">
                      <a16:creationId xmlns:a16="http://schemas.microsoft.com/office/drawing/2014/main" id="{63004629-F509-CF46-928D-A84B20098A33}"/>
                    </a:ext>
                  </a:extLst>
                </p:cNvPr>
                <p:cNvSpPr>
                  <a:spLocks noChangeAspect="1" noEditPoints="1"/>
                </p:cNvSpPr>
                <p:nvPr>
                  <p:custDataLst>
                    <p:tags r:id="rId4"/>
                  </p:custDataLst>
                </p:nvPr>
              </p:nvSpPr>
              <p:spPr bwMode="auto">
                <a:xfrm>
                  <a:off x="7913650" y="4456556"/>
                  <a:ext cx="508000" cy="483141"/>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9954CC"/>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9954CC"/>
                    </a:solidFill>
                    <a:effectLst/>
                    <a:uLnTx/>
                    <a:uFillTx/>
                    <a:latin typeface="Bahnschrift" panose="020B0502040204020203" pitchFamily="34" charset="0"/>
                  </a:endParaRPr>
                </a:p>
              </p:txBody>
            </p:sp>
          </p:grpSp>
        </p:grpSp>
        <p:sp>
          <p:nvSpPr>
            <p:cNvPr id="59" name="Rechteck 58">
              <a:extLst>
                <a:ext uri="{FF2B5EF4-FFF2-40B4-BE49-F238E27FC236}">
                  <a16:creationId xmlns:a16="http://schemas.microsoft.com/office/drawing/2014/main" id="{9ECA5179-1E71-5419-3E2F-6852872D6751}"/>
                </a:ext>
              </a:extLst>
            </p:cNvPr>
            <p:cNvSpPr/>
            <p:nvPr/>
          </p:nvSpPr>
          <p:spPr>
            <a:xfrm>
              <a:off x="4955839" y="2355256"/>
              <a:ext cx="1358734" cy="55399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Bahnschrift" panose="020B0502040204020203" pitchFamily="34" charset="0"/>
                  <a:ea typeface="+mn-ea"/>
                  <a:cs typeface="+mn-cs"/>
                </a:rPr>
                <a:t>Building</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Bahnschrift" panose="020B0502040204020203" pitchFamily="34" charset="0"/>
                  <a:ea typeface="+mn-ea"/>
                  <a:cs typeface="+mn-cs"/>
                </a:rPr>
                <a:t>Operation</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Bahnschrift" panose="020B0502040204020203" pitchFamily="34" charset="0"/>
                  <a:ea typeface="+mn-ea"/>
                  <a:cs typeface="+mn-cs"/>
                </a:rPr>
                <a:t>and Use</a:t>
              </a:r>
            </a:p>
          </p:txBody>
        </p:sp>
        <p:sp>
          <p:nvSpPr>
            <p:cNvPr id="60" name="Rechteck 59">
              <a:extLst>
                <a:ext uri="{FF2B5EF4-FFF2-40B4-BE49-F238E27FC236}">
                  <a16:creationId xmlns:a16="http://schemas.microsoft.com/office/drawing/2014/main" id="{842AE0A3-04FA-3BF7-D00E-C9A58BAC232E}"/>
                </a:ext>
              </a:extLst>
            </p:cNvPr>
            <p:cNvSpPr/>
            <p:nvPr/>
          </p:nvSpPr>
          <p:spPr>
            <a:xfrm>
              <a:off x="5921358" y="2701049"/>
              <a:ext cx="868590" cy="707886"/>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B050"/>
                  </a:solidFill>
                  <a:effectLst/>
                  <a:uLnTx/>
                  <a:uFillTx/>
                  <a:latin typeface="Bahnschrift" panose="020B0502040204020203" pitchFamily="34" charset="0"/>
                  <a:ea typeface="+mn-ea"/>
                  <a:cs typeface="+mn-cs"/>
                </a:rPr>
                <a:t>Local renewable energy sources</a:t>
              </a:r>
              <a:endParaRPr kumimoji="0" lang="en-GB" sz="1000" b="0" i="0" u="none" strike="noStrike" kern="1200" cap="none" spc="0" normalizeH="0" baseline="0" noProof="0" dirty="0">
                <a:ln>
                  <a:noFill/>
                </a:ln>
                <a:solidFill>
                  <a:srgbClr val="00B050"/>
                </a:solidFill>
                <a:effectLst/>
                <a:uLnTx/>
                <a:uFillTx/>
                <a:latin typeface="Bahnschrift" panose="020B0502040204020203" pitchFamily="34" charset="0"/>
                <a:ea typeface="+mn-ea"/>
                <a:cs typeface="+mn-cs"/>
              </a:endParaRPr>
            </a:p>
          </p:txBody>
        </p:sp>
        <p:sp>
          <p:nvSpPr>
            <p:cNvPr id="61" name="Rechteck 60">
              <a:extLst>
                <a:ext uri="{FF2B5EF4-FFF2-40B4-BE49-F238E27FC236}">
                  <a16:creationId xmlns:a16="http://schemas.microsoft.com/office/drawing/2014/main" id="{2D214985-CC82-ADB8-7E1B-C514367DEB9A}"/>
                </a:ext>
              </a:extLst>
            </p:cNvPr>
            <p:cNvSpPr/>
            <p:nvPr/>
          </p:nvSpPr>
          <p:spPr>
            <a:xfrm>
              <a:off x="7317956" y="2373999"/>
              <a:ext cx="1358734" cy="55399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Bahnschrift" panose="020B0502040204020203" pitchFamily="34" charset="0"/>
                  <a:ea typeface="+mn-ea"/>
                  <a:cs typeface="+mn-cs"/>
                </a:rPr>
                <a:t>Building</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Bahnschrift" panose="020B0502040204020203" pitchFamily="34" charset="0"/>
                  <a:ea typeface="+mn-ea"/>
                  <a:cs typeface="+mn-cs"/>
                </a:rPr>
                <a:t>Operation</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Bahnschrift" panose="020B0502040204020203" pitchFamily="34" charset="0"/>
                  <a:ea typeface="+mn-ea"/>
                  <a:cs typeface="+mn-cs"/>
                </a:rPr>
                <a:t>and Use</a:t>
              </a:r>
            </a:p>
          </p:txBody>
        </p:sp>
        <p:sp>
          <p:nvSpPr>
            <p:cNvPr id="62" name="Rechteck 61">
              <a:extLst>
                <a:ext uri="{FF2B5EF4-FFF2-40B4-BE49-F238E27FC236}">
                  <a16:creationId xmlns:a16="http://schemas.microsoft.com/office/drawing/2014/main" id="{7AE9F8E1-CC58-C0BA-75D4-21680D6661A2}"/>
                </a:ext>
              </a:extLst>
            </p:cNvPr>
            <p:cNvSpPr/>
            <p:nvPr/>
          </p:nvSpPr>
          <p:spPr>
            <a:xfrm>
              <a:off x="8293745" y="2719870"/>
              <a:ext cx="868590" cy="707886"/>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B050"/>
                  </a:solidFill>
                  <a:effectLst/>
                  <a:uLnTx/>
                  <a:uFillTx/>
                  <a:latin typeface="Bahnschrift" panose="020B0502040204020203" pitchFamily="34" charset="0"/>
                  <a:ea typeface="+mn-ea"/>
                  <a:cs typeface="+mn-cs"/>
                </a:rPr>
                <a:t>Local renewable energy sources</a:t>
              </a:r>
              <a:endParaRPr kumimoji="0" lang="en-GB" sz="1000" b="0" i="0" u="none" strike="noStrike" kern="1200" cap="none" spc="0" normalizeH="0" baseline="0" noProof="0" dirty="0">
                <a:ln>
                  <a:noFill/>
                </a:ln>
                <a:solidFill>
                  <a:srgbClr val="00B050"/>
                </a:solidFill>
                <a:effectLst/>
                <a:uLnTx/>
                <a:uFillTx/>
                <a:latin typeface="Bahnschrift" panose="020B0502040204020203" pitchFamily="34" charset="0"/>
                <a:ea typeface="+mn-ea"/>
                <a:cs typeface="+mn-cs"/>
              </a:endParaRPr>
            </a:p>
          </p:txBody>
        </p:sp>
        <p:sp>
          <p:nvSpPr>
            <p:cNvPr id="63" name="Rechteck 62">
              <a:extLst>
                <a:ext uri="{FF2B5EF4-FFF2-40B4-BE49-F238E27FC236}">
                  <a16:creationId xmlns:a16="http://schemas.microsoft.com/office/drawing/2014/main" id="{6595C225-ECCD-C377-6F90-0F56C8F46C14}"/>
                </a:ext>
              </a:extLst>
            </p:cNvPr>
            <p:cNvSpPr/>
            <p:nvPr/>
          </p:nvSpPr>
          <p:spPr>
            <a:xfrm>
              <a:off x="7286287" y="3637575"/>
              <a:ext cx="943409" cy="415498"/>
            </a:xfrm>
            <a:prstGeom prst="rect">
              <a:avLst/>
            </a:prstGeom>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070C0"/>
                  </a:solidFill>
                  <a:effectLst/>
                  <a:uLnTx/>
                  <a:uFillTx/>
                  <a:latin typeface="Bahnschrift" panose="020B0502040204020203" pitchFamily="34" charset="0"/>
                  <a:ea typeface="+mn-ea"/>
                  <a:cs typeface="+mn-cs"/>
                </a:rPr>
                <a:t>EMIM</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srgbClr val="0070C0"/>
                </a:solidFill>
                <a:effectLst/>
                <a:uLnTx/>
                <a:uFillTx/>
                <a:latin typeface="Bahnschrift" panose="020B0502040204020203" pitchFamily="34" charset="0"/>
                <a:ea typeface="+mn-ea"/>
                <a:cs typeface="+mn-cs"/>
              </a:endParaRPr>
            </a:p>
          </p:txBody>
        </p:sp>
      </p:grpSp>
    </p:spTree>
    <p:extLst>
      <p:ext uri="{BB962C8B-B14F-4D97-AF65-F5344CB8AC3E}">
        <p14:creationId xmlns:p14="http://schemas.microsoft.com/office/powerpoint/2010/main" val="31084809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BABD42-E493-C3C7-CC02-9BD8F6CCAFAB}"/>
              </a:ext>
            </a:extLst>
          </p:cNvPr>
          <p:cNvSpPr>
            <a:spLocks noGrp="1"/>
          </p:cNvSpPr>
          <p:nvPr>
            <p:ph type="title"/>
          </p:nvPr>
        </p:nvSpPr>
        <p:spPr/>
        <p:txBody>
          <a:bodyPr>
            <a:normAutofit fontScale="90000"/>
          </a:bodyPr>
          <a:lstStyle/>
          <a:p>
            <a:r>
              <a:rPr lang="de-DE"/>
              <a:t>Abs</a:t>
            </a:r>
            <a:endParaRPr lang="de-AT"/>
          </a:p>
        </p:txBody>
      </p:sp>
      <p:sp>
        <p:nvSpPr>
          <p:cNvPr id="3" name="Inhaltsplatzhalter 2">
            <a:extLst>
              <a:ext uri="{FF2B5EF4-FFF2-40B4-BE49-F238E27FC236}">
                <a16:creationId xmlns:a16="http://schemas.microsoft.com/office/drawing/2014/main" id="{59F63FFC-06CC-DF49-8088-929E639B6DA5}"/>
              </a:ext>
            </a:extLst>
          </p:cNvPr>
          <p:cNvSpPr>
            <a:spLocks noGrp="1"/>
          </p:cNvSpPr>
          <p:nvPr>
            <p:ph idx="1"/>
          </p:nvPr>
        </p:nvSpPr>
        <p:spPr/>
        <p:txBody>
          <a:bodyPr/>
          <a:lstStyle/>
          <a:p>
            <a:endParaRPr lang="de-AT"/>
          </a:p>
        </p:txBody>
      </p:sp>
      <p:pic>
        <p:nvPicPr>
          <p:cNvPr id="5" name="Grafik 4">
            <a:extLst>
              <a:ext uri="{FF2B5EF4-FFF2-40B4-BE49-F238E27FC236}">
                <a16:creationId xmlns:a16="http://schemas.microsoft.com/office/drawing/2014/main" id="{2265D014-C5CD-45D9-CE4B-C6238C403588}"/>
              </a:ext>
            </a:extLst>
          </p:cNvPr>
          <p:cNvPicPr>
            <a:picLocks noChangeAspect="1"/>
          </p:cNvPicPr>
          <p:nvPr/>
        </p:nvPicPr>
        <p:blipFill>
          <a:blip r:embed="rId2"/>
          <a:stretch>
            <a:fillRect/>
          </a:stretch>
        </p:blipFill>
        <p:spPr>
          <a:xfrm>
            <a:off x="747712" y="1019175"/>
            <a:ext cx="10696575" cy="4819650"/>
          </a:xfrm>
          <a:prstGeom prst="rect">
            <a:avLst/>
          </a:prstGeom>
        </p:spPr>
      </p:pic>
      <p:sp>
        <p:nvSpPr>
          <p:cNvPr id="6" name="Sprechblase: rechteckig 5">
            <a:extLst>
              <a:ext uri="{FF2B5EF4-FFF2-40B4-BE49-F238E27FC236}">
                <a16:creationId xmlns:a16="http://schemas.microsoft.com/office/drawing/2014/main" id="{C93EB7B1-8A12-88CD-9869-6B1CDAEB1609}"/>
              </a:ext>
            </a:extLst>
          </p:cNvPr>
          <p:cNvSpPr/>
          <p:nvPr/>
        </p:nvSpPr>
        <p:spPr>
          <a:xfrm>
            <a:off x="1237130" y="417355"/>
            <a:ext cx="914400" cy="612648"/>
          </a:xfrm>
          <a:prstGeom prst="wedgeRectCallout">
            <a:avLst>
              <a:gd name="adj1" fmla="val -61029"/>
              <a:gd name="adj2" fmla="val 150296"/>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Original cf2025</a:t>
            </a:r>
            <a:endParaRPr lang="de-AT"/>
          </a:p>
        </p:txBody>
      </p:sp>
      <p:sp>
        <p:nvSpPr>
          <p:cNvPr id="7" name="Sprechblase: rechteckig 6">
            <a:extLst>
              <a:ext uri="{FF2B5EF4-FFF2-40B4-BE49-F238E27FC236}">
                <a16:creationId xmlns:a16="http://schemas.microsoft.com/office/drawing/2014/main" id="{F3B7A776-F674-B576-5D2B-342E3C08788C}"/>
              </a:ext>
            </a:extLst>
          </p:cNvPr>
          <p:cNvSpPr/>
          <p:nvPr/>
        </p:nvSpPr>
        <p:spPr>
          <a:xfrm>
            <a:off x="1317812" y="3696336"/>
            <a:ext cx="2976282" cy="1243215"/>
          </a:xfrm>
          <a:prstGeom prst="wedgeRectCallout">
            <a:avLst>
              <a:gd name="adj1" fmla="val -113"/>
              <a:gd name="adj2" fmla="val -160976"/>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Absenkfaktor xi30, xi40, xi50</a:t>
            </a:r>
          </a:p>
          <a:p>
            <a:pPr algn="ctr"/>
            <a:r>
              <a:rPr lang="de-DE"/>
              <a:t>für i Energieträger</a:t>
            </a:r>
            <a:endParaRPr lang="de-AT"/>
          </a:p>
        </p:txBody>
      </p:sp>
      <p:sp>
        <p:nvSpPr>
          <p:cNvPr id="8" name="Sprechblase: rechteckig 7">
            <a:extLst>
              <a:ext uri="{FF2B5EF4-FFF2-40B4-BE49-F238E27FC236}">
                <a16:creationId xmlns:a16="http://schemas.microsoft.com/office/drawing/2014/main" id="{6132AB62-2A49-51A3-DD02-44E520575A15}"/>
              </a:ext>
            </a:extLst>
          </p:cNvPr>
          <p:cNvSpPr/>
          <p:nvPr/>
        </p:nvSpPr>
        <p:spPr>
          <a:xfrm>
            <a:off x="1470212" y="3848736"/>
            <a:ext cx="2976282" cy="1243215"/>
          </a:xfrm>
          <a:prstGeom prst="wedgeRectCallout">
            <a:avLst>
              <a:gd name="adj1" fmla="val 122779"/>
              <a:gd name="adj2" fmla="val -6663"/>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Absenkfaktor xi30, xi40, xi50</a:t>
            </a:r>
          </a:p>
          <a:p>
            <a:pPr algn="ctr"/>
            <a:r>
              <a:rPr lang="de-DE"/>
              <a:t>für i Energieträger</a:t>
            </a:r>
            <a:endParaRPr lang="de-AT"/>
          </a:p>
        </p:txBody>
      </p:sp>
      <p:sp>
        <p:nvSpPr>
          <p:cNvPr id="9" name="Sprechblase: rechteckig 8">
            <a:extLst>
              <a:ext uri="{FF2B5EF4-FFF2-40B4-BE49-F238E27FC236}">
                <a16:creationId xmlns:a16="http://schemas.microsoft.com/office/drawing/2014/main" id="{3F25F8E2-0D07-8E17-52DD-24E99306C35A}"/>
              </a:ext>
            </a:extLst>
          </p:cNvPr>
          <p:cNvSpPr/>
          <p:nvPr/>
        </p:nvSpPr>
        <p:spPr>
          <a:xfrm>
            <a:off x="1622612" y="4001136"/>
            <a:ext cx="2976282" cy="1243215"/>
          </a:xfrm>
          <a:prstGeom prst="wedgeRectCallout">
            <a:avLst>
              <a:gd name="adj1" fmla="val 264646"/>
              <a:gd name="adj2" fmla="val 40929"/>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Absenkfaktor xi30, xi40, xi50</a:t>
            </a:r>
          </a:p>
          <a:p>
            <a:pPr algn="ctr"/>
            <a:r>
              <a:rPr lang="de-DE"/>
              <a:t>für i Energieträger</a:t>
            </a:r>
            <a:endParaRPr lang="de-AT"/>
          </a:p>
        </p:txBody>
      </p:sp>
      <p:sp>
        <p:nvSpPr>
          <p:cNvPr id="10" name="Textfeld 9">
            <a:extLst>
              <a:ext uri="{FF2B5EF4-FFF2-40B4-BE49-F238E27FC236}">
                <a16:creationId xmlns:a16="http://schemas.microsoft.com/office/drawing/2014/main" id="{92782F06-2853-A612-B363-CC9E385B91C8}"/>
              </a:ext>
            </a:extLst>
          </p:cNvPr>
          <p:cNvSpPr txBox="1"/>
          <p:nvPr/>
        </p:nvSpPr>
        <p:spPr>
          <a:xfrm>
            <a:off x="8722659" y="1748118"/>
            <a:ext cx="3277885" cy="2031325"/>
          </a:xfrm>
          <a:prstGeom prst="rect">
            <a:avLst/>
          </a:prstGeom>
          <a:noFill/>
        </p:spPr>
        <p:txBody>
          <a:bodyPr wrap="none" rtlCol="0">
            <a:spAutoFit/>
          </a:bodyPr>
          <a:lstStyle/>
          <a:p>
            <a:r>
              <a:rPr lang="de-DE"/>
              <a:t>len(i)=6, i=</a:t>
            </a:r>
          </a:p>
          <a:p>
            <a:r>
              <a:rPr lang="de-DE"/>
              <a:t>Strom</a:t>
            </a:r>
          </a:p>
          <a:p>
            <a:r>
              <a:rPr lang="de-DE"/>
              <a:t>Fernwärme (aus Tabelle</a:t>
            </a:r>
          </a:p>
          <a:p>
            <a:r>
              <a:rPr lang="de-DE"/>
              <a:t>Gas </a:t>
            </a:r>
          </a:p>
          <a:p>
            <a:r>
              <a:rPr lang="de-DE"/>
              <a:t>Biomasse</a:t>
            </a:r>
          </a:p>
          <a:p>
            <a:r>
              <a:rPr lang="de-DE"/>
              <a:t>Sonstige</a:t>
            </a:r>
          </a:p>
          <a:p>
            <a:r>
              <a:rPr lang="de-DE"/>
              <a:t>Fossil Fuels (mit gas zusammen?)</a:t>
            </a:r>
            <a:endParaRPr lang="de-AT"/>
          </a:p>
        </p:txBody>
      </p:sp>
    </p:spTree>
    <p:extLst>
      <p:ext uri="{BB962C8B-B14F-4D97-AF65-F5344CB8AC3E}">
        <p14:creationId xmlns:p14="http://schemas.microsoft.com/office/powerpoint/2010/main" val="2164499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10477D-2458-78E7-0402-EE9D507B6718}"/>
              </a:ext>
            </a:extLst>
          </p:cNvPr>
          <p:cNvSpPr>
            <a:spLocks noGrp="1"/>
          </p:cNvSpPr>
          <p:nvPr>
            <p:ph type="title"/>
          </p:nvPr>
        </p:nvSpPr>
        <p:spPr/>
        <p:txBody>
          <a:bodyPr>
            <a:normAutofit fontScale="90000"/>
          </a:bodyPr>
          <a:lstStyle/>
          <a:p>
            <a:r>
              <a:rPr lang="de-DE"/>
              <a:t>Implementierung	</a:t>
            </a:r>
            <a:endParaRPr lang="de-AT"/>
          </a:p>
        </p:txBody>
      </p:sp>
      <p:sp>
        <p:nvSpPr>
          <p:cNvPr id="3" name="Inhaltsplatzhalter 2">
            <a:extLst>
              <a:ext uri="{FF2B5EF4-FFF2-40B4-BE49-F238E27FC236}">
                <a16:creationId xmlns:a16="http://schemas.microsoft.com/office/drawing/2014/main" id="{A32FB882-86D7-760B-AC14-E81F5B1DA6C4}"/>
              </a:ext>
            </a:extLst>
          </p:cNvPr>
          <p:cNvSpPr>
            <a:spLocks noGrp="1"/>
          </p:cNvSpPr>
          <p:nvPr>
            <p:ph idx="1"/>
          </p:nvPr>
        </p:nvSpPr>
        <p:spPr/>
        <p:txBody>
          <a:bodyPr/>
          <a:lstStyle/>
          <a:p>
            <a:r>
              <a:rPr lang="de-DE"/>
              <a:t>Felder für Bauliche Emissionen(1*Name, 2*THG,1*Jahr)</a:t>
            </a:r>
          </a:p>
          <a:p>
            <a:pPr lvl="1"/>
            <a:r>
              <a:rPr lang="de-DE"/>
              <a:t>10*Baulich ohne erneuerung, 5* mit erneuerung,  5TGA,</a:t>
            </a:r>
          </a:p>
          <a:p>
            <a:pPr lvl="1"/>
            <a:r>
              <a:rPr lang="de-DE"/>
              <a:t>Eingabe in kg/m2 Wand?</a:t>
            </a:r>
            <a:endParaRPr lang="de-AT"/>
          </a:p>
        </p:txBody>
      </p:sp>
    </p:spTree>
    <p:extLst>
      <p:ext uri="{BB962C8B-B14F-4D97-AF65-F5344CB8AC3E}">
        <p14:creationId xmlns:p14="http://schemas.microsoft.com/office/powerpoint/2010/main" val="1228143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5483" y="112239"/>
            <a:ext cx="10929161" cy="1133927"/>
          </a:xfrm>
        </p:spPr>
        <p:txBody>
          <a:bodyPr>
            <a:normAutofit/>
          </a:bodyPr>
          <a:lstStyle/>
          <a:p>
            <a:pPr algn="l"/>
            <a:r>
              <a:rPr lang="de-AT" dirty="0" err="1"/>
              <a:t>Netzdienlichkeit</a:t>
            </a:r>
            <a:r>
              <a:rPr lang="de-AT" dirty="0"/>
              <a:t> CO2eq</a:t>
            </a:r>
          </a:p>
        </p:txBody>
      </p:sp>
      <p:sp>
        <p:nvSpPr>
          <p:cNvPr id="9" name="Inhaltsplatzhalter 8"/>
          <p:cNvSpPr>
            <a:spLocks noGrp="1"/>
          </p:cNvSpPr>
          <p:nvPr>
            <p:ph sz="half" idx="1"/>
          </p:nvPr>
        </p:nvSpPr>
        <p:spPr>
          <a:xfrm>
            <a:off x="6982371" y="1611159"/>
            <a:ext cx="4790530" cy="1535454"/>
          </a:xfrm>
        </p:spPr>
        <p:txBody>
          <a:bodyPr>
            <a:noAutofit/>
          </a:bodyPr>
          <a:lstStyle/>
          <a:p>
            <a:pPr marL="0" indent="0">
              <a:buNone/>
            </a:pPr>
            <a:r>
              <a:rPr lang="de-DE" sz="1859" dirty="0"/>
              <a:t>Treibhausgasemissionen des österreichischen </a:t>
            </a:r>
            <a:r>
              <a:rPr lang="de-DE" sz="1859" dirty="0" err="1"/>
              <a:t>Liefermixes</a:t>
            </a:r>
            <a:r>
              <a:rPr lang="de-DE" sz="1859" dirty="0"/>
              <a:t>:</a:t>
            </a:r>
          </a:p>
          <a:p>
            <a:pPr>
              <a:buFont typeface="Wingdings" panose="05000000000000000000" pitchFamily="2" charset="2"/>
              <a:buChar char="§"/>
            </a:pPr>
            <a:r>
              <a:rPr lang="de-DE" sz="1859" dirty="0"/>
              <a:t>Liefermix gemäß OIB Richtlinie 6 2015 276 g CO2,eq/kWh, OIB 2019 227 und OIB 2023 156 g CO2,eq/kWh)</a:t>
            </a:r>
          </a:p>
          <a:p>
            <a:pPr>
              <a:buFont typeface="Wingdings" panose="05000000000000000000" pitchFamily="2" charset="2"/>
              <a:buChar char="§"/>
            </a:pPr>
            <a:r>
              <a:rPr lang="de-DE" sz="1859" dirty="0"/>
              <a:t>Startpunkt der Kurven 2016 bis 2022 (jeweils 1.9. des Vorjahres bis 31.8. des laufenden Jahres) gibt den THG Ausstoß für den Betrieb der Energiebereitstellung von elektrischer Energie an</a:t>
            </a:r>
          </a:p>
          <a:p>
            <a:pPr>
              <a:buFont typeface="Wingdings" panose="05000000000000000000" pitchFamily="2" charset="2"/>
              <a:buChar char="§"/>
            </a:pPr>
            <a:r>
              <a:rPr lang="de-DE" sz="1859" dirty="0"/>
              <a:t>2030 und 2040 Szenarien (UBA 2023), 2025 interpoliert, </a:t>
            </a:r>
          </a:p>
          <a:p>
            <a:pPr>
              <a:buFont typeface="Wingdings" panose="05000000000000000000" pitchFamily="2" charset="2"/>
              <a:buChar char="§"/>
            </a:pPr>
            <a:r>
              <a:rPr lang="de-DE" sz="1859" dirty="0"/>
              <a:t>2050 Energiesystem klimaneutral auf Grundlage Streicher 2050 „Österreich energieautark“ adaptiert (</a:t>
            </a:r>
            <a:r>
              <a:rPr lang="de-DE" sz="1859" dirty="0" err="1"/>
              <a:t>Schöfmann</a:t>
            </a:r>
            <a:r>
              <a:rPr lang="de-DE" sz="1859" dirty="0"/>
              <a:t> 2022)</a:t>
            </a:r>
          </a:p>
        </p:txBody>
      </p:sp>
      <p:sp>
        <p:nvSpPr>
          <p:cNvPr id="5" name="Foliennummernplatzhalter 4"/>
          <p:cNvSpPr>
            <a:spLocks noGrp="1"/>
          </p:cNvSpPr>
          <p:nvPr>
            <p:ph type="sldNum" sz="quarter" idx="12"/>
          </p:nvPr>
        </p:nvSpPr>
        <p:spPr/>
        <p:txBody>
          <a:bodyPr/>
          <a:lstStyle/>
          <a:p>
            <a:endParaRPr lang="de-AT"/>
          </a:p>
          <a:p>
            <a:fld id="{716B0330-54C3-40D9-A6AA-F6B8906A4121}" type="slidenum">
              <a:rPr lang="de-AT" smtClean="0"/>
              <a:pPr/>
              <a:t>42</a:t>
            </a:fld>
            <a:endParaRPr lang="de-AT"/>
          </a:p>
        </p:txBody>
      </p:sp>
      <p:sp>
        <p:nvSpPr>
          <p:cNvPr id="7" name="Textplatzhalter 5"/>
          <p:cNvSpPr>
            <a:spLocks noGrp="1"/>
          </p:cNvSpPr>
          <p:nvPr>
            <p:ph type="body" sz="quarter" idx="14"/>
          </p:nvPr>
        </p:nvSpPr>
        <p:spPr>
          <a:xfrm>
            <a:off x="742148" y="1011799"/>
            <a:ext cx="11194371" cy="692771"/>
          </a:xfrm>
        </p:spPr>
        <p:txBody>
          <a:bodyPr>
            <a:normAutofit/>
          </a:bodyPr>
          <a:lstStyle/>
          <a:p>
            <a:r>
              <a:rPr lang="de-AT" sz="2645" dirty="0"/>
              <a:t>Operationalisierung CO2eq aktuell und Szenarien 2025, 2030, 2040, 2050</a:t>
            </a:r>
          </a:p>
        </p:txBody>
      </p:sp>
      <p:pic>
        <p:nvPicPr>
          <p:cNvPr id="4" name="Grafik 3">
            <a:extLst>
              <a:ext uri="{FF2B5EF4-FFF2-40B4-BE49-F238E27FC236}">
                <a16:creationId xmlns:a16="http://schemas.microsoft.com/office/drawing/2014/main" id="{B6821911-2A54-423F-80F1-30C4219F84BA}"/>
              </a:ext>
            </a:extLst>
          </p:cNvPr>
          <p:cNvPicPr>
            <a:picLocks noChangeAspect="1"/>
          </p:cNvPicPr>
          <p:nvPr/>
        </p:nvPicPr>
        <p:blipFill>
          <a:blip r:embed="rId2"/>
          <a:stretch>
            <a:fillRect/>
          </a:stretch>
        </p:blipFill>
        <p:spPr>
          <a:xfrm>
            <a:off x="982945" y="1610977"/>
            <a:ext cx="5842873" cy="4383340"/>
          </a:xfrm>
          <a:prstGeom prst="rect">
            <a:avLst/>
          </a:prstGeom>
        </p:spPr>
      </p:pic>
    </p:spTree>
    <p:extLst>
      <p:ext uri="{BB962C8B-B14F-4D97-AF65-F5344CB8AC3E}">
        <p14:creationId xmlns:p14="http://schemas.microsoft.com/office/powerpoint/2010/main" val="1827991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704EEA34-FD07-453A-A6CB-FDD688E38C75}"/>
              </a:ext>
            </a:extLst>
          </p:cNvPr>
          <p:cNvPicPr/>
          <p:nvPr/>
        </p:nvPicPr>
        <p:blipFill>
          <a:blip r:embed="rId2" cstate="print">
            <a:extLst>
              <a:ext uri="{28A0092B-C50C-407E-A947-70E740481C1C}">
                <a14:useLocalDpi xmlns:a14="http://schemas.microsoft.com/office/drawing/2010/main"/>
              </a:ext>
            </a:extLst>
          </a:blip>
          <a:srcRect/>
          <a:stretch>
            <a:fillRect/>
          </a:stretch>
        </p:blipFill>
        <p:spPr bwMode="auto">
          <a:xfrm>
            <a:off x="367243" y="1532559"/>
            <a:ext cx="9313289" cy="3224652"/>
          </a:xfrm>
          <a:prstGeom prst="rect">
            <a:avLst/>
          </a:prstGeom>
          <a:noFill/>
        </p:spPr>
      </p:pic>
      <p:sp>
        <p:nvSpPr>
          <p:cNvPr id="2" name="Titel 1"/>
          <p:cNvSpPr>
            <a:spLocks noGrp="1"/>
          </p:cNvSpPr>
          <p:nvPr>
            <p:ph type="title"/>
          </p:nvPr>
        </p:nvSpPr>
        <p:spPr>
          <a:xfrm>
            <a:off x="249114" y="392910"/>
            <a:ext cx="11239071" cy="312021"/>
          </a:xfrm>
        </p:spPr>
        <p:txBody>
          <a:bodyPr>
            <a:normAutofit fontScale="90000"/>
          </a:bodyPr>
          <a:lstStyle/>
          <a:p>
            <a:r>
              <a:rPr lang="de-DE" dirty="0" err="1"/>
              <a:t>Netzdienlichkeit</a:t>
            </a:r>
            <a:r>
              <a:rPr lang="de-DE" dirty="0"/>
              <a:t> Österreich aktuell, Zielfunktion CO2</a:t>
            </a:r>
            <a:endParaRPr lang="de-AT" dirty="0"/>
          </a:p>
        </p:txBody>
      </p:sp>
      <p:sp>
        <p:nvSpPr>
          <p:cNvPr id="5" name="Foliennummernplatzhalter 4"/>
          <p:cNvSpPr>
            <a:spLocks noGrp="1"/>
          </p:cNvSpPr>
          <p:nvPr>
            <p:ph type="sldNum" sz="quarter" idx="12"/>
          </p:nvPr>
        </p:nvSpPr>
        <p:spPr/>
        <p:txBody>
          <a:bodyPr/>
          <a:lstStyle/>
          <a:p>
            <a:pPr>
              <a:defRPr/>
            </a:pPr>
            <a:endParaRPr lang="de-AT"/>
          </a:p>
          <a:p>
            <a:pPr>
              <a:defRPr/>
            </a:pPr>
            <a:fld id="{716B0330-54C3-40D9-A6AA-F6B8906A4121}" type="slidenum">
              <a:rPr lang="de-AT" sz="797">
                <a:solidFill>
                  <a:srgbClr val="626B71"/>
                </a:solidFill>
              </a:rPr>
              <a:pPr>
                <a:defRPr/>
              </a:pPr>
              <a:t>43</a:t>
            </a:fld>
            <a:endParaRPr lang="de-AT" sz="797">
              <a:solidFill>
                <a:srgbClr val="626B71"/>
              </a:solidFill>
            </a:endParaRPr>
          </a:p>
        </p:txBody>
      </p:sp>
      <p:sp>
        <p:nvSpPr>
          <p:cNvPr id="6" name="Textplatzhalter 5"/>
          <p:cNvSpPr>
            <a:spLocks noGrp="1"/>
          </p:cNvSpPr>
          <p:nvPr>
            <p:ph type="body" sz="quarter" idx="14"/>
          </p:nvPr>
        </p:nvSpPr>
        <p:spPr>
          <a:xfrm>
            <a:off x="552055" y="837022"/>
            <a:ext cx="11239071" cy="695537"/>
          </a:xfrm>
        </p:spPr>
        <p:txBody>
          <a:bodyPr/>
          <a:lstStyle/>
          <a:p>
            <a:r>
              <a:rPr lang="de-AT" sz="2656" dirty="0"/>
              <a:t>Kenndaten </a:t>
            </a:r>
            <a:r>
              <a:rPr lang="de-AT" sz="2656" dirty="0" err="1"/>
              <a:t>Entsoe</a:t>
            </a:r>
            <a:r>
              <a:rPr lang="de-AT" sz="2656" dirty="0"/>
              <a:t>, bzw. </a:t>
            </a:r>
            <a:r>
              <a:rPr lang="de-AT" sz="2656" dirty="0" err="1"/>
              <a:t>Electricity</a:t>
            </a:r>
            <a:r>
              <a:rPr lang="de-AT" sz="2656" dirty="0"/>
              <a:t> </a:t>
            </a:r>
            <a:r>
              <a:rPr lang="de-AT" sz="2656" dirty="0" err="1"/>
              <a:t>map</a:t>
            </a:r>
            <a:endParaRPr lang="de-AT" sz="2656" dirty="0"/>
          </a:p>
        </p:txBody>
      </p:sp>
      <p:sp>
        <p:nvSpPr>
          <p:cNvPr id="9" name="Textfeld 8"/>
          <p:cNvSpPr txBox="1"/>
          <p:nvPr/>
        </p:nvSpPr>
        <p:spPr>
          <a:xfrm>
            <a:off x="404509" y="4757211"/>
            <a:ext cx="11083676" cy="1812269"/>
          </a:xfrm>
          <a:prstGeom prst="rect">
            <a:avLst/>
          </a:prstGeom>
          <a:noFill/>
        </p:spPr>
        <p:txBody>
          <a:bodyPr wrap="square" lIns="94719" tIns="47360" rIns="94719" bIns="47360" rtlCol="0">
            <a:spAutoFit/>
          </a:bodyPr>
          <a:lstStyle/>
          <a:p>
            <a:pPr marL="379476" indent="-379476" defTabSz="913015">
              <a:buFont typeface="Wingdings" panose="05000000000000000000" pitchFamily="2" charset="2"/>
              <a:buChar char="§"/>
            </a:pPr>
            <a:r>
              <a:rPr lang="de-DE" sz="1859" dirty="0">
                <a:solidFill>
                  <a:prstClr val="black"/>
                </a:solidFill>
              </a:rPr>
              <a:t>Große Schwankungen zwischen Sommer und Winter, aber auch zwischen den klimatischen Rahmenbedingungen</a:t>
            </a:r>
          </a:p>
          <a:p>
            <a:pPr marL="379476" indent="-379476" defTabSz="913015">
              <a:buFont typeface="Wingdings" panose="05000000000000000000" pitchFamily="2" charset="2"/>
              <a:buChar char="§"/>
            </a:pPr>
            <a:r>
              <a:rPr lang="de-DE" sz="1859" dirty="0">
                <a:solidFill>
                  <a:prstClr val="black"/>
                </a:solidFill>
              </a:rPr>
              <a:t>Leistungen im Hochwinter höher und stark von Importen abhängig</a:t>
            </a:r>
          </a:p>
          <a:p>
            <a:pPr defTabSz="913015"/>
            <a:r>
              <a:rPr lang="de-DE" sz="1859" dirty="0">
                <a:solidFill>
                  <a:prstClr val="black"/>
                </a:solidFill>
              </a:rPr>
              <a:t>Daten inkl. Klimadaten und die Szenarien des UBA für 2030, bzw. Streicher 2050 adaptiert sind die Basis  Erstellung </a:t>
            </a:r>
          </a:p>
          <a:p>
            <a:pPr marL="379476" indent="-379476" defTabSz="913015">
              <a:buFont typeface="Wingdings" panose="05000000000000000000" pitchFamily="2" charset="2"/>
              <a:buChar char="§"/>
            </a:pPr>
            <a:endParaRPr lang="de-DE" sz="1859" dirty="0">
              <a:solidFill>
                <a:prstClr val="black"/>
              </a:solidFill>
            </a:endParaRPr>
          </a:p>
        </p:txBody>
      </p:sp>
      <p:cxnSp>
        <p:nvCxnSpPr>
          <p:cNvPr id="4" name="Gerade Verbindung mit Pfeil 3"/>
          <p:cNvCxnSpPr>
            <a:cxnSpLocks/>
          </p:cNvCxnSpPr>
          <p:nvPr/>
        </p:nvCxnSpPr>
        <p:spPr>
          <a:xfrm flipH="1" flipV="1">
            <a:off x="3276017" y="2475574"/>
            <a:ext cx="2177483" cy="2311379"/>
          </a:xfrm>
          <a:prstGeom prst="straightConnector1">
            <a:avLst/>
          </a:prstGeom>
          <a:ln w="19050">
            <a:solidFill>
              <a:srgbClr val="66FFFF"/>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a:cxnSpLocks/>
          </p:cNvCxnSpPr>
          <p:nvPr/>
        </p:nvCxnSpPr>
        <p:spPr>
          <a:xfrm flipH="1" flipV="1">
            <a:off x="3676158" y="3374164"/>
            <a:ext cx="767655" cy="144253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68682A4A-E66B-4D46-8A10-955B7FA3FF8E}"/>
              </a:ext>
            </a:extLst>
          </p:cNvPr>
          <p:cNvCxnSpPr>
            <a:cxnSpLocks/>
          </p:cNvCxnSpPr>
          <p:nvPr/>
        </p:nvCxnSpPr>
        <p:spPr>
          <a:xfrm flipV="1">
            <a:off x="2990994" y="3814197"/>
            <a:ext cx="285023" cy="1563068"/>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5117FD6E-41F4-46AC-A49B-5594B6270F5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16586" y="5966257"/>
            <a:ext cx="11949585" cy="819687"/>
          </a:xfrm>
          <a:prstGeom prst="rect">
            <a:avLst/>
          </a:prstGeom>
        </p:spPr>
      </p:pic>
    </p:spTree>
    <p:extLst>
      <p:ext uri="{BB962C8B-B14F-4D97-AF65-F5344CB8AC3E}">
        <p14:creationId xmlns:p14="http://schemas.microsoft.com/office/powerpoint/2010/main" val="2458822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0526" y="572443"/>
            <a:ext cx="11194371" cy="310780"/>
          </a:xfrm>
        </p:spPr>
        <p:txBody>
          <a:bodyPr>
            <a:normAutofit fontScale="90000"/>
          </a:bodyPr>
          <a:lstStyle/>
          <a:p>
            <a:r>
              <a:rPr lang="de-DE" dirty="0"/>
              <a:t>Dynamische CO2eq Intensität und Klima</a:t>
            </a:r>
            <a:endParaRPr lang="de-AT" dirty="0"/>
          </a:p>
        </p:txBody>
      </p:sp>
      <p:sp>
        <p:nvSpPr>
          <p:cNvPr id="5" name="Foliennummernplatzhalter 4"/>
          <p:cNvSpPr>
            <a:spLocks noGrp="1"/>
          </p:cNvSpPr>
          <p:nvPr>
            <p:ph type="sldNum" sz="quarter" idx="12"/>
          </p:nvPr>
        </p:nvSpPr>
        <p:spPr/>
        <p:txBody>
          <a:bodyPr/>
          <a:lstStyle/>
          <a:p>
            <a:pPr>
              <a:defRPr/>
            </a:pPr>
            <a:endParaRPr lang="de-AT"/>
          </a:p>
          <a:p>
            <a:pPr>
              <a:defRPr/>
            </a:pPr>
            <a:fld id="{716B0330-54C3-40D9-A6AA-F6B8906A4121}" type="slidenum">
              <a:rPr lang="de-AT" sz="794">
                <a:solidFill>
                  <a:srgbClr val="626B71"/>
                </a:solidFill>
              </a:rPr>
              <a:pPr>
                <a:defRPr/>
              </a:pPr>
              <a:t>44</a:t>
            </a:fld>
            <a:endParaRPr lang="de-AT" sz="794">
              <a:solidFill>
                <a:srgbClr val="626B71"/>
              </a:solidFill>
            </a:endParaRPr>
          </a:p>
        </p:txBody>
      </p:sp>
      <p:sp>
        <p:nvSpPr>
          <p:cNvPr id="6" name="Textplatzhalter 5"/>
          <p:cNvSpPr>
            <a:spLocks noGrp="1"/>
          </p:cNvSpPr>
          <p:nvPr>
            <p:ph type="body" sz="quarter" idx="14"/>
          </p:nvPr>
        </p:nvSpPr>
        <p:spPr>
          <a:xfrm>
            <a:off x="645161" y="967775"/>
            <a:ext cx="11194371" cy="692771"/>
          </a:xfrm>
        </p:spPr>
        <p:txBody>
          <a:bodyPr/>
          <a:lstStyle/>
          <a:p>
            <a:r>
              <a:rPr lang="de-AT" sz="2645" dirty="0"/>
              <a:t>Operationalisierung SRI Demo</a:t>
            </a:r>
          </a:p>
        </p:txBody>
      </p:sp>
      <p:sp>
        <p:nvSpPr>
          <p:cNvPr id="9" name="Textfeld 8"/>
          <p:cNvSpPr txBox="1"/>
          <p:nvPr/>
        </p:nvSpPr>
        <p:spPr>
          <a:xfrm>
            <a:off x="5268417" y="1745097"/>
            <a:ext cx="5840010" cy="4656386"/>
          </a:xfrm>
          <a:prstGeom prst="rect">
            <a:avLst/>
          </a:prstGeom>
          <a:noFill/>
        </p:spPr>
        <p:txBody>
          <a:bodyPr wrap="square" lIns="94342" tIns="47172" rIns="94342" bIns="47172" rtlCol="0">
            <a:spAutoFit/>
          </a:bodyPr>
          <a:lstStyle/>
          <a:p>
            <a:r>
              <a:rPr lang="de-DE" sz="2117" dirty="0">
                <a:solidFill>
                  <a:prstClr val="black"/>
                </a:solidFill>
              </a:rPr>
              <a:t>CO2-Intensität Stromerzeugung: </a:t>
            </a:r>
          </a:p>
          <a:p>
            <a:pPr marL="379476" indent="-379476">
              <a:buFont typeface="Wingdings" panose="05000000000000000000" pitchFamily="2" charset="2"/>
              <a:buChar char="§"/>
            </a:pPr>
            <a:r>
              <a:rPr lang="de-DE" sz="2117" dirty="0">
                <a:solidFill>
                  <a:prstClr val="black"/>
                </a:solidFill>
              </a:rPr>
              <a:t>2025 hochgerechnet aus Profilen 2016 bis 2022</a:t>
            </a:r>
          </a:p>
          <a:p>
            <a:pPr marL="379476" indent="-379476">
              <a:buFont typeface="Wingdings" panose="05000000000000000000" pitchFamily="2" charset="2"/>
              <a:buChar char="§"/>
            </a:pPr>
            <a:r>
              <a:rPr lang="de-DE" sz="2117" dirty="0">
                <a:solidFill>
                  <a:prstClr val="black"/>
                </a:solidFill>
              </a:rPr>
              <a:t>2030 (Österreich Stromversorgung bilanziell 100% erneuerbar)</a:t>
            </a:r>
          </a:p>
          <a:p>
            <a:r>
              <a:rPr lang="de-DE" sz="2117" dirty="0">
                <a:solidFill>
                  <a:prstClr val="black"/>
                </a:solidFill>
              </a:rPr>
              <a:t>Basis Kenndaten </a:t>
            </a:r>
            <a:r>
              <a:rPr lang="de-DE" sz="2117" dirty="0" err="1">
                <a:solidFill>
                  <a:prstClr val="black"/>
                </a:solidFill>
              </a:rPr>
              <a:t>electricity</a:t>
            </a:r>
            <a:r>
              <a:rPr lang="de-DE" sz="2117" dirty="0">
                <a:solidFill>
                  <a:prstClr val="black"/>
                </a:solidFill>
              </a:rPr>
              <a:t> </a:t>
            </a:r>
            <a:r>
              <a:rPr lang="de-DE" sz="2117" dirty="0" err="1">
                <a:solidFill>
                  <a:prstClr val="black"/>
                </a:solidFill>
              </a:rPr>
              <a:t>map</a:t>
            </a:r>
            <a:r>
              <a:rPr lang="de-DE" sz="2117" dirty="0">
                <a:solidFill>
                  <a:prstClr val="black"/>
                </a:solidFill>
              </a:rPr>
              <a:t> und Szenarien UBA für 2030</a:t>
            </a:r>
          </a:p>
          <a:p>
            <a:r>
              <a:rPr lang="de-DE" sz="2117" dirty="0" err="1">
                <a:solidFill>
                  <a:prstClr val="black"/>
                </a:solidFill>
              </a:rPr>
              <a:t>Netzdienlichkeit</a:t>
            </a:r>
            <a:r>
              <a:rPr lang="de-DE" sz="2117" dirty="0">
                <a:solidFill>
                  <a:prstClr val="black"/>
                </a:solidFill>
              </a:rPr>
              <a:t> Österreich 100% erneuerbar</a:t>
            </a:r>
          </a:p>
          <a:p>
            <a:pPr marL="379476" indent="-379476">
              <a:buFont typeface="Wingdings" panose="05000000000000000000" pitchFamily="2" charset="2"/>
              <a:buChar char="§"/>
            </a:pPr>
            <a:r>
              <a:rPr lang="de-DE" sz="2117" dirty="0">
                <a:solidFill>
                  <a:prstClr val="black"/>
                </a:solidFill>
              </a:rPr>
              <a:t>2040 „Österreich energieautark 2050“ laut Streicher 2011 adaptiert Mobilität und Geothermie mit UBA 2017 </a:t>
            </a:r>
            <a:r>
              <a:rPr lang="de-DE" sz="2117" dirty="0" err="1">
                <a:solidFill>
                  <a:prstClr val="black"/>
                </a:solidFill>
              </a:rPr>
              <a:t>transition</a:t>
            </a:r>
            <a:r>
              <a:rPr lang="de-DE" sz="2117" dirty="0">
                <a:solidFill>
                  <a:prstClr val="black"/>
                </a:solidFill>
              </a:rPr>
              <a:t> (</a:t>
            </a:r>
            <a:r>
              <a:rPr lang="de-DE" sz="2117" dirty="0" err="1">
                <a:solidFill>
                  <a:prstClr val="black"/>
                </a:solidFill>
              </a:rPr>
              <a:t>Schöfmann</a:t>
            </a:r>
            <a:r>
              <a:rPr lang="de-DE" sz="2117" dirty="0">
                <a:solidFill>
                  <a:prstClr val="black"/>
                </a:solidFill>
              </a:rPr>
              <a:t> 2022)</a:t>
            </a:r>
          </a:p>
          <a:p>
            <a:r>
              <a:rPr lang="de-DE" sz="2117" dirty="0">
                <a:solidFill>
                  <a:prstClr val="black"/>
                </a:solidFill>
              </a:rPr>
              <a:t>Klimadaten</a:t>
            </a:r>
          </a:p>
          <a:p>
            <a:pPr marL="379476" indent="-379476">
              <a:buFont typeface="Wingdings" panose="05000000000000000000" pitchFamily="2" charset="2"/>
              <a:buChar char="§"/>
            </a:pPr>
            <a:r>
              <a:rPr lang="de-DE" sz="2117" dirty="0">
                <a:solidFill>
                  <a:prstClr val="black"/>
                </a:solidFill>
              </a:rPr>
              <a:t>Klimadaten 2016 bis 2022 laut </a:t>
            </a:r>
            <a:r>
              <a:rPr lang="de-DE" sz="2117" dirty="0" err="1">
                <a:solidFill>
                  <a:prstClr val="black"/>
                </a:solidFill>
              </a:rPr>
              <a:t>GeoSpere</a:t>
            </a:r>
            <a:endParaRPr lang="de-DE" sz="2117" dirty="0">
              <a:solidFill>
                <a:prstClr val="black"/>
              </a:solidFill>
            </a:endParaRPr>
          </a:p>
          <a:p>
            <a:pPr marL="377958" indent="-377958" defTabSz="909363">
              <a:buFont typeface="Wingdings" panose="05000000000000000000" pitchFamily="2" charset="2"/>
              <a:buChar char="§"/>
            </a:pPr>
            <a:endParaRPr lang="de-DE" sz="2117" dirty="0">
              <a:solidFill>
                <a:prstClr val="black"/>
              </a:solidFill>
            </a:endParaRPr>
          </a:p>
        </p:txBody>
      </p:sp>
      <p:sp>
        <p:nvSpPr>
          <p:cNvPr id="10" name="Inhaltsplatzhalter 10">
            <a:extLst>
              <a:ext uri="{FF2B5EF4-FFF2-40B4-BE49-F238E27FC236}">
                <a16:creationId xmlns:a16="http://schemas.microsoft.com/office/drawing/2014/main" id="{6756BA68-4CBA-4A70-85FF-945E000443F9}"/>
              </a:ext>
            </a:extLst>
          </p:cNvPr>
          <p:cNvSpPr txBox="1">
            <a:spLocks/>
          </p:cNvSpPr>
          <p:nvPr/>
        </p:nvSpPr>
        <p:spPr bwMode="auto">
          <a:xfrm>
            <a:off x="310518" y="5789878"/>
            <a:ext cx="6671114" cy="363673"/>
          </a:xfrm>
          <a:prstGeom prst="rect">
            <a:avLst/>
          </a:prstGeom>
        </p:spPr>
        <p:txBody>
          <a:bodyPr vert="horz" lIns="91076" tIns="45538" rIns="91076" bIns="4553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323064"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553824" indent="-23076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015344" indent="-23076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4pPr>
            <a:lvl5pPr marL="1461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de-DE" sz="1195" dirty="0">
                <a:latin typeface="+mn-lt"/>
              </a:rPr>
              <a:t>Quelle: UBA 2023 </a:t>
            </a:r>
          </a:p>
          <a:p>
            <a:pPr>
              <a:defRPr/>
            </a:pPr>
            <a:endParaRPr lang="de-DE" sz="1195" dirty="0">
              <a:latin typeface="+mn-lt"/>
            </a:endParaRPr>
          </a:p>
          <a:p>
            <a:pPr>
              <a:defRPr/>
            </a:pPr>
            <a:endParaRPr lang="de-DE" sz="1195" dirty="0">
              <a:latin typeface="+mn-lt"/>
            </a:endParaRPr>
          </a:p>
          <a:p>
            <a:pPr marL="0" indent="0">
              <a:buNone/>
              <a:defRPr/>
            </a:pPr>
            <a:endParaRPr lang="de-DE" sz="1195" dirty="0">
              <a:latin typeface="+mn-lt"/>
            </a:endParaRPr>
          </a:p>
        </p:txBody>
      </p:sp>
      <p:pic>
        <p:nvPicPr>
          <p:cNvPr id="3" name="Grafik 2">
            <a:extLst>
              <a:ext uri="{FF2B5EF4-FFF2-40B4-BE49-F238E27FC236}">
                <a16:creationId xmlns:a16="http://schemas.microsoft.com/office/drawing/2014/main" id="{B97DF07E-F226-4C2E-883A-1DF2F26CB33B}"/>
              </a:ext>
            </a:extLst>
          </p:cNvPr>
          <p:cNvPicPr>
            <a:picLocks noChangeAspect="1"/>
          </p:cNvPicPr>
          <p:nvPr/>
        </p:nvPicPr>
        <p:blipFill>
          <a:blip r:embed="rId2"/>
          <a:stretch>
            <a:fillRect/>
          </a:stretch>
        </p:blipFill>
        <p:spPr>
          <a:xfrm>
            <a:off x="1429103" y="1745098"/>
            <a:ext cx="3318085" cy="3720019"/>
          </a:xfrm>
          <a:prstGeom prst="rect">
            <a:avLst/>
          </a:prstGeom>
        </p:spPr>
      </p:pic>
    </p:spTree>
    <p:extLst>
      <p:ext uri="{BB962C8B-B14F-4D97-AF65-F5344CB8AC3E}">
        <p14:creationId xmlns:p14="http://schemas.microsoft.com/office/powerpoint/2010/main" val="3207059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688CB0-010D-195A-F3F6-5B8845492600}"/>
              </a:ext>
            </a:extLst>
          </p:cNvPr>
          <p:cNvSpPr>
            <a:spLocks noGrp="1"/>
          </p:cNvSpPr>
          <p:nvPr>
            <p:ph type="title"/>
          </p:nvPr>
        </p:nvSpPr>
        <p:spPr/>
        <p:txBody>
          <a:bodyPr>
            <a:normAutofit fontScale="90000"/>
          </a:bodyPr>
          <a:lstStyle/>
          <a:p>
            <a:r>
              <a:rPr lang="de-DE"/>
              <a:t>Alt</a:t>
            </a:r>
            <a:br>
              <a:rPr lang="de-DE"/>
            </a:br>
            <a:endParaRPr lang="de-AT"/>
          </a:p>
        </p:txBody>
      </p:sp>
      <p:sp>
        <p:nvSpPr>
          <p:cNvPr id="3" name="Inhaltsplatzhalter 2">
            <a:extLst>
              <a:ext uri="{FF2B5EF4-FFF2-40B4-BE49-F238E27FC236}">
                <a16:creationId xmlns:a16="http://schemas.microsoft.com/office/drawing/2014/main" id="{8BDD8A8C-70B3-C277-6CC7-EDF55133C447}"/>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79726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05D4589-FD7D-4111-B48F-79957391126E}"/>
              </a:ext>
            </a:extLst>
          </p:cNvPr>
          <p:cNvSpPr>
            <a:spLocks noGrp="1"/>
          </p:cNvSpPr>
          <p:nvPr>
            <p:ph type="title"/>
          </p:nvPr>
        </p:nvSpPr>
        <p:spPr/>
        <p:txBody>
          <a:bodyPr>
            <a:normAutofit fontScale="90000"/>
          </a:bodyPr>
          <a:lstStyle/>
          <a:p>
            <a:endParaRPr lang="de-AT"/>
          </a:p>
        </p:txBody>
      </p:sp>
      <p:sp>
        <p:nvSpPr>
          <p:cNvPr id="5" name="Foliennummernplatzhalter 4">
            <a:extLst>
              <a:ext uri="{FF2B5EF4-FFF2-40B4-BE49-F238E27FC236}">
                <a16:creationId xmlns:a16="http://schemas.microsoft.com/office/drawing/2014/main" id="{931323CD-1618-BF8D-3FBF-719171A76938}"/>
              </a:ext>
            </a:extLst>
          </p:cNvPr>
          <p:cNvSpPr>
            <a:spLocks noGrp="1"/>
          </p:cNvSpPr>
          <p:nvPr>
            <p:ph type="sldNum" sz="quarter" idx="10"/>
          </p:nvPr>
        </p:nvSpPr>
        <p:spPr/>
        <p:txBody>
          <a:bodyPr/>
          <a:lstStyle/>
          <a:p>
            <a:fld id="{1206269C-C24E-4E80-9A4B-E7E19BB59A67}" type="slidenum">
              <a:rPr lang="de-AT" smtClean="0"/>
              <a:pPr/>
              <a:t>46</a:t>
            </a:fld>
            <a:endParaRPr lang="de-AT" dirty="0"/>
          </a:p>
        </p:txBody>
      </p:sp>
      <p:sp>
        <p:nvSpPr>
          <p:cNvPr id="8" name="Inhaltsplatzhalter 7">
            <a:extLst>
              <a:ext uri="{FF2B5EF4-FFF2-40B4-BE49-F238E27FC236}">
                <a16:creationId xmlns:a16="http://schemas.microsoft.com/office/drawing/2014/main" id="{AB80041E-666C-28EB-C5B1-257473FBDC1D}"/>
              </a:ext>
            </a:extLst>
          </p:cNvPr>
          <p:cNvSpPr>
            <a:spLocks noGrp="1"/>
          </p:cNvSpPr>
          <p:nvPr>
            <p:ph idx="1"/>
          </p:nvPr>
        </p:nvSpPr>
        <p:spPr/>
        <p:txBody>
          <a:bodyPr/>
          <a:lstStyle/>
          <a:p>
            <a:endParaRPr lang="de-AT"/>
          </a:p>
        </p:txBody>
      </p:sp>
      <p:sp>
        <p:nvSpPr>
          <p:cNvPr id="4" name="Fußzeilenplatzhalter 3">
            <a:extLst>
              <a:ext uri="{FF2B5EF4-FFF2-40B4-BE49-F238E27FC236}">
                <a16:creationId xmlns:a16="http://schemas.microsoft.com/office/drawing/2014/main" id="{357415B6-1675-3215-28E7-5CDA28413B32}"/>
              </a:ext>
            </a:extLst>
          </p:cNvPr>
          <p:cNvSpPr>
            <a:spLocks noGrp="1"/>
          </p:cNvSpPr>
          <p:nvPr>
            <p:ph type="ftr" sz="quarter" idx="4294967295"/>
          </p:nvPr>
        </p:nvSpPr>
        <p:spPr>
          <a:xfrm>
            <a:off x="0" y="6237288"/>
            <a:ext cx="6721475" cy="476250"/>
          </a:xfrm>
        </p:spPr>
        <p:txBody>
          <a:bodyPr/>
          <a:lstStyle/>
          <a:p>
            <a:r>
              <a:rPr lang="de-AT"/>
              <a:t>klima</a:t>
            </a:r>
            <a:r>
              <a:rPr lang="de-AT" b="1"/>
              <a:t>aktiv</a:t>
            </a:r>
            <a:r>
              <a:rPr lang="de-AT"/>
              <a:t> Siedlungen und Quartiere</a:t>
            </a:r>
            <a:endParaRPr lang="de-AT" dirty="0"/>
          </a:p>
        </p:txBody>
      </p:sp>
      <p:pic>
        <p:nvPicPr>
          <p:cNvPr id="7" name="Grafik 6">
            <a:extLst>
              <a:ext uri="{FF2B5EF4-FFF2-40B4-BE49-F238E27FC236}">
                <a16:creationId xmlns:a16="http://schemas.microsoft.com/office/drawing/2014/main" id="{C15676CC-0611-AFD3-8955-3D5962800CD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51829" y="0"/>
            <a:ext cx="11088343" cy="6858000"/>
          </a:xfrm>
          <a:prstGeom prst="rect">
            <a:avLst/>
          </a:prstGeom>
        </p:spPr>
      </p:pic>
    </p:spTree>
    <p:extLst>
      <p:ext uri="{BB962C8B-B14F-4D97-AF65-F5344CB8AC3E}">
        <p14:creationId xmlns:p14="http://schemas.microsoft.com/office/powerpoint/2010/main" val="547079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2A2D68-D633-484A-3E47-5DF5C79020FB}"/>
              </a:ext>
            </a:extLst>
          </p:cNvPr>
          <p:cNvSpPr>
            <a:spLocks noGrp="1"/>
          </p:cNvSpPr>
          <p:nvPr>
            <p:ph type="title"/>
          </p:nvPr>
        </p:nvSpPr>
        <p:spPr/>
        <p:txBody>
          <a:bodyPr/>
          <a:lstStyle/>
          <a:p>
            <a:endParaRPr lang="de-AT"/>
          </a:p>
        </p:txBody>
      </p:sp>
      <p:sp>
        <p:nvSpPr>
          <p:cNvPr id="3" name="Inhaltsplatzhalter 2">
            <a:extLst>
              <a:ext uri="{FF2B5EF4-FFF2-40B4-BE49-F238E27FC236}">
                <a16:creationId xmlns:a16="http://schemas.microsoft.com/office/drawing/2014/main" id="{8B53F8FE-55B6-C08D-0F0D-19237406E996}"/>
              </a:ext>
            </a:extLst>
          </p:cNvPr>
          <p:cNvSpPr>
            <a:spLocks noGrp="1"/>
          </p:cNvSpPr>
          <p:nvPr>
            <p:ph idx="1"/>
          </p:nvPr>
        </p:nvSpPr>
        <p:spPr/>
        <p:txBody>
          <a:bodyPr/>
          <a:lstStyle/>
          <a:p>
            <a:endParaRPr lang="de-AT"/>
          </a:p>
        </p:txBody>
      </p:sp>
      <p:sp>
        <p:nvSpPr>
          <p:cNvPr id="5" name="Fußzeilenplatzhalter 4">
            <a:extLst>
              <a:ext uri="{FF2B5EF4-FFF2-40B4-BE49-F238E27FC236}">
                <a16:creationId xmlns:a16="http://schemas.microsoft.com/office/drawing/2014/main" id="{D6BC5C99-8B73-771B-2C77-3EAE5B37B4CA}"/>
              </a:ext>
            </a:extLst>
          </p:cNvPr>
          <p:cNvSpPr>
            <a:spLocks noGrp="1"/>
          </p:cNvSpPr>
          <p:nvPr>
            <p:ph type="ftr" sz="quarter" idx="11"/>
          </p:nvPr>
        </p:nvSpPr>
        <p:spPr/>
        <p:txBody>
          <a:bodyPr/>
          <a:lstStyle/>
          <a:p>
            <a:pPr>
              <a:defRPr/>
            </a:pPr>
            <a:endParaRPr lang="de-AT" kern="0"/>
          </a:p>
          <a:p>
            <a:pPr>
              <a:defRPr/>
            </a:pPr>
            <a:r>
              <a:rPr lang="de-AT" kern="0"/>
              <a:t>© 2024 FH Technikum Wien</a:t>
            </a:r>
            <a:endParaRPr kumimoji="0" lang="de-AT" sz="800" b="0" i="0" u="none" strike="noStrike" kern="0" cap="none" spc="0" normalizeH="0" baseline="0" noProof="0" dirty="0">
              <a:ln>
                <a:noFill/>
              </a:ln>
              <a:solidFill>
                <a:srgbClr val="626B71"/>
              </a:solidFill>
              <a:effectLst/>
              <a:uLnTx/>
              <a:uFillTx/>
              <a:latin typeface="Calibri Light"/>
              <a:cs typeface="Arial"/>
            </a:endParaRPr>
          </a:p>
        </p:txBody>
      </p:sp>
      <p:sp>
        <p:nvSpPr>
          <p:cNvPr id="4" name="Foliennummernplatzhalter 3">
            <a:extLst>
              <a:ext uri="{FF2B5EF4-FFF2-40B4-BE49-F238E27FC236}">
                <a16:creationId xmlns:a16="http://schemas.microsoft.com/office/drawing/2014/main" id="{C5371E95-1947-4DFB-8833-0BE1850142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pic>
        <p:nvPicPr>
          <p:cNvPr id="7" name="Grafik 6">
            <a:extLst>
              <a:ext uri="{FF2B5EF4-FFF2-40B4-BE49-F238E27FC236}">
                <a16:creationId xmlns:a16="http://schemas.microsoft.com/office/drawing/2014/main" id="{F82BF714-601B-C2E2-72B3-DC4E925CFE16}"/>
              </a:ext>
            </a:extLst>
          </p:cNvPr>
          <p:cNvPicPr>
            <a:picLocks noChangeAspect="1"/>
          </p:cNvPicPr>
          <p:nvPr/>
        </p:nvPicPr>
        <p:blipFill>
          <a:blip r:embed="rId2"/>
          <a:stretch>
            <a:fillRect/>
          </a:stretch>
        </p:blipFill>
        <p:spPr>
          <a:xfrm>
            <a:off x="191345" y="0"/>
            <a:ext cx="4076376" cy="6858000"/>
          </a:xfrm>
          <a:prstGeom prst="rect">
            <a:avLst/>
          </a:prstGeom>
        </p:spPr>
      </p:pic>
      <p:pic>
        <p:nvPicPr>
          <p:cNvPr id="9" name="Grafik 8">
            <a:extLst>
              <a:ext uri="{FF2B5EF4-FFF2-40B4-BE49-F238E27FC236}">
                <a16:creationId xmlns:a16="http://schemas.microsoft.com/office/drawing/2014/main" id="{90FDEB67-411E-7EC9-33B1-F772D33A6B64}"/>
              </a:ext>
            </a:extLst>
          </p:cNvPr>
          <p:cNvPicPr>
            <a:picLocks noChangeAspect="1"/>
          </p:cNvPicPr>
          <p:nvPr/>
        </p:nvPicPr>
        <p:blipFill>
          <a:blip r:embed="rId3"/>
          <a:stretch>
            <a:fillRect/>
          </a:stretch>
        </p:blipFill>
        <p:spPr>
          <a:xfrm>
            <a:off x="4206860" y="-70242"/>
            <a:ext cx="4772691" cy="6201640"/>
          </a:xfrm>
          <a:prstGeom prst="rect">
            <a:avLst/>
          </a:prstGeom>
        </p:spPr>
      </p:pic>
      <p:pic>
        <p:nvPicPr>
          <p:cNvPr id="11" name="Grafik 10">
            <a:extLst>
              <a:ext uri="{FF2B5EF4-FFF2-40B4-BE49-F238E27FC236}">
                <a16:creationId xmlns:a16="http://schemas.microsoft.com/office/drawing/2014/main" id="{5554D6F0-0AF3-027D-BDAD-EC92BE740C4A}"/>
              </a:ext>
            </a:extLst>
          </p:cNvPr>
          <p:cNvPicPr>
            <a:picLocks noChangeAspect="1"/>
          </p:cNvPicPr>
          <p:nvPr/>
        </p:nvPicPr>
        <p:blipFill>
          <a:blip r:embed="rId4"/>
          <a:stretch>
            <a:fillRect/>
          </a:stretch>
        </p:blipFill>
        <p:spPr>
          <a:xfrm>
            <a:off x="8608434" y="28100"/>
            <a:ext cx="3400900" cy="6801799"/>
          </a:xfrm>
          <a:prstGeom prst="rect">
            <a:avLst/>
          </a:prstGeom>
        </p:spPr>
      </p:pic>
    </p:spTree>
    <p:extLst>
      <p:ext uri="{BB962C8B-B14F-4D97-AF65-F5344CB8AC3E}">
        <p14:creationId xmlns:p14="http://schemas.microsoft.com/office/powerpoint/2010/main" val="1692047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3CF24C-F48B-8B22-2207-A6AA30FF0F93}"/>
              </a:ext>
            </a:extLst>
          </p:cNvPr>
          <p:cNvSpPr>
            <a:spLocks noGrp="1"/>
          </p:cNvSpPr>
          <p:nvPr>
            <p:ph type="title"/>
          </p:nvPr>
        </p:nvSpPr>
        <p:spPr/>
        <p:txBody>
          <a:bodyPr/>
          <a:lstStyle/>
          <a:p>
            <a:endParaRPr lang="de-AT"/>
          </a:p>
        </p:txBody>
      </p:sp>
      <p:sp>
        <p:nvSpPr>
          <p:cNvPr id="3" name="Inhaltsplatzhalter 2">
            <a:extLst>
              <a:ext uri="{FF2B5EF4-FFF2-40B4-BE49-F238E27FC236}">
                <a16:creationId xmlns:a16="http://schemas.microsoft.com/office/drawing/2014/main" id="{19C8D0ED-0B51-9F54-3155-DE3820295757}"/>
              </a:ext>
            </a:extLst>
          </p:cNvPr>
          <p:cNvSpPr>
            <a:spLocks noGrp="1"/>
          </p:cNvSpPr>
          <p:nvPr>
            <p:ph idx="1"/>
          </p:nvPr>
        </p:nvSpPr>
        <p:spPr/>
        <p:txBody>
          <a:bodyPr/>
          <a:lstStyle/>
          <a:p>
            <a:endParaRPr lang="de-AT"/>
          </a:p>
        </p:txBody>
      </p:sp>
      <p:sp>
        <p:nvSpPr>
          <p:cNvPr id="5" name="Fußzeilenplatzhalter 4">
            <a:extLst>
              <a:ext uri="{FF2B5EF4-FFF2-40B4-BE49-F238E27FC236}">
                <a16:creationId xmlns:a16="http://schemas.microsoft.com/office/drawing/2014/main" id="{13C731CB-FAAF-0F8E-A643-16215F06BB96}"/>
              </a:ext>
            </a:extLst>
          </p:cNvPr>
          <p:cNvSpPr>
            <a:spLocks noGrp="1"/>
          </p:cNvSpPr>
          <p:nvPr>
            <p:ph type="ftr" sz="quarter" idx="11"/>
          </p:nvPr>
        </p:nvSpPr>
        <p:spPr/>
        <p:txBody>
          <a:bodyPr/>
          <a:lstStyle/>
          <a:p>
            <a:pPr>
              <a:defRPr/>
            </a:pPr>
            <a:endParaRPr lang="de-AT" kern="0"/>
          </a:p>
          <a:p>
            <a:pPr>
              <a:defRPr/>
            </a:pPr>
            <a:r>
              <a:rPr lang="de-AT" kern="0"/>
              <a:t>© 2024 FH Technikum Wien</a:t>
            </a:r>
            <a:endParaRPr kumimoji="0" lang="de-AT" sz="800" b="0" i="0" u="none" strike="noStrike" kern="0" cap="none" spc="0" normalizeH="0" baseline="0" noProof="0" dirty="0">
              <a:ln>
                <a:noFill/>
              </a:ln>
              <a:solidFill>
                <a:srgbClr val="626B71"/>
              </a:solidFill>
              <a:effectLst/>
              <a:uLnTx/>
              <a:uFillTx/>
              <a:latin typeface="Calibri Light"/>
              <a:cs typeface="Arial"/>
            </a:endParaRPr>
          </a:p>
        </p:txBody>
      </p:sp>
      <p:sp>
        <p:nvSpPr>
          <p:cNvPr id="4" name="Foliennummernplatzhalter 3">
            <a:extLst>
              <a:ext uri="{FF2B5EF4-FFF2-40B4-BE49-F238E27FC236}">
                <a16:creationId xmlns:a16="http://schemas.microsoft.com/office/drawing/2014/main" id="{028CA7F3-4DAB-FBD0-FEB4-2004CFB8CA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pic>
        <p:nvPicPr>
          <p:cNvPr id="7" name="Grafik 6">
            <a:extLst>
              <a:ext uri="{FF2B5EF4-FFF2-40B4-BE49-F238E27FC236}">
                <a16:creationId xmlns:a16="http://schemas.microsoft.com/office/drawing/2014/main" id="{E7615E71-A9AC-E907-7DDF-F918C4EE41BC}"/>
              </a:ext>
            </a:extLst>
          </p:cNvPr>
          <p:cNvPicPr>
            <a:picLocks noChangeAspect="1"/>
          </p:cNvPicPr>
          <p:nvPr/>
        </p:nvPicPr>
        <p:blipFill>
          <a:blip r:embed="rId2"/>
          <a:stretch>
            <a:fillRect/>
          </a:stretch>
        </p:blipFill>
        <p:spPr>
          <a:xfrm>
            <a:off x="455095" y="-1"/>
            <a:ext cx="4767429" cy="6858000"/>
          </a:xfrm>
          <a:prstGeom prst="rect">
            <a:avLst/>
          </a:prstGeom>
        </p:spPr>
      </p:pic>
      <p:pic>
        <p:nvPicPr>
          <p:cNvPr id="9" name="Grafik 8">
            <a:extLst>
              <a:ext uri="{FF2B5EF4-FFF2-40B4-BE49-F238E27FC236}">
                <a16:creationId xmlns:a16="http://schemas.microsoft.com/office/drawing/2014/main" id="{E4EE411E-12C9-2C88-8390-8E932D2389E7}"/>
              </a:ext>
            </a:extLst>
          </p:cNvPr>
          <p:cNvPicPr>
            <a:picLocks noChangeAspect="1"/>
          </p:cNvPicPr>
          <p:nvPr/>
        </p:nvPicPr>
        <p:blipFill>
          <a:blip r:embed="rId3"/>
          <a:stretch>
            <a:fillRect/>
          </a:stretch>
        </p:blipFill>
        <p:spPr>
          <a:xfrm>
            <a:off x="5655383" y="261495"/>
            <a:ext cx="6296904" cy="6335009"/>
          </a:xfrm>
          <a:prstGeom prst="rect">
            <a:avLst/>
          </a:prstGeom>
        </p:spPr>
      </p:pic>
    </p:spTree>
    <p:extLst>
      <p:ext uri="{BB962C8B-B14F-4D97-AF65-F5344CB8AC3E}">
        <p14:creationId xmlns:p14="http://schemas.microsoft.com/office/powerpoint/2010/main" val="16056238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24F0ED-5048-C1C5-77B6-69CC469EE875}"/>
              </a:ext>
            </a:extLst>
          </p:cNvPr>
          <p:cNvSpPr>
            <a:spLocks noGrp="1"/>
          </p:cNvSpPr>
          <p:nvPr>
            <p:ph type="title"/>
          </p:nvPr>
        </p:nvSpPr>
        <p:spPr/>
        <p:txBody>
          <a:bodyPr>
            <a:normAutofit fontScale="90000"/>
          </a:bodyPr>
          <a:lstStyle/>
          <a:p>
            <a:endParaRPr lang="de-AT"/>
          </a:p>
        </p:txBody>
      </p:sp>
      <p:sp>
        <p:nvSpPr>
          <p:cNvPr id="3" name="Foliennummernplatzhalter 2">
            <a:extLst>
              <a:ext uri="{FF2B5EF4-FFF2-40B4-BE49-F238E27FC236}">
                <a16:creationId xmlns:a16="http://schemas.microsoft.com/office/drawing/2014/main" id="{9973B0FE-CFE4-3D5E-58DF-B2FC2C001B1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A0E78F99-E0CF-A42A-2EC5-B99C3D67F054}"/>
              </a:ext>
            </a:extLst>
          </p:cNvPr>
          <p:cNvSpPr>
            <a:spLocks noGrp="1"/>
          </p:cNvSpPr>
          <p:nvPr>
            <p:ph idx="1"/>
          </p:nvPr>
        </p:nvSpPr>
        <p:spPr/>
        <p:txBody>
          <a:bodyPr/>
          <a:lstStyle/>
          <a:p>
            <a:endParaRPr lang="de-AT"/>
          </a:p>
        </p:txBody>
      </p:sp>
      <p:pic>
        <p:nvPicPr>
          <p:cNvPr id="6" name="Grafik 5">
            <a:extLst>
              <a:ext uri="{FF2B5EF4-FFF2-40B4-BE49-F238E27FC236}">
                <a16:creationId xmlns:a16="http://schemas.microsoft.com/office/drawing/2014/main" id="{E260B780-AE30-E3C0-343F-A1A3A029F99F}"/>
              </a:ext>
            </a:extLst>
          </p:cNvPr>
          <p:cNvPicPr>
            <a:picLocks noChangeAspect="1"/>
          </p:cNvPicPr>
          <p:nvPr/>
        </p:nvPicPr>
        <p:blipFill>
          <a:blip r:embed="rId2"/>
          <a:stretch>
            <a:fillRect/>
          </a:stretch>
        </p:blipFill>
        <p:spPr>
          <a:xfrm>
            <a:off x="0" y="382625"/>
            <a:ext cx="12192000" cy="6092749"/>
          </a:xfrm>
          <a:prstGeom prst="rect">
            <a:avLst/>
          </a:prstGeom>
        </p:spPr>
      </p:pic>
    </p:spTree>
    <p:extLst>
      <p:ext uri="{BB962C8B-B14F-4D97-AF65-F5344CB8AC3E}">
        <p14:creationId xmlns:p14="http://schemas.microsoft.com/office/powerpoint/2010/main" val="1024104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5B92B792-F521-7D9E-3AB0-1DB4315569F7}"/>
              </a:ext>
            </a:extLst>
          </p:cNvPr>
          <p:cNvSpPr>
            <a:spLocks noGrp="1"/>
          </p:cNvSpPr>
          <p:nvPr>
            <p:ph type="sldNum" sz="quarter" idx="10"/>
          </p:nvPr>
        </p:nvSpPr>
        <p:spPr>
          <a:xfrm>
            <a:off x="9130939" y="5714684"/>
            <a:ext cx="1237031"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graphicFrame>
        <p:nvGraphicFramePr>
          <p:cNvPr id="17" name="Diagramm 16">
            <a:extLst>
              <a:ext uri="{FF2B5EF4-FFF2-40B4-BE49-F238E27FC236}">
                <a16:creationId xmlns:a16="http://schemas.microsoft.com/office/drawing/2014/main" id="{6A4A4913-FCC7-FF3A-38A8-0DC30ABAD7F4}"/>
              </a:ext>
            </a:extLst>
          </p:cNvPr>
          <p:cNvGraphicFramePr/>
          <p:nvPr>
            <p:extLst>
              <p:ext uri="{D42A27DB-BD31-4B8C-83A1-F6EECF244321}">
                <p14:modId xmlns:p14="http://schemas.microsoft.com/office/powerpoint/2010/main" val="3106944275"/>
              </p:ext>
            </p:extLst>
          </p:nvPr>
        </p:nvGraphicFramePr>
        <p:xfrm>
          <a:off x="1105989" y="-127000"/>
          <a:ext cx="9980022" cy="6247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Rechteck: abgerundete Ecken 17">
            <a:extLst>
              <a:ext uri="{FF2B5EF4-FFF2-40B4-BE49-F238E27FC236}">
                <a16:creationId xmlns:a16="http://schemas.microsoft.com/office/drawing/2014/main" id="{CB6D51F8-7BD2-F2D2-F324-95D26A074C8A}"/>
              </a:ext>
            </a:extLst>
          </p:cNvPr>
          <p:cNvSpPr/>
          <p:nvPr/>
        </p:nvSpPr>
        <p:spPr>
          <a:xfrm>
            <a:off x="6445400" y="1791656"/>
            <a:ext cx="2046514" cy="870857"/>
          </a:xfrm>
          <a:prstGeom prst="roundRect">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2400" b="0" i="0" u="none" strike="noStrike" kern="0" cap="none" spc="0" normalizeH="0" baseline="0" noProof="0">
                <a:ln>
                  <a:noFill/>
                </a:ln>
                <a:solidFill>
                  <a:prstClr val="white"/>
                </a:solidFill>
                <a:effectLst/>
                <a:uLnTx/>
                <a:uFillTx/>
                <a:latin typeface="Aptos" panose="02110004020202020204"/>
                <a:ea typeface="+mn-ea"/>
                <a:cs typeface="+mn-cs"/>
              </a:rPr>
              <a:t>Stationary Methods</a:t>
            </a:r>
            <a:endParaRPr kumimoji="0" lang="de-AT" sz="24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9" name="Rechteck: abgerundete Ecken 18">
            <a:extLst>
              <a:ext uri="{FF2B5EF4-FFF2-40B4-BE49-F238E27FC236}">
                <a16:creationId xmlns:a16="http://schemas.microsoft.com/office/drawing/2014/main" id="{1E77B550-14E4-3FD9-8F30-2D755216D219}"/>
              </a:ext>
            </a:extLst>
          </p:cNvPr>
          <p:cNvSpPr/>
          <p:nvPr/>
        </p:nvSpPr>
        <p:spPr>
          <a:xfrm>
            <a:off x="2754220" y="3642839"/>
            <a:ext cx="2120021" cy="1309307"/>
          </a:xfrm>
          <a:prstGeom prst="roundRect">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4400" b="0" i="0" u="none" strike="noStrike" kern="0" cap="none" spc="0" normalizeH="0" baseline="0" noProof="0">
                <a:ln>
                  <a:noFill/>
                </a:ln>
                <a:solidFill>
                  <a:prstClr val="white"/>
                </a:solidFill>
                <a:effectLst/>
                <a:uLnTx/>
                <a:uFillTx/>
                <a:latin typeface="Aptos" panose="02110004020202020204"/>
                <a:ea typeface="+mn-ea"/>
                <a:cs typeface="+mn-cs"/>
              </a:rPr>
              <a:t>BEMs </a:t>
            </a:r>
            <a:r>
              <a:rPr kumimoji="0" lang="de-DE" sz="2400" b="0" i="0" u="none" strike="noStrike" kern="0" cap="none" spc="0" normalizeH="0" baseline="0" noProof="0">
                <a:ln>
                  <a:noFill/>
                </a:ln>
                <a:solidFill>
                  <a:prstClr val="white"/>
                </a:solidFill>
                <a:effectLst/>
                <a:uLnTx/>
                <a:uFillTx/>
                <a:latin typeface="Aptos" panose="02110004020202020204"/>
                <a:ea typeface="+mn-ea"/>
                <a:cs typeface="+mn-cs"/>
              </a:rPr>
              <a:t>(e.g.TRNSYS, IDA-ICE, E+)</a:t>
            </a:r>
            <a:endParaRPr kumimoji="0" lang="de-AT" sz="24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0" name="Textfeld 19">
            <a:extLst>
              <a:ext uri="{FF2B5EF4-FFF2-40B4-BE49-F238E27FC236}">
                <a16:creationId xmlns:a16="http://schemas.microsoft.com/office/drawing/2014/main" id="{E8C07809-1232-F9F1-9B1A-2814571AE444}"/>
              </a:ext>
            </a:extLst>
          </p:cNvPr>
          <p:cNvSpPr txBox="1"/>
          <p:nvPr/>
        </p:nvSpPr>
        <p:spPr>
          <a:xfrm>
            <a:off x="2377440" y="4912892"/>
            <a:ext cx="3336536" cy="1323439"/>
          </a:xfrm>
          <a:prstGeom prst="rect">
            <a:avLst/>
          </a:prstGeom>
          <a:noFill/>
        </p:spPr>
        <p:txBody>
          <a:bodyPr wrap="square">
            <a:spAutoFit/>
          </a:bodyPr>
          <a:lstStyle/>
          <a:p>
            <a:pPr algn="r"/>
            <a:r>
              <a:rPr lang="de-DE" sz="4000">
                <a:solidFill>
                  <a:prstClr val="black"/>
                </a:solidFill>
                <a:latin typeface="Aptos" panose="02110004020202020204"/>
              </a:rPr>
              <a:t>Accuracy and Resolution</a:t>
            </a:r>
            <a:endParaRPr lang="de-AT" sz="4000">
              <a:solidFill>
                <a:prstClr val="black"/>
              </a:solidFill>
              <a:latin typeface="Aptos" panose="02110004020202020204"/>
            </a:endParaRPr>
          </a:p>
        </p:txBody>
      </p:sp>
      <p:sp>
        <p:nvSpPr>
          <p:cNvPr id="21" name="Textfeld 20">
            <a:extLst>
              <a:ext uri="{FF2B5EF4-FFF2-40B4-BE49-F238E27FC236}">
                <a16:creationId xmlns:a16="http://schemas.microsoft.com/office/drawing/2014/main" id="{7D77E425-405F-5C0D-3E6F-F0BFA1CB8755}"/>
              </a:ext>
            </a:extLst>
          </p:cNvPr>
          <p:cNvSpPr txBox="1"/>
          <p:nvPr/>
        </p:nvSpPr>
        <p:spPr>
          <a:xfrm>
            <a:off x="4007398" y="461697"/>
            <a:ext cx="4394922" cy="1446550"/>
          </a:xfrm>
          <a:prstGeom prst="rect">
            <a:avLst/>
          </a:prstGeom>
          <a:noFill/>
        </p:spPr>
        <p:txBody>
          <a:bodyPr wrap="square">
            <a:spAutoFit/>
          </a:bodyPr>
          <a:lstStyle/>
          <a:p>
            <a:pPr algn="ctr"/>
            <a:r>
              <a:rPr lang="de-DE" sz="4400">
                <a:solidFill>
                  <a:prstClr val="black"/>
                </a:solidFill>
                <a:latin typeface="Aptos" panose="02110004020202020204"/>
              </a:rPr>
              <a:t>Accessibility and Simplicity</a:t>
            </a:r>
            <a:endParaRPr lang="de-AT" sz="4400">
              <a:solidFill>
                <a:prstClr val="black"/>
              </a:solidFill>
              <a:latin typeface="Aptos" panose="02110004020202020204"/>
            </a:endParaRPr>
          </a:p>
        </p:txBody>
      </p:sp>
      <p:sp>
        <p:nvSpPr>
          <p:cNvPr id="22" name="Textfeld 21">
            <a:extLst>
              <a:ext uri="{FF2B5EF4-FFF2-40B4-BE49-F238E27FC236}">
                <a16:creationId xmlns:a16="http://schemas.microsoft.com/office/drawing/2014/main" id="{0587C86D-336D-38C1-85CA-87F90AA5792D}"/>
              </a:ext>
            </a:extLst>
          </p:cNvPr>
          <p:cNvSpPr txBox="1"/>
          <p:nvPr/>
        </p:nvSpPr>
        <p:spPr>
          <a:xfrm>
            <a:off x="8213285" y="2641781"/>
            <a:ext cx="2602326" cy="1323439"/>
          </a:xfrm>
          <a:prstGeom prst="rect">
            <a:avLst/>
          </a:prstGeom>
          <a:noFill/>
        </p:spPr>
        <p:txBody>
          <a:bodyPr wrap="square">
            <a:spAutoFit/>
          </a:bodyPr>
          <a:lstStyle/>
          <a:p>
            <a:pPr algn="ctr"/>
            <a:r>
              <a:rPr lang="de-DE" sz="4000">
                <a:solidFill>
                  <a:prstClr val="black"/>
                </a:solidFill>
                <a:latin typeface="Aptos" panose="02110004020202020204"/>
              </a:rPr>
              <a:t>Extent and Coverage</a:t>
            </a:r>
            <a:endParaRPr lang="de-AT" sz="4000">
              <a:solidFill>
                <a:prstClr val="black"/>
              </a:solidFill>
              <a:latin typeface="Aptos" panose="02110004020202020204"/>
            </a:endParaRPr>
          </a:p>
        </p:txBody>
      </p:sp>
      <p:sp>
        <p:nvSpPr>
          <p:cNvPr id="23" name="Rechteck: abgerundete Ecken 22">
            <a:extLst>
              <a:ext uri="{FF2B5EF4-FFF2-40B4-BE49-F238E27FC236}">
                <a16:creationId xmlns:a16="http://schemas.microsoft.com/office/drawing/2014/main" id="{14BE6561-533D-F764-B8E7-B167635409B6}"/>
              </a:ext>
            </a:extLst>
          </p:cNvPr>
          <p:cNvSpPr/>
          <p:nvPr/>
        </p:nvSpPr>
        <p:spPr>
          <a:xfrm>
            <a:off x="2732654" y="2489732"/>
            <a:ext cx="2120021" cy="870857"/>
          </a:xfrm>
          <a:prstGeom prst="roundRect">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2000" b="0" i="0" u="none" strike="noStrike" kern="0" cap="none" spc="0" normalizeH="0" baseline="0" noProof="0">
                <a:ln>
                  <a:noFill/>
                </a:ln>
                <a:solidFill>
                  <a:prstClr val="white"/>
                </a:solidFill>
                <a:effectLst/>
                <a:uLnTx/>
                <a:uFillTx/>
                <a:latin typeface="Aptos" panose="02110004020202020204"/>
                <a:ea typeface="+mn-ea"/>
                <a:cs typeface="+mn-cs"/>
              </a:rPr>
              <a:t>DEMs (e.g.CEA)</a:t>
            </a:r>
            <a:endParaRPr kumimoji="0" lang="de-AT" sz="20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4" name="Rechteck: abgerundete Ecken 23">
            <a:extLst>
              <a:ext uri="{FF2B5EF4-FFF2-40B4-BE49-F238E27FC236}">
                <a16:creationId xmlns:a16="http://schemas.microsoft.com/office/drawing/2014/main" id="{923C1FC4-0C26-F927-5CDC-1877B68544FD}"/>
              </a:ext>
            </a:extLst>
          </p:cNvPr>
          <p:cNvSpPr/>
          <p:nvPr/>
        </p:nvSpPr>
        <p:spPr>
          <a:xfrm>
            <a:off x="5805288" y="3642839"/>
            <a:ext cx="2393576" cy="1875907"/>
          </a:xfrm>
          <a:prstGeom prst="roundRect">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2400" b="0" i="0" u="none" strike="noStrike" kern="0" cap="none" spc="0" normalizeH="0" baseline="0" noProof="0">
                <a:ln>
                  <a:noFill/>
                </a:ln>
                <a:solidFill>
                  <a:prstClr val="white"/>
                </a:solidFill>
                <a:effectLst/>
                <a:uLnTx/>
                <a:uFillTx/>
                <a:latin typeface="Aptos" panose="02110004020202020204"/>
                <a:ea typeface="+mn-ea"/>
                <a:cs typeface="+mn-cs"/>
              </a:rPr>
              <a:t>Aggregated Frameworks</a:t>
            </a:r>
            <a:endParaRPr kumimoji="0" lang="de-AT" sz="24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nvGrpSpPr>
          <p:cNvPr id="25" name="Gruppieren 24">
            <a:extLst>
              <a:ext uri="{FF2B5EF4-FFF2-40B4-BE49-F238E27FC236}">
                <a16:creationId xmlns:a16="http://schemas.microsoft.com/office/drawing/2014/main" id="{45B44B50-1EBF-44AA-36C1-1119ED21563F}"/>
              </a:ext>
            </a:extLst>
          </p:cNvPr>
          <p:cNvGrpSpPr/>
          <p:nvPr/>
        </p:nvGrpSpPr>
        <p:grpSpPr>
          <a:xfrm>
            <a:off x="5497763" y="2527527"/>
            <a:ext cx="2922172" cy="1347374"/>
            <a:chOff x="-287264" y="2542411"/>
            <a:chExt cx="10202181" cy="4704080"/>
          </a:xfrm>
        </p:grpSpPr>
        <p:sp>
          <p:nvSpPr>
            <p:cNvPr id="26" name="Ellipse 25">
              <a:extLst>
                <a:ext uri="{FF2B5EF4-FFF2-40B4-BE49-F238E27FC236}">
                  <a16:creationId xmlns:a16="http://schemas.microsoft.com/office/drawing/2014/main" id="{AB91E05F-AE18-F657-C94A-927316ABA540}"/>
                </a:ext>
              </a:extLst>
            </p:cNvPr>
            <p:cNvSpPr/>
            <p:nvPr/>
          </p:nvSpPr>
          <p:spPr>
            <a:xfrm>
              <a:off x="-138291" y="2778277"/>
              <a:ext cx="4246688" cy="4246682"/>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6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27" name="Picture 2">
              <a:extLst>
                <a:ext uri="{FF2B5EF4-FFF2-40B4-BE49-F238E27FC236}">
                  <a16:creationId xmlns:a16="http://schemas.microsoft.com/office/drawing/2014/main" id="{0DA4F497-C162-2E37-A552-8FBBA89F395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87264" y="2542411"/>
              <a:ext cx="4704081" cy="4704080"/>
            </a:xfrm>
            <a:prstGeom prst="rect">
              <a:avLst/>
            </a:prstGeom>
            <a:noFill/>
            <a:extLst>
              <a:ext uri="{909E8E84-426E-40DD-AFC4-6F175D3DCCD1}">
                <a14:hiddenFill xmlns:a14="http://schemas.microsoft.com/office/drawing/2010/main">
                  <a:solidFill>
                    <a:srgbClr val="FFFFFF"/>
                  </a:solidFill>
                </a14:hiddenFill>
              </a:ext>
            </a:extLst>
          </p:spPr>
        </p:pic>
        <p:sp>
          <p:nvSpPr>
            <p:cNvPr id="28" name="Textfeld 27">
              <a:extLst>
                <a:ext uri="{FF2B5EF4-FFF2-40B4-BE49-F238E27FC236}">
                  <a16:creationId xmlns:a16="http://schemas.microsoft.com/office/drawing/2014/main" id="{997B8B54-B5BC-4348-BA22-09DFE11C718F}"/>
                </a:ext>
              </a:extLst>
            </p:cNvPr>
            <p:cNvSpPr txBox="1"/>
            <p:nvPr/>
          </p:nvSpPr>
          <p:spPr>
            <a:xfrm>
              <a:off x="2506122" y="2858139"/>
              <a:ext cx="7408795" cy="3760886"/>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3200" b="0" i="0" u="none" strike="noStrike" kern="0" cap="none" spc="0" normalizeH="0" baseline="0" noProof="0">
                  <a:ln>
                    <a:noFill/>
                  </a:ln>
                  <a:solidFill>
                    <a:srgbClr val="FF0000"/>
                  </a:solidFill>
                  <a:effectLst/>
                  <a:uLnTx/>
                  <a:uFillTx/>
                  <a:latin typeface="Aptos" panose="02110004020202020204"/>
                </a:rPr>
                <a:t>PEExcel</a:t>
              </a:r>
            </a:p>
            <a:p>
              <a:pPr marL="0" marR="0" lvl="0" indent="0" defTabSz="914400" eaLnBrk="1" fontAlgn="auto" latinLnBrk="0" hangingPunct="1">
                <a:lnSpc>
                  <a:spcPct val="100000"/>
                </a:lnSpc>
                <a:spcBef>
                  <a:spcPts val="0"/>
                </a:spcBef>
                <a:spcAft>
                  <a:spcPts val="0"/>
                </a:spcAft>
                <a:buClrTx/>
                <a:buSzTx/>
                <a:buFontTx/>
                <a:buNone/>
                <a:tabLst/>
                <a:defRPr/>
              </a:pPr>
              <a:r>
                <a:rPr kumimoji="0" lang="de-DE" sz="3200" b="0" i="0" u="none" strike="noStrike" kern="0" cap="none" spc="0" normalizeH="0" baseline="0" noProof="0">
                  <a:ln>
                    <a:noFill/>
                  </a:ln>
                  <a:solidFill>
                    <a:srgbClr val="FF0000"/>
                  </a:solidFill>
                  <a:effectLst/>
                  <a:uLnTx/>
                  <a:uFillTx/>
                  <a:latin typeface="Aptos" panose="02110004020202020204"/>
                </a:rPr>
                <a:t>PED DSS</a:t>
              </a:r>
              <a:endParaRPr kumimoji="0" lang="de-AT" sz="3200" b="0" i="0" u="none" strike="noStrike" kern="0" cap="none" spc="0" normalizeH="0" baseline="0" noProof="0">
                <a:ln>
                  <a:noFill/>
                </a:ln>
                <a:solidFill>
                  <a:srgbClr val="FF0000"/>
                </a:solidFill>
                <a:effectLst/>
                <a:uLnTx/>
                <a:uFillTx/>
                <a:latin typeface="Aptos" panose="02110004020202020204"/>
              </a:endParaRPr>
            </a:p>
          </p:txBody>
        </p:sp>
      </p:grpSp>
    </p:spTree>
    <p:extLst>
      <p:ext uri="{BB962C8B-B14F-4D97-AF65-F5344CB8AC3E}">
        <p14:creationId xmlns:p14="http://schemas.microsoft.com/office/powerpoint/2010/main" val="33568815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E1A302-0307-C370-FA2A-17FE6319CB01}"/>
              </a:ext>
            </a:extLst>
          </p:cNvPr>
          <p:cNvSpPr>
            <a:spLocks noGrp="1"/>
          </p:cNvSpPr>
          <p:nvPr>
            <p:ph type="title"/>
          </p:nvPr>
        </p:nvSpPr>
        <p:spPr/>
        <p:txBody>
          <a:bodyPr>
            <a:normAutofit fontScale="90000"/>
          </a:bodyPr>
          <a:lstStyle/>
          <a:p>
            <a:endParaRPr lang="de-AT"/>
          </a:p>
        </p:txBody>
      </p:sp>
      <p:sp>
        <p:nvSpPr>
          <p:cNvPr id="3" name="Foliennummernplatzhalter 2">
            <a:extLst>
              <a:ext uri="{FF2B5EF4-FFF2-40B4-BE49-F238E27FC236}">
                <a16:creationId xmlns:a16="http://schemas.microsoft.com/office/drawing/2014/main" id="{D5822C45-EB81-568D-107B-5CF99706A61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3D706369-BF75-921F-B99E-0535DF9C17E3}"/>
              </a:ext>
            </a:extLst>
          </p:cNvPr>
          <p:cNvSpPr>
            <a:spLocks noGrp="1"/>
          </p:cNvSpPr>
          <p:nvPr>
            <p:ph idx="1"/>
          </p:nvPr>
        </p:nvSpPr>
        <p:spPr/>
        <p:txBody>
          <a:bodyPr/>
          <a:lstStyle/>
          <a:p>
            <a:endParaRPr lang="de-AT"/>
          </a:p>
        </p:txBody>
      </p:sp>
      <p:pic>
        <p:nvPicPr>
          <p:cNvPr id="6" name="Grafik 5">
            <a:extLst>
              <a:ext uri="{FF2B5EF4-FFF2-40B4-BE49-F238E27FC236}">
                <a16:creationId xmlns:a16="http://schemas.microsoft.com/office/drawing/2014/main" id="{B0D0D9BE-0FD9-1FD2-CE1C-245C9260945D}"/>
              </a:ext>
            </a:extLst>
          </p:cNvPr>
          <p:cNvPicPr>
            <a:picLocks noChangeAspect="1"/>
          </p:cNvPicPr>
          <p:nvPr/>
        </p:nvPicPr>
        <p:blipFill>
          <a:blip r:embed="rId2"/>
          <a:stretch>
            <a:fillRect/>
          </a:stretch>
        </p:blipFill>
        <p:spPr>
          <a:xfrm>
            <a:off x="0" y="381000"/>
            <a:ext cx="12192000" cy="6096000"/>
          </a:xfrm>
          <a:prstGeom prst="rect">
            <a:avLst/>
          </a:prstGeom>
        </p:spPr>
      </p:pic>
    </p:spTree>
    <p:extLst>
      <p:ext uri="{BB962C8B-B14F-4D97-AF65-F5344CB8AC3E}">
        <p14:creationId xmlns:p14="http://schemas.microsoft.com/office/powerpoint/2010/main" val="212808924"/>
      </p:ext>
    </p:extLst>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71566C-5B1B-D34A-1E65-72D066B8FDDA}"/>
              </a:ext>
            </a:extLst>
          </p:cNvPr>
          <p:cNvSpPr>
            <a:spLocks noGrp="1"/>
          </p:cNvSpPr>
          <p:nvPr>
            <p:ph type="title"/>
          </p:nvPr>
        </p:nvSpPr>
        <p:spPr/>
        <p:txBody>
          <a:bodyPr>
            <a:normAutofit fontScale="90000"/>
          </a:bodyPr>
          <a:lstStyle/>
          <a:p>
            <a:endParaRPr lang="de-AT"/>
          </a:p>
        </p:txBody>
      </p:sp>
      <p:sp>
        <p:nvSpPr>
          <p:cNvPr id="3" name="Foliennummernplatzhalter 2">
            <a:extLst>
              <a:ext uri="{FF2B5EF4-FFF2-40B4-BE49-F238E27FC236}">
                <a16:creationId xmlns:a16="http://schemas.microsoft.com/office/drawing/2014/main" id="{D3C0334D-0123-011A-F1BE-8745D8252EF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9658303A-452E-977E-331E-5836DA7C2AE2}"/>
              </a:ext>
            </a:extLst>
          </p:cNvPr>
          <p:cNvSpPr>
            <a:spLocks noGrp="1"/>
          </p:cNvSpPr>
          <p:nvPr>
            <p:ph idx="1"/>
          </p:nvPr>
        </p:nvSpPr>
        <p:spPr/>
        <p:txBody>
          <a:bodyPr/>
          <a:lstStyle/>
          <a:p>
            <a:endParaRPr lang="de-AT"/>
          </a:p>
        </p:txBody>
      </p:sp>
      <p:pic>
        <p:nvPicPr>
          <p:cNvPr id="6" name="Grafik 5">
            <a:extLst>
              <a:ext uri="{FF2B5EF4-FFF2-40B4-BE49-F238E27FC236}">
                <a16:creationId xmlns:a16="http://schemas.microsoft.com/office/drawing/2014/main" id="{81CD848D-5EAA-8C64-EE0E-ABDF926FE44C}"/>
              </a:ext>
            </a:extLst>
          </p:cNvPr>
          <p:cNvPicPr>
            <a:picLocks noChangeAspect="1"/>
          </p:cNvPicPr>
          <p:nvPr/>
        </p:nvPicPr>
        <p:blipFill>
          <a:blip r:embed="rId2"/>
          <a:stretch>
            <a:fillRect/>
          </a:stretch>
        </p:blipFill>
        <p:spPr>
          <a:xfrm>
            <a:off x="0" y="405384"/>
            <a:ext cx="12192000" cy="6047232"/>
          </a:xfrm>
          <a:prstGeom prst="rect">
            <a:avLst/>
          </a:prstGeom>
        </p:spPr>
      </p:pic>
    </p:spTree>
    <p:extLst>
      <p:ext uri="{BB962C8B-B14F-4D97-AF65-F5344CB8AC3E}">
        <p14:creationId xmlns:p14="http://schemas.microsoft.com/office/powerpoint/2010/main" val="236334402"/>
      </p:ext>
    </p:extLst>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E241DC-C825-EF80-2EDE-0980A3976B2F}"/>
              </a:ext>
            </a:extLst>
          </p:cNvPr>
          <p:cNvSpPr>
            <a:spLocks noGrp="1"/>
          </p:cNvSpPr>
          <p:nvPr>
            <p:ph type="title"/>
          </p:nvPr>
        </p:nvSpPr>
        <p:spPr/>
        <p:txBody>
          <a:bodyPr>
            <a:normAutofit fontScale="90000"/>
          </a:bodyPr>
          <a:lstStyle/>
          <a:p>
            <a:endParaRPr lang="de-AT"/>
          </a:p>
        </p:txBody>
      </p:sp>
      <p:sp>
        <p:nvSpPr>
          <p:cNvPr id="3" name="Foliennummernplatzhalter 2">
            <a:extLst>
              <a:ext uri="{FF2B5EF4-FFF2-40B4-BE49-F238E27FC236}">
                <a16:creationId xmlns:a16="http://schemas.microsoft.com/office/drawing/2014/main" id="{5C008B50-928D-B9F6-5A43-A457B178DA9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C89CDBB9-3AE8-CF52-62C8-32CC13AA2136}"/>
              </a:ext>
            </a:extLst>
          </p:cNvPr>
          <p:cNvSpPr>
            <a:spLocks noGrp="1"/>
          </p:cNvSpPr>
          <p:nvPr>
            <p:ph idx="1"/>
          </p:nvPr>
        </p:nvSpPr>
        <p:spPr/>
        <p:txBody>
          <a:bodyPr/>
          <a:lstStyle/>
          <a:p>
            <a:endParaRPr lang="de-AT"/>
          </a:p>
        </p:txBody>
      </p:sp>
      <p:pic>
        <p:nvPicPr>
          <p:cNvPr id="6" name="Grafik 5">
            <a:extLst>
              <a:ext uri="{FF2B5EF4-FFF2-40B4-BE49-F238E27FC236}">
                <a16:creationId xmlns:a16="http://schemas.microsoft.com/office/drawing/2014/main" id="{489F1610-E206-EDF4-FCF7-3C9FCA260249}"/>
              </a:ext>
            </a:extLst>
          </p:cNvPr>
          <p:cNvPicPr>
            <a:picLocks noChangeAspect="1"/>
          </p:cNvPicPr>
          <p:nvPr/>
        </p:nvPicPr>
        <p:blipFill>
          <a:blip r:embed="rId2"/>
          <a:stretch>
            <a:fillRect/>
          </a:stretch>
        </p:blipFill>
        <p:spPr>
          <a:xfrm>
            <a:off x="0" y="414706"/>
            <a:ext cx="12192000" cy="6028587"/>
          </a:xfrm>
          <a:prstGeom prst="rect">
            <a:avLst/>
          </a:prstGeom>
        </p:spPr>
      </p:pic>
    </p:spTree>
    <p:extLst>
      <p:ext uri="{BB962C8B-B14F-4D97-AF65-F5344CB8AC3E}">
        <p14:creationId xmlns:p14="http://schemas.microsoft.com/office/powerpoint/2010/main" val="4160681148"/>
      </p:ext>
    </p:extLst>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DF4766-08C8-02A4-4FB3-254EAB2001B7}"/>
              </a:ext>
            </a:extLst>
          </p:cNvPr>
          <p:cNvSpPr>
            <a:spLocks noGrp="1"/>
          </p:cNvSpPr>
          <p:nvPr>
            <p:ph type="title"/>
          </p:nvPr>
        </p:nvSpPr>
        <p:spPr/>
        <p:txBody>
          <a:bodyPr>
            <a:normAutofit fontScale="90000"/>
          </a:bodyPr>
          <a:lstStyle/>
          <a:p>
            <a:endParaRPr lang="de-AT"/>
          </a:p>
        </p:txBody>
      </p:sp>
      <p:sp>
        <p:nvSpPr>
          <p:cNvPr id="3" name="Foliennummernplatzhalter 2">
            <a:extLst>
              <a:ext uri="{FF2B5EF4-FFF2-40B4-BE49-F238E27FC236}">
                <a16:creationId xmlns:a16="http://schemas.microsoft.com/office/drawing/2014/main" id="{DA7CAA4F-4553-538E-FEBC-1B540C729D7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44A81D7D-21D7-6993-475C-89B0534403EA}"/>
              </a:ext>
            </a:extLst>
          </p:cNvPr>
          <p:cNvSpPr>
            <a:spLocks noGrp="1"/>
          </p:cNvSpPr>
          <p:nvPr>
            <p:ph idx="1"/>
          </p:nvPr>
        </p:nvSpPr>
        <p:spPr/>
        <p:txBody>
          <a:bodyPr/>
          <a:lstStyle/>
          <a:p>
            <a:endParaRPr lang="de-AT"/>
          </a:p>
        </p:txBody>
      </p:sp>
      <p:pic>
        <p:nvPicPr>
          <p:cNvPr id="6" name="Grafik 5">
            <a:extLst>
              <a:ext uri="{FF2B5EF4-FFF2-40B4-BE49-F238E27FC236}">
                <a16:creationId xmlns:a16="http://schemas.microsoft.com/office/drawing/2014/main" id="{501D8CA7-5CCE-48D7-0DF9-7CB28F313204}"/>
              </a:ext>
            </a:extLst>
          </p:cNvPr>
          <p:cNvPicPr>
            <a:picLocks noChangeAspect="1"/>
          </p:cNvPicPr>
          <p:nvPr/>
        </p:nvPicPr>
        <p:blipFill>
          <a:blip r:embed="rId2"/>
          <a:stretch>
            <a:fillRect/>
          </a:stretch>
        </p:blipFill>
        <p:spPr>
          <a:xfrm>
            <a:off x="0" y="407107"/>
            <a:ext cx="12192000" cy="6043786"/>
          </a:xfrm>
          <a:prstGeom prst="rect">
            <a:avLst/>
          </a:prstGeom>
        </p:spPr>
      </p:pic>
    </p:spTree>
    <p:extLst>
      <p:ext uri="{BB962C8B-B14F-4D97-AF65-F5344CB8AC3E}">
        <p14:creationId xmlns:p14="http://schemas.microsoft.com/office/powerpoint/2010/main" val="50103129"/>
      </p:ext>
    </p:extLst>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8EB73C-BF81-F888-E79D-CE882006F52A}"/>
              </a:ext>
            </a:extLst>
          </p:cNvPr>
          <p:cNvSpPr>
            <a:spLocks noGrp="1"/>
          </p:cNvSpPr>
          <p:nvPr>
            <p:ph type="title"/>
          </p:nvPr>
        </p:nvSpPr>
        <p:spPr/>
        <p:txBody>
          <a:bodyPr>
            <a:normAutofit fontScale="90000"/>
          </a:bodyPr>
          <a:lstStyle/>
          <a:p>
            <a:r>
              <a:rPr lang="de-DE"/>
              <a:t>Analysis and Assessment</a:t>
            </a:r>
            <a:endParaRPr lang="de-AT"/>
          </a:p>
        </p:txBody>
      </p:sp>
      <p:sp>
        <p:nvSpPr>
          <p:cNvPr id="3" name="Foliennummernplatzhalter 2">
            <a:extLst>
              <a:ext uri="{FF2B5EF4-FFF2-40B4-BE49-F238E27FC236}">
                <a16:creationId xmlns:a16="http://schemas.microsoft.com/office/drawing/2014/main" id="{5C46B2FF-5679-D4A8-A0C5-9F99A93FEC8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A3CEF9B6-01A5-7BC0-6B6D-5D8B905B921B}"/>
              </a:ext>
            </a:extLst>
          </p:cNvPr>
          <p:cNvSpPr>
            <a:spLocks noGrp="1"/>
          </p:cNvSpPr>
          <p:nvPr>
            <p:ph idx="1"/>
          </p:nvPr>
        </p:nvSpPr>
        <p:spPr/>
        <p:txBody>
          <a:bodyPr/>
          <a:lstStyle/>
          <a:p>
            <a:endParaRPr lang="de-AT"/>
          </a:p>
        </p:txBody>
      </p:sp>
      <p:pic>
        <p:nvPicPr>
          <p:cNvPr id="5" name="Grafik 4">
            <a:extLst>
              <a:ext uri="{FF2B5EF4-FFF2-40B4-BE49-F238E27FC236}">
                <a16:creationId xmlns:a16="http://schemas.microsoft.com/office/drawing/2014/main" id="{7ADA708A-B10D-4CB3-9410-6196EC32A2E2}"/>
              </a:ext>
            </a:extLst>
          </p:cNvPr>
          <p:cNvPicPr>
            <a:picLocks noChangeAspect="1"/>
          </p:cNvPicPr>
          <p:nvPr/>
        </p:nvPicPr>
        <p:blipFill>
          <a:blip r:embed="rId2"/>
          <a:stretch>
            <a:fillRect/>
          </a:stretch>
        </p:blipFill>
        <p:spPr>
          <a:xfrm>
            <a:off x="1490005" y="1081101"/>
            <a:ext cx="9694590" cy="5486400"/>
          </a:xfrm>
          <a:prstGeom prst="rect">
            <a:avLst/>
          </a:prstGeom>
        </p:spPr>
      </p:pic>
    </p:spTree>
    <p:extLst>
      <p:ext uri="{BB962C8B-B14F-4D97-AF65-F5344CB8AC3E}">
        <p14:creationId xmlns:p14="http://schemas.microsoft.com/office/powerpoint/2010/main" val="32784085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050813-FADB-B173-E251-D469D48E1205}"/>
              </a:ext>
            </a:extLst>
          </p:cNvPr>
          <p:cNvSpPr>
            <a:spLocks noGrp="1"/>
          </p:cNvSpPr>
          <p:nvPr>
            <p:ph type="title"/>
          </p:nvPr>
        </p:nvSpPr>
        <p:spPr/>
        <p:txBody>
          <a:bodyPr>
            <a:normAutofit fontScale="90000"/>
          </a:bodyPr>
          <a:lstStyle/>
          <a:p>
            <a:endParaRPr lang="de-AT"/>
          </a:p>
        </p:txBody>
      </p:sp>
      <p:sp>
        <p:nvSpPr>
          <p:cNvPr id="3" name="Foliennummernplatzhalter 2">
            <a:extLst>
              <a:ext uri="{FF2B5EF4-FFF2-40B4-BE49-F238E27FC236}">
                <a16:creationId xmlns:a16="http://schemas.microsoft.com/office/drawing/2014/main" id="{07FBA5ED-C151-93CC-F57B-4FAD7631777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1B5F5B00-2D23-1FA6-F91D-2D71F90007E7}"/>
              </a:ext>
            </a:extLst>
          </p:cNvPr>
          <p:cNvSpPr>
            <a:spLocks noGrp="1"/>
          </p:cNvSpPr>
          <p:nvPr>
            <p:ph idx="1"/>
          </p:nvPr>
        </p:nvSpPr>
        <p:spPr/>
        <p:txBody>
          <a:bodyPr/>
          <a:lstStyle/>
          <a:p>
            <a:endParaRPr lang="de-AT"/>
          </a:p>
        </p:txBody>
      </p:sp>
      <p:pic>
        <p:nvPicPr>
          <p:cNvPr id="6" name="Grafik 5">
            <a:extLst>
              <a:ext uri="{FF2B5EF4-FFF2-40B4-BE49-F238E27FC236}">
                <a16:creationId xmlns:a16="http://schemas.microsoft.com/office/drawing/2014/main" id="{362238C4-60D4-8A1C-10B7-77C15FF1F3CE}"/>
              </a:ext>
            </a:extLst>
          </p:cNvPr>
          <p:cNvPicPr>
            <a:picLocks noChangeAspect="1"/>
          </p:cNvPicPr>
          <p:nvPr/>
        </p:nvPicPr>
        <p:blipFill>
          <a:blip r:embed="rId2"/>
          <a:stretch>
            <a:fillRect/>
          </a:stretch>
        </p:blipFill>
        <p:spPr>
          <a:xfrm>
            <a:off x="363758" y="0"/>
            <a:ext cx="11464483" cy="6858000"/>
          </a:xfrm>
          <a:prstGeom prst="rect">
            <a:avLst/>
          </a:prstGeom>
        </p:spPr>
      </p:pic>
    </p:spTree>
    <p:extLst>
      <p:ext uri="{BB962C8B-B14F-4D97-AF65-F5344CB8AC3E}">
        <p14:creationId xmlns:p14="http://schemas.microsoft.com/office/powerpoint/2010/main" val="908509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489094-087F-83D0-59C1-ECEF5E6B77E8}"/>
              </a:ext>
            </a:extLst>
          </p:cNvPr>
          <p:cNvSpPr>
            <a:spLocks noGrp="1"/>
          </p:cNvSpPr>
          <p:nvPr>
            <p:ph type="title"/>
          </p:nvPr>
        </p:nvSpPr>
        <p:spPr/>
        <p:txBody>
          <a:bodyPr>
            <a:normAutofit fontScale="90000"/>
          </a:bodyPr>
          <a:lstStyle/>
          <a:p>
            <a:r>
              <a:rPr lang="de-AT"/>
              <a:t>Design principles</a:t>
            </a:r>
          </a:p>
        </p:txBody>
      </p:sp>
      <p:sp>
        <p:nvSpPr>
          <p:cNvPr id="3" name="Foliennummernplatzhalter 2">
            <a:extLst>
              <a:ext uri="{FF2B5EF4-FFF2-40B4-BE49-F238E27FC236}">
                <a16:creationId xmlns:a16="http://schemas.microsoft.com/office/drawing/2014/main" id="{9C05270F-87FB-D710-98A2-CE46F799D8F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9DECC4DF-CA9C-7985-A8CC-B29207C1B337}"/>
              </a:ext>
            </a:extLst>
          </p:cNvPr>
          <p:cNvSpPr>
            <a:spLocks noGrp="1"/>
          </p:cNvSpPr>
          <p:nvPr>
            <p:ph idx="1"/>
          </p:nvPr>
        </p:nvSpPr>
        <p:spPr/>
        <p:txBody>
          <a:bodyPr/>
          <a:lstStyle/>
          <a:p>
            <a:endParaRPr lang="de-AT"/>
          </a:p>
        </p:txBody>
      </p:sp>
      <p:graphicFrame>
        <p:nvGraphicFramePr>
          <p:cNvPr id="10" name="Diagramm 9">
            <a:extLst>
              <a:ext uri="{FF2B5EF4-FFF2-40B4-BE49-F238E27FC236}">
                <a16:creationId xmlns:a16="http://schemas.microsoft.com/office/drawing/2014/main" id="{00CF0F4B-2B50-142E-2147-FC1E27D26474}"/>
              </a:ext>
            </a:extLst>
          </p:cNvPr>
          <p:cNvGraphicFramePr/>
          <p:nvPr>
            <p:extLst>
              <p:ext uri="{D42A27DB-BD31-4B8C-83A1-F6EECF244321}">
                <p14:modId xmlns:p14="http://schemas.microsoft.com/office/powerpoint/2010/main" val="4235075068"/>
              </p:ext>
            </p:extLst>
          </p:nvPr>
        </p:nvGraphicFramePr>
        <p:xfrm>
          <a:off x="2250140" y="939514"/>
          <a:ext cx="7691720" cy="4922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Tabelle 10">
            <a:extLst>
              <a:ext uri="{FF2B5EF4-FFF2-40B4-BE49-F238E27FC236}">
                <a16:creationId xmlns:a16="http://schemas.microsoft.com/office/drawing/2014/main" id="{34232F57-FC96-3A8B-1DE2-7E150D973DDD}"/>
              </a:ext>
            </a:extLst>
          </p:cNvPr>
          <p:cNvGraphicFramePr>
            <a:graphicFrameLocks noGrp="1"/>
          </p:cNvGraphicFramePr>
          <p:nvPr>
            <p:extLst>
              <p:ext uri="{D42A27DB-BD31-4B8C-83A1-F6EECF244321}">
                <p14:modId xmlns:p14="http://schemas.microsoft.com/office/powerpoint/2010/main" val="596836443"/>
              </p:ext>
            </p:extLst>
          </p:nvPr>
        </p:nvGraphicFramePr>
        <p:xfrm>
          <a:off x="355600" y="1396383"/>
          <a:ext cx="3834129" cy="1292606"/>
        </p:xfrm>
        <a:graphic>
          <a:graphicData uri="http://schemas.openxmlformats.org/drawingml/2006/table">
            <a:tbl>
              <a:tblPr firstRow="1" firstCol="1" bandRow="1">
                <a:gradFill rotWithShape="1">
                  <a:gsLst>
                    <a:gs pos="0">
                      <a:srgbClr val="0F9ED5">
                        <a:lumMod val="110000"/>
                        <a:satMod val="105000"/>
                        <a:tint val="67000"/>
                      </a:srgbClr>
                    </a:gs>
                    <a:gs pos="50000">
                      <a:srgbClr val="0F9ED5">
                        <a:lumMod val="105000"/>
                        <a:satMod val="103000"/>
                        <a:tint val="73000"/>
                      </a:srgbClr>
                    </a:gs>
                    <a:gs pos="100000">
                      <a:srgbClr val="0F9ED5">
                        <a:lumMod val="105000"/>
                        <a:satMod val="109000"/>
                        <a:tint val="81000"/>
                      </a:srgbClr>
                    </a:gs>
                  </a:gsLst>
                  <a:lin ang="5400000" scaled="0"/>
                </a:gradFill>
                <a:effectLst/>
              </a:tblPr>
              <a:tblGrid>
                <a:gridCol w="3834129">
                  <a:extLst>
                    <a:ext uri="{9D8B030D-6E8A-4147-A177-3AD203B41FA5}">
                      <a16:colId xmlns:a16="http://schemas.microsoft.com/office/drawing/2014/main" val="4131666658"/>
                    </a:ext>
                  </a:extLst>
                </a:gridCol>
              </a:tblGrid>
              <a:tr h="0">
                <a:tc>
                  <a:txBody>
                    <a:bodyPr/>
                    <a:lstStyle>
                      <a:lvl1pPr marL="0" algn="l" defTabSz="914400">
                        <a:defRPr sz="1800" b="1">
                          <a:solidFill>
                            <a:schemeClr val="lt1"/>
                          </a:solidFill>
                          <a:latin typeface="Aptos" panose="02110004020202020204"/>
                        </a:defRPr>
                      </a:lvl1pPr>
                      <a:lvl2pPr marL="457200" algn="l" defTabSz="914400">
                        <a:defRPr sz="1800" b="1">
                          <a:solidFill>
                            <a:schemeClr val="lt1"/>
                          </a:solidFill>
                          <a:latin typeface="Aptos" panose="02110004020202020204"/>
                        </a:defRPr>
                      </a:lvl2pPr>
                      <a:lvl3pPr marL="914400" algn="l" defTabSz="914400">
                        <a:defRPr sz="1800" b="1">
                          <a:solidFill>
                            <a:schemeClr val="lt1"/>
                          </a:solidFill>
                          <a:latin typeface="Aptos" panose="02110004020202020204"/>
                        </a:defRPr>
                      </a:lvl3pPr>
                      <a:lvl4pPr marL="1371600" algn="l" defTabSz="914400">
                        <a:defRPr sz="1800" b="1">
                          <a:solidFill>
                            <a:schemeClr val="lt1"/>
                          </a:solidFill>
                          <a:latin typeface="Aptos" panose="02110004020202020204"/>
                        </a:defRPr>
                      </a:lvl4pPr>
                      <a:lvl5pPr marL="1828800" algn="l" defTabSz="914400">
                        <a:defRPr sz="1800" b="1">
                          <a:solidFill>
                            <a:schemeClr val="lt1"/>
                          </a:solidFill>
                          <a:latin typeface="Aptos" panose="02110004020202020204"/>
                        </a:defRPr>
                      </a:lvl5pPr>
                      <a:lvl6pPr marL="2286000" algn="l" defTabSz="914400">
                        <a:defRPr sz="1800" b="1">
                          <a:solidFill>
                            <a:schemeClr val="lt1"/>
                          </a:solidFill>
                          <a:latin typeface="Aptos" panose="02110004020202020204"/>
                        </a:defRPr>
                      </a:lvl6pPr>
                      <a:lvl7pPr marL="2743200" algn="l" defTabSz="914400">
                        <a:defRPr sz="1800" b="1">
                          <a:solidFill>
                            <a:schemeClr val="lt1"/>
                          </a:solidFill>
                          <a:latin typeface="Aptos" panose="02110004020202020204"/>
                        </a:defRPr>
                      </a:lvl7pPr>
                      <a:lvl8pPr marL="3200400" algn="l" defTabSz="914400">
                        <a:defRPr sz="1800" b="1">
                          <a:solidFill>
                            <a:schemeClr val="lt1"/>
                          </a:solidFill>
                          <a:latin typeface="Aptos" panose="02110004020202020204"/>
                        </a:defRPr>
                      </a:lvl8pPr>
                      <a:lvl9pPr marL="3657600" algn="l" defTabSz="914400">
                        <a:defRPr sz="1800" b="1">
                          <a:solidFill>
                            <a:schemeClr val="lt1"/>
                          </a:solidFill>
                          <a:latin typeface="Aptos" panose="02110004020202020204"/>
                        </a:defRPr>
                      </a:lvl9pPr>
                    </a:lstStyle>
                    <a:p>
                      <a:pPr marL="342900" lvl="0" indent="-342900" algn="l">
                        <a:lnSpc>
                          <a:spcPct val="107000"/>
                        </a:lnSpc>
                        <a:spcBef>
                          <a:spcPts val="600"/>
                        </a:spcBef>
                        <a:buFont typeface="Calibri" panose="020F0502020204030204" pitchFamily="34" charset="0"/>
                        <a:buChar char="-"/>
                      </a:pPr>
                      <a:r>
                        <a:rPr lang="en-GB" sz="2000">
                          <a:effectLst/>
                        </a:rPr>
                        <a:t>Provide defaults values</a:t>
                      </a:r>
                      <a:endParaRPr lang="de-AT" sz="2000">
                        <a:effectLst/>
                      </a:endParaRPr>
                    </a:p>
                    <a:p>
                      <a:pPr marL="342900" lvl="0" indent="-342900" algn="l">
                        <a:lnSpc>
                          <a:spcPct val="107000"/>
                        </a:lnSpc>
                        <a:buFont typeface="Calibri" panose="020F0502020204030204" pitchFamily="34" charset="0"/>
                        <a:buChar char="-"/>
                      </a:pPr>
                      <a:r>
                        <a:rPr lang="en-GB" sz="2000">
                          <a:effectLst/>
                        </a:rPr>
                        <a:t>Default scenarios</a:t>
                      </a:r>
                      <a:endParaRPr lang="de-AT" sz="2000">
                        <a:effectLst/>
                      </a:endParaRPr>
                    </a:p>
                    <a:p>
                      <a:pPr marL="342900" lvl="0" indent="-342900" algn="l">
                        <a:lnSpc>
                          <a:spcPct val="107000"/>
                        </a:lnSpc>
                        <a:buFont typeface="Calibri" panose="020F0502020204030204" pitchFamily="34" charset="0"/>
                        <a:buChar char="-"/>
                      </a:pPr>
                      <a:r>
                        <a:rPr lang="en-GB" sz="2000">
                          <a:effectLst/>
                        </a:rPr>
                        <a:t>Default energy systems</a:t>
                      </a:r>
                      <a:endParaRPr lang="de-AT" sz="2000">
                        <a:effectLst/>
                      </a:endParaRPr>
                    </a:p>
                    <a:p>
                      <a:pPr marL="342900" lvl="0" indent="-342900" algn="l">
                        <a:lnSpc>
                          <a:spcPct val="107000"/>
                        </a:lnSpc>
                        <a:buFont typeface="Calibri" panose="020F0502020204030204" pitchFamily="34" charset="0"/>
                        <a:buChar char="-"/>
                      </a:pPr>
                      <a:r>
                        <a:rPr lang="en-GB" sz="2000">
                          <a:effectLst/>
                        </a:rPr>
                        <a:t>Specific instead of generic</a:t>
                      </a:r>
                      <a:endParaRPr lang="de-AT" sz="2000">
                        <a:effectLst/>
                        <a:latin typeface="Calibri" panose="020F0502020204030204" pitchFamily="34" charset="0"/>
                        <a:ea typeface="Calibri" panose="020F0502020204030204" pitchFamily="34" charset="0"/>
                      </a:endParaRPr>
                    </a:p>
                  </a:txBody>
                  <a:tcPr marL="68580" marR="68580" marT="0" marB="0">
                    <a:lnL w="12700" cap="flat" cmpd="sng" algn="ctr">
                      <a:solidFill>
                        <a:srgbClr val="0F9ED5"/>
                      </a:solidFill>
                      <a:prstDash val="solid"/>
                      <a:miter lim="800000"/>
                    </a:lnL>
                    <a:lnR w="12700" cap="flat" cmpd="sng" algn="ctr">
                      <a:solidFill>
                        <a:srgbClr val="0F9ED5"/>
                      </a:solidFill>
                      <a:prstDash val="solid"/>
                      <a:miter lim="800000"/>
                    </a:lnR>
                    <a:lnT w="12700" cap="flat" cmpd="sng" algn="ctr">
                      <a:solidFill>
                        <a:srgbClr val="0F9ED5"/>
                      </a:solidFill>
                      <a:prstDash val="solid"/>
                      <a:miter lim="800000"/>
                    </a:lnT>
                    <a:lnB w="19050" cap="flat" cmpd="sng" algn="ctr">
                      <a:solidFill>
                        <a:sysClr val="window" lastClr="FFFFFF"/>
                      </a:solidFill>
                      <a:prstDash val="solid"/>
                      <a:miter lim="800000"/>
                    </a:lnB>
                    <a:lnTlToBr w="12700" cmpd="sng">
                      <a:noFill/>
                      <a:prstDash val="solid"/>
                    </a:lnTlToBr>
                    <a:lnBlToTr w="12700" cmpd="sng">
                      <a:noFill/>
                      <a:prstDash val="solid"/>
                    </a:lnBlToTr>
                    <a:solidFill>
                      <a:srgbClr val="0F9ED5"/>
                    </a:solidFill>
                  </a:tcPr>
                </a:tc>
                <a:extLst>
                  <a:ext uri="{0D108BD9-81ED-4DB2-BD59-A6C34878D82A}">
                    <a16:rowId xmlns:a16="http://schemas.microsoft.com/office/drawing/2014/main" val="3002484454"/>
                  </a:ext>
                </a:extLst>
              </a:tr>
            </a:tbl>
          </a:graphicData>
        </a:graphic>
      </p:graphicFrame>
      <p:graphicFrame>
        <p:nvGraphicFramePr>
          <p:cNvPr id="12" name="Tabelle 11">
            <a:extLst>
              <a:ext uri="{FF2B5EF4-FFF2-40B4-BE49-F238E27FC236}">
                <a16:creationId xmlns:a16="http://schemas.microsoft.com/office/drawing/2014/main" id="{BCFFCA8A-91AD-F6F7-7844-72A8550B6ECF}"/>
              </a:ext>
            </a:extLst>
          </p:cNvPr>
          <p:cNvGraphicFramePr>
            <a:graphicFrameLocks noGrp="1"/>
          </p:cNvGraphicFramePr>
          <p:nvPr>
            <p:extLst>
              <p:ext uri="{D42A27DB-BD31-4B8C-83A1-F6EECF244321}">
                <p14:modId xmlns:p14="http://schemas.microsoft.com/office/powerpoint/2010/main" val="3059480465"/>
              </p:ext>
            </p:extLst>
          </p:nvPr>
        </p:nvGraphicFramePr>
        <p:xfrm>
          <a:off x="355600" y="4814075"/>
          <a:ext cx="4616449" cy="963930"/>
        </p:xfrm>
        <a:graphic>
          <a:graphicData uri="http://schemas.openxmlformats.org/drawingml/2006/table">
            <a:tbl>
              <a:tblPr firstRow="1" firstCol="1" bandRow="1">
                <a:gradFill rotWithShape="1">
                  <a:gsLst>
                    <a:gs pos="0">
                      <a:srgbClr val="196B24">
                        <a:lumMod val="110000"/>
                        <a:satMod val="105000"/>
                        <a:tint val="67000"/>
                      </a:srgbClr>
                    </a:gs>
                    <a:gs pos="50000">
                      <a:srgbClr val="196B24">
                        <a:lumMod val="105000"/>
                        <a:satMod val="103000"/>
                        <a:tint val="73000"/>
                      </a:srgbClr>
                    </a:gs>
                    <a:gs pos="100000">
                      <a:srgbClr val="196B24">
                        <a:lumMod val="105000"/>
                        <a:satMod val="109000"/>
                        <a:tint val="81000"/>
                      </a:srgbClr>
                    </a:gs>
                  </a:gsLst>
                  <a:lin ang="5400000" scaled="0"/>
                </a:gradFill>
                <a:effectLst/>
              </a:tblPr>
              <a:tblGrid>
                <a:gridCol w="4616449">
                  <a:extLst>
                    <a:ext uri="{9D8B030D-6E8A-4147-A177-3AD203B41FA5}">
                      <a16:colId xmlns:a16="http://schemas.microsoft.com/office/drawing/2014/main" val="4131666658"/>
                    </a:ext>
                  </a:extLst>
                </a:gridCol>
              </a:tblGrid>
              <a:tr h="0">
                <a:tc>
                  <a:txBody>
                    <a:bodyPr/>
                    <a:lstStyle>
                      <a:lvl1pPr marL="0" algn="l" defTabSz="914400">
                        <a:defRPr sz="1800" b="1">
                          <a:solidFill>
                            <a:schemeClr val="lt1"/>
                          </a:solidFill>
                          <a:latin typeface="Aptos" panose="02110004020202020204"/>
                        </a:defRPr>
                      </a:lvl1pPr>
                      <a:lvl2pPr marL="457200" algn="l" defTabSz="914400">
                        <a:defRPr sz="1800" b="1">
                          <a:solidFill>
                            <a:schemeClr val="lt1"/>
                          </a:solidFill>
                          <a:latin typeface="Aptos" panose="02110004020202020204"/>
                        </a:defRPr>
                      </a:lvl2pPr>
                      <a:lvl3pPr marL="914400" algn="l" defTabSz="914400">
                        <a:defRPr sz="1800" b="1">
                          <a:solidFill>
                            <a:schemeClr val="lt1"/>
                          </a:solidFill>
                          <a:latin typeface="Aptos" panose="02110004020202020204"/>
                        </a:defRPr>
                      </a:lvl3pPr>
                      <a:lvl4pPr marL="1371600" algn="l" defTabSz="914400">
                        <a:defRPr sz="1800" b="1">
                          <a:solidFill>
                            <a:schemeClr val="lt1"/>
                          </a:solidFill>
                          <a:latin typeface="Aptos" panose="02110004020202020204"/>
                        </a:defRPr>
                      </a:lvl4pPr>
                      <a:lvl5pPr marL="1828800" algn="l" defTabSz="914400">
                        <a:defRPr sz="1800" b="1">
                          <a:solidFill>
                            <a:schemeClr val="lt1"/>
                          </a:solidFill>
                          <a:latin typeface="Aptos" panose="02110004020202020204"/>
                        </a:defRPr>
                      </a:lvl5pPr>
                      <a:lvl6pPr marL="2286000" algn="l" defTabSz="914400">
                        <a:defRPr sz="1800" b="1">
                          <a:solidFill>
                            <a:schemeClr val="lt1"/>
                          </a:solidFill>
                          <a:latin typeface="Aptos" panose="02110004020202020204"/>
                        </a:defRPr>
                      </a:lvl6pPr>
                      <a:lvl7pPr marL="2743200" algn="l" defTabSz="914400">
                        <a:defRPr sz="1800" b="1">
                          <a:solidFill>
                            <a:schemeClr val="lt1"/>
                          </a:solidFill>
                          <a:latin typeface="Aptos" panose="02110004020202020204"/>
                        </a:defRPr>
                      </a:lvl7pPr>
                      <a:lvl8pPr marL="3200400" algn="l" defTabSz="914400">
                        <a:defRPr sz="1800" b="1">
                          <a:solidFill>
                            <a:schemeClr val="lt1"/>
                          </a:solidFill>
                          <a:latin typeface="Aptos" panose="02110004020202020204"/>
                        </a:defRPr>
                      </a:lvl8pPr>
                      <a:lvl9pPr marL="3657600" algn="l" defTabSz="914400">
                        <a:defRPr sz="1800" b="1">
                          <a:solidFill>
                            <a:schemeClr val="lt1"/>
                          </a:solidFill>
                          <a:latin typeface="Aptos" panose="02110004020202020204"/>
                        </a:defRPr>
                      </a:lvl9pPr>
                    </a:lstStyle>
                    <a:p>
                      <a:pPr marL="342900" lvl="0" indent="-342900" algn="l">
                        <a:lnSpc>
                          <a:spcPct val="107000"/>
                        </a:lnSpc>
                        <a:buFont typeface="Calibri" panose="020F0502020204030204" pitchFamily="34" charset="0"/>
                        <a:buChar char="-"/>
                      </a:pPr>
                      <a:r>
                        <a:rPr lang="en-GB" sz="2000">
                          <a:effectLst/>
                        </a:rPr>
                        <a:t>Decrease postprocessing steps</a:t>
                      </a:r>
                    </a:p>
                    <a:p>
                      <a:pPr marL="342900" marR="0" lvl="0" indent="-342900" algn="l" defTabSz="914400" rtl="0" eaLnBrk="1" fontAlgn="auto" latinLnBrk="0" hangingPunct="1">
                        <a:lnSpc>
                          <a:spcPct val="107000"/>
                        </a:lnSpc>
                        <a:spcBef>
                          <a:spcPts val="0"/>
                        </a:spcBef>
                        <a:spcAft>
                          <a:spcPts val="0"/>
                        </a:spcAft>
                        <a:buClrTx/>
                        <a:buSzTx/>
                        <a:buFont typeface="Calibri" panose="020F0502020204030204" pitchFamily="34" charset="0"/>
                        <a:buChar char="-"/>
                        <a:tabLst/>
                        <a:defRPr/>
                      </a:pPr>
                      <a:r>
                        <a:rPr lang="en-GB" sz="2000" b="1" kern="1200">
                          <a:solidFill>
                            <a:schemeClr val="lt1"/>
                          </a:solidFill>
                          <a:effectLst/>
                          <a:latin typeface="+mn-lt"/>
                          <a:ea typeface="Calibri" panose="020F0502020204030204" pitchFamily="34" charset="0"/>
                          <a:cs typeface="+mn-cs"/>
                        </a:rPr>
                        <a:t>Provide a wide variety of analysis options</a:t>
                      </a:r>
                    </a:p>
                  </a:txBody>
                  <a:tcPr marL="68580" marR="68580" marT="0" marB="0">
                    <a:lnL w="12700" cap="flat" cmpd="sng" algn="ctr">
                      <a:solidFill>
                        <a:srgbClr val="196B24"/>
                      </a:solidFill>
                      <a:prstDash val="solid"/>
                      <a:miter lim="800000"/>
                    </a:lnL>
                    <a:lnR w="12700" cap="flat" cmpd="sng" algn="ctr">
                      <a:solidFill>
                        <a:srgbClr val="196B24"/>
                      </a:solidFill>
                      <a:prstDash val="solid"/>
                      <a:miter lim="800000"/>
                    </a:lnR>
                    <a:lnT w="12700" cap="flat" cmpd="sng" algn="ctr">
                      <a:solidFill>
                        <a:srgbClr val="196B24"/>
                      </a:solidFill>
                      <a:prstDash val="solid"/>
                      <a:miter lim="800000"/>
                    </a:lnT>
                    <a:lnB w="19050" cap="flat" cmpd="sng" algn="ctr">
                      <a:solidFill>
                        <a:sysClr val="window" lastClr="FFFFFF"/>
                      </a:solidFill>
                      <a:prstDash val="solid"/>
                      <a:miter lim="800000"/>
                    </a:lnB>
                    <a:lnTlToBr w="12700" cmpd="sng">
                      <a:noFill/>
                      <a:prstDash val="solid"/>
                    </a:lnTlToBr>
                    <a:lnBlToTr w="12700" cmpd="sng">
                      <a:noFill/>
                      <a:prstDash val="solid"/>
                    </a:lnBlToTr>
                    <a:solidFill>
                      <a:srgbClr val="196B24"/>
                    </a:solidFill>
                  </a:tcPr>
                </a:tc>
                <a:extLst>
                  <a:ext uri="{0D108BD9-81ED-4DB2-BD59-A6C34878D82A}">
                    <a16:rowId xmlns:a16="http://schemas.microsoft.com/office/drawing/2014/main" val="3002484454"/>
                  </a:ext>
                </a:extLst>
              </a:tr>
            </a:tbl>
          </a:graphicData>
        </a:graphic>
      </p:graphicFrame>
      <p:graphicFrame>
        <p:nvGraphicFramePr>
          <p:cNvPr id="13" name="Tabelle 12">
            <a:extLst>
              <a:ext uri="{FF2B5EF4-FFF2-40B4-BE49-F238E27FC236}">
                <a16:creationId xmlns:a16="http://schemas.microsoft.com/office/drawing/2014/main" id="{5745C08F-3C6F-939B-A1B1-F05A4E8B5F3E}"/>
              </a:ext>
            </a:extLst>
          </p:cNvPr>
          <p:cNvGraphicFramePr>
            <a:graphicFrameLocks noGrp="1"/>
          </p:cNvGraphicFramePr>
          <p:nvPr>
            <p:extLst>
              <p:ext uri="{D42A27DB-BD31-4B8C-83A1-F6EECF244321}">
                <p14:modId xmlns:p14="http://schemas.microsoft.com/office/powerpoint/2010/main" val="3264866793"/>
              </p:ext>
            </p:extLst>
          </p:nvPr>
        </p:nvGraphicFramePr>
        <p:xfrm>
          <a:off x="7499424" y="4734273"/>
          <a:ext cx="4470921" cy="1616202"/>
        </p:xfrm>
        <a:graphic>
          <a:graphicData uri="http://schemas.openxmlformats.org/drawingml/2006/table">
            <a:tbl>
              <a:tblPr firstRow="1" firstCol="1" bandRow="1">
                <a:gradFill rotWithShape="1">
                  <a:gsLst>
                    <a:gs pos="0">
                      <a:srgbClr val="196B24">
                        <a:lumMod val="110000"/>
                        <a:satMod val="105000"/>
                        <a:tint val="67000"/>
                      </a:srgbClr>
                    </a:gs>
                    <a:gs pos="50000">
                      <a:srgbClr val="196B24">
                        <a:lumMod val="105000"/>
                        <a:satMod val="103000"/>
                        <a:tint val="73000"/>
                      </a:srgbClr>
                    </a:gs>
                    <a:gs pos="100000">
                      <a:srgbClr val="196B24">
                        <a:lumMod val="105000"/>
                        <a:satMod val="109000"/>
                        <a:tint val="81000"/>
                      </a:srgbClr>
                    </a:gs>
                  </a:gsLst>
                  <a:lin ang="5400000" scaled="0"/>
                </a:gradFill>
                <a:effectLst/>
              </a:tblPr>
              <a:tblGrid>
                <a:gridCol w="4470921">
                  <a:extLst>
                    <a:ext uri="{9D8B030D-6E8A-4147-A177-3AD203B41FA5}">
                      <a16:colId xmlns:a16="http://schemas.microsoft.com/office/drawing/2014/main" val="4131666658"/>
                    </a:ext>
                  </a:extLst>
                </a:gridCol>
              </a:tblGrid>
              <a:tr h="0">
                <a:tc>
                  <a:txBody>
                    <a:bodyPr/>
                    <a:lstStyle>
                      <a:lvl1pPr marL="0" algn="l" defTabSz="914400">
                        <a:defRPr sz="1800" b="1">
                          <a:solidFill>
                            <a:schemeClr val="lt1"/>
                          </a:solidFill>
                          <a:latin typeface="Aptos" panose="02110004020202020204"/>
                        </a:defRPr>
                      </a:lvl1pPr>
                      <a:lvl2pPr marL="457200" algn="l" defTabSz="914400">
                        <a:defRPr sz="1800" b="1">
                          <a:solidFill>
                            <a:schemeClr val="lt1"/>
                          </a:solidFill>
                          <a:latin typeface="Aptos" panose="02110004020202020204"/>
                        </a:defRPr>
                      </a:lvl2pPr>
                      <a:lvl3pPr marL="914400" algn="l" defTabSz="914400">
                        <a:defRPr sz="1800" b="1">
                          <a:solidFill>
                            <a:schemeClr val="lt1"/>
                          </a:solidFill>
                          <a:latin typeface="Aptos" panose="02110004020202020204"/>
                        </a:defRPr>
                      </a:lvl3pPr>
                      <a:lvl4pPr marL="1371600" algn="l" defTabSz="914400">
                        <a:defRPr sz="1800" b="1">
                          <a:solidFill>
                            <a:schemeClr val="lt1"/>
                          </a:solidFill>
                          <a:latin typeface="Aptos" panose="02110004020202020204"/>
                        </a:defRPr>
                      </a:lvl4pPr>
                      <a:lvl5pPr marL="1828800" algn="l" defTabSz="914400">
                        <a:defRPr sz="1800" b="1">
                          <a:solidFill>
                            <a:schemeClr val="lt1"/>
                          </a:solidFill>
                          <a:latin typeface="Aptos" panose="02110004020202020204"/>
                        </a:defRPr>
                      </a:lvl5pPr>
                      <a:lvl6pPr marL="2286000" algn="l" defTabSz="914400">
                        <a:defRPr sz="1800" b="1">
                          <a:solidFill>
                            <a:schemeClr val="lt1"/>
                          </a:solidFill>
                          <a:latin typeface="Aptos" panose="02110004020202020204"/>
                        </a:defRPr>
                      </a:lvl6pPr>
                      <a:lvl7pPr marL="2743200" algn="l" defTabSz="914400">
                        <a:defRPr sz="1800" b="1">
                          <a:solidFill>
                            <a:schemeClr val="lt1"/>
                          </a:solidFill>
                          <a:latin typeface="Aptos" panose="02110004020202020204"/>
                        </a:defRPr>
                      </a:lvl7pPr>
                      <a:lvl8pPr marL="3200400" algn="l" defTabSz="914400">
                        <a:defRPr sz="1800" b="1">
                          <a:solidFill>
                            <a:schemeClr val="lt1"/>
                          </a:solidFill>
                          <a:latin typeface="Aptos" panose="02110004020202020204"/>
                        </a:defRPr>
                      </a:lvl8pPr>
                      <a:lvl9pPr marL="3657600" algn="l" defTabSz="914400">
                        <a:defRPr sz="1800" b="1">
                          <a:solidFill>
                            <a:schemeClr val="lt1"/>
                          </a:solidFill>
                          <a:latin typeface="Aptos" panose="02110004020202020204"/>
                        </a:defRPr>
                      </a:lvl9pPr>
                    </a:lstStyle>
                    <a:p>
                      <a:pPr marL="342900" lvl="0" indent="-342900" algn="l">
                        <a:lnSpc>
                          <a:spcPct val="107000"/>
                        </a:lnSpc>
                        <a:spcBef>
                          <a:spcPts val="600"/>
                        </a:spcBef>
                        <a:buFont typeface="Calibri" panose="020F0502020204030204" pitchFamily="34" charset="0"/>
                        <a:buChar char="-"/>
                      </a:pPr>
                      <a:r>
                        <a:rPr lang="en-GB" sz="2000">
                          <a:effectLst/>
                          <a:latin typeface="+mj-lt"/>
                          <a:ea typeface="Calibri" panose="020F0502020204030204" pitchFamily="34" charset="0"/>
                        </a:rPr>
                        <a:t>Increase accessibility of data: reduce number of clicks, etc</a:t>
                      </a:r>
                      <a:endParaRPr lang="de-AT" sz="2000">
                        <a:effectLst/>
                        <a:latin typeface="+mj-lt"/>
                        <a:ea typeface="Calibri" panose="020F0502020204030204" pitchFamily="34" charset="0"/>
                      </a:endParaRPr>
                    </a:p>
                    <a:p>
                      <a:pPr marL="342900" marR="0" lvl="0" indent="-342900" algn="l" defTabSz="914400" rtl="0" eaLnBrk="1" fontAlgn="auto" latinLnBrk="0" hangingPunct="1">
                        <a:lnSpc>
                          <a:spcPct val="107000"/>
                        </a:lnSpc>
                        <a:spcBef>
                          <a:spcPts val="0"/>
                        </a:spcBef>
                        <a:spcAft>
                          <a:spcPts val="0"/>
                        </a:spcAft>
                        <a:buClrTx/>
                        <a:buSzTx/>
                        <a:buFont typeface="Calibri" panose="020F0502020204030204" pitchFamily="34" charset="0"/>
                        <a:buChar char="-"/>
                        <a:tabLst/>
                        <a:defRPr/>
                      </a:pPr>
                      <a:r>
                        <a:rPr lang="en-GB" sz="2000">
                          <a:effectLst/>
                          <a:latin typeface="+mj-lt"/>
                        </a:rPr>
                        <a:t>Increase quality and density of information (visualizations, preformatted reports, etc)</a:t>
                      </a:r>
                      <a:endParaRPr lang="de-AT" sz="2000">
                        <a:effectLst/>
                        <a:latin typeface="+mj-lt"/>
                        <a:ea typeface="Calibri" panose="020F0502020204030204" pitchFamily="34" charset="0"/>
                      </a:endParaRPr>
                    </a:p>
                  </a:txBody>
                  <a:tcPr marL="68580" marR="68580" marT="0" marB="0">
                    <a:lnL w="12700" cap="flat" cmpd="sng" algn="ctr">
                      <a:solidFill>
                        <a:srgbClr val="196B24"/>
                      </a:solidFill>
                      <a:prstDash val="solid"/>
                      <a:miter lim="800000"/>
                    </a:lnL>
                    <a:lnR w="12700" cap="flat" cmpd="sng" algn="ctr">
                      <a:solidFill>
                        <a:srgbClr val="196B24"/>
                      </a:solidFill>
                      <a:prstDash val="solid"/>
                      <a:miter lim="800000"/>
                    </a:lnR>
                    <a:lnT w="12700" cap="flat" cmpd="sng" algn="ctr">
                      <a:solidFill>
                        <a:srgbClr val="196B24"/>
                      </a:solidFill>
                      <a:prstDash val="solid"/>
                      <a:miter lim="800000"/>
                    </a:lnT>
                    <a:lnB w="19050" cap="flat" cmpd="sng" algn="ctr">
                      <a:solidFill>
                        <a:sysClr val="window" lastClr="FFFFFF"/>
                      </a:solidFill>
                      <a:prstDash val="solid"/>
                      <a:miter lim="800000"/>
                    </a:lnB>
                    <a:lnTlToBr w="12700" cmpd="sng">
                      <a:noFill/>
                      <a:prstDash val="solid"/>
                    </a:lnTlToBr>
                    <a:lnBlToTr w="12700" cmpd="sng">
                      <a:noFill/>
                      <a:prstDash val="solid"/>
                    </a:lnBlToTr>
                    <a:solidFill>
                      <a:srgbClr val="196B24"/>
                    </a:solidFill>
                  </a:tcPr>
                </a:tc>
                <a:extLst>
                  <a:ext uri="{0D108BD9-81ED-4DB2-BD59-A6C34878D82A}">
                    <a16:rowId xmlns:a16="http://schemas.microsoft.com/office/drawing/2014/main" val="3002484454"/>
                  </a:ext>
                </a:extLst>
              </a:tr>
            </a:tbl>
          </a:graphicData>
        </a:graphic>
      </p:graphicFrame>
      <p:graphicFrame>
        <p:nvGraphicFramePr>
          <p:cNvPr id="14" name="Tabelle 13">
            <a:extLst>
              <a:ext uri="{FF2B5EF4-FFF2-40B4-BE49-F238E27FC236}">
                <a16:creationId xmlns:a16="http://schemas.microsoft.com/office/drawing/2014/main" id="{24CF7FFD-9A53-EB85-A8A5-90A91C7D6AFA}"/>
              </a:ext>
            </a:extLst>
          </p:cNvPr>
          <p:cNvGraphicFramePr>
            <a:graphicFrameLocks noGrp="1"/>
          </p:cNvGraphicFramePr>
          <p:nvPr>
            <p:extLst>
              <p:ext uri="{D42A27DB-BD31-4B8C-83A1-F6EECF244321}">
                <p14:modId xmlns:p14="http://schemas.microsoft.com/office/powerpoint/2010/main" val="738315878"/>
              </p:ext>
            </p:extLst>
          </p:nvPr>
        </p:nvGraphicFramePr>
        <p:xfrm>
          <a:off x="8136217" y="1273936"/>
          <a:ext cx="3834129" cy="1366266"/>
        </p:xfrm>
        <a:graphic>
          <a:graphicData uri="http://schemas.openxmlformats.org/drawingml/2006/table">
            <a:tbl>
              <a:tblPr firstRow="1" firstCol="1" bandRow="1">
                <a:gradFill rotWithShape="1">
                  <a:gsLst>
                    <a:gs pos="0">
                      <a:srgbClr val="E97132">
                        <a:lumMod val="110000"/>
                        <a:satMod val="105000"/>
                        <a:tint val="67000"/>
                      </a:srgbClr>
                    </a:gs>
                    <a:gs pos="50000">
                      <a:srgbClr val="E97132">
                        <a:lumMod val="105000"/>
                        <a:satMod val="103000"/>
                        <a:tint val="73000"/>
                      </a:srgbClr>
                    </a:gs>
                    <a:gs pos="100000">
                      <a:srgbClr val="E97132">
                        <a:lumMod val="105000"/>
                        <a:satMod val="109000"/>
                        <a:tint val="81000"/>
                      </a:srgbClr>
                    </a:gs>
                  </a:gsLst>
                  <a:lin ang="5400000" scaled="0"/>
                </a:gradFill>
                <a:effectLst/>
              </a:tblPr>
              <a:tblGrid>
                <a:gridCol w="3834129">
                  <a:extLst>
                    <a:ext uri="{9D8B030D-6E8A-4147-A177-3AD203B41FA5}">
                      <a16:colId xmlns:a16="http://schemas.microsoft.com/office/drawing/2014/main" val="4131666658"/>
                    </a:ext>
                  </a:extLst>
                </a:gridCol>
              </a:tblGrid>
              <a:tr h="0">
                <a:tc>
                  <a:txBody>
                    <a:bodyPr/>
                    <a:lstStyle>
                      <a:lvl1pPr marL="0" algn="l" defTabSz="914400">
                        <a:defRPr sz="1800" b="1">
                          <a:solidFill>
                            <a:schemeClr val="lt1"/>
                          </a:solidFill>
                          <a:latin typeface="Aptos" panose="02110004020202020204"/>
                        </a:defRPr>
                      </a:lvl1pPr>
                      <a:lvl2pPr marL="457200" algn="l" defTabSz="914400">
                        <a:defRPr sz="1800" b="1">
                          <a:solidFill>
                            <a:schemeClr val="lt1"/>
                          </a:solidFill>
                          <a:latin typeface="Aptos" panose="02110004020202020204"/>
                        </a:defRPr>
                      </a:lvl2pPr>
                      <a:lvl3pPr marL="914400" algn="l" defTabSz="914400">
                        <a:defRPr sz="1800" b="1">
                          <a:solidFill>
                            <a:schemeClr val="lt1"/>
                          </a:solidFill>
                          <a:latin typeface="Aptos" panose="02110004020202020204"/>
                        </a:defRPr>
                      </a:lvl3pPr>
                      <a:lvl4pPr marL="1371600" algn="l" defTabSz="914400">
                        <a:defRPr sz="1800" b="1">
                          <a:solidFill>
                            <a:schemeClr val="lt1"/>
                          </a:solidFill>
                          <a:latin typeface="Aptos" panose="02110004020202020204"/>
                        </a:defRPr>
                      </a:lvl4pPr>
                      <a:lvl5pPr marL="1828800" algn="l" defTabSz="914400">
                        <a:defRPr sz="1800" b="1">
                          <a:solidFill>
                            <a:schemeClr val="lt1"/>
                          </a:solidFill>
                          <a:latin typeface="Aptos" panose="02110004020202020204"/>
                        </a:defRPr>
                      </a:lvl5pPr>
                      <a:lvl6pPr marL="2286000" algn="l" defTabSz="914400">
                        <a:defRPr sz="1800" b="1">
                          <a:solidFill>
                            <a:schemeClr val="lt1"/>
                          </a:solidFill>
                          <a:latin typeface="Aptos" panose="02110004020202020204"/>
                        </a:defRPr>
                      </a:lvl6pPr>
                      <a:lvl7pPr marL="2743200" algn="l" defTabSz="914400">
                        <a:defRPr sz="1800" b="1">
                          <a:solidFill>
                            <a:schemeClr val="lt1"/>
                          </a:solidFill>
                          <a:latin typeface="Aptos" panose="02110004020202020204"/>
                        </a:defRPr>
                      </a:lvl7pPr>
                      <a:lvl8pPr marL="3200400" algn="l" defTabSz="914400">
                        <a:defRPr sz="1800" b="1">
                          <a:solidFill>
                            <a:schemeClr val="lt1"/>
                          </a:solidFill>
                          <a:latin typeface="Aptos" panose="02110004020202020204"/>
                        </a:defRPr>
                      </a:lvl8pPr>
                      <a:lvl9pPr marL="3657600" algn="l" defTabSz="914400">
                        <a:defRPr sz="1800" b="1">
                          <a:solidFill>
                            <a:schemeClr val="lt1"/>
                          </a:solidFill>
                          <a:latin typeface="Aptos" panose="02110004020202020204"/>
                        </a:defRPr>
                      </a:lvl9pPr>
                    </a:lstStyle>
                    <a:p>
                      <a:pPr algn="just">
                        <a:lnSpc>
                          <a:spcPct val="107000"/>
                        </a:lnSpc>
                        <a:spcBef>
                          <a:spcPts val="600"/>
                        </a:spcBef>
                      </a:pPr>
                      <a:r>
                        <a:rPr lang="en-GB" sz="2000">
                          <a:effectLst/>
                          <a:latin typeface="Calibri" panose="020F0502020204030204" pitchFamily="34" charset="0"/>
                          <a:ea typeface="Calibri" panose="020F0502020204030204" pitchFamily="34" charset="0"/>
                        </a:rPr>
                        <a:t>Reduce Resolution</a:t>
                      </a:r>
                      <a:endParaRPr lang="de-AT" sz="2000">
                        <a:effectLst/>
                        <a:latin typeface="Calibri" panose="020F0502020204030204" pitchFamily="34" charset="0"/>
                        <a:ea typeface="Calibri" panose="020F0502020204030204" pitchFamily="34" charset="0"/>
                      </a:endParaRPr>
                    </a:p>
                    <a:p>
                      <a:pPr marL="342900" lvl="0" indent="-342900" algn="just">
                        <a:lnSpc>
                          <a:spcPct val="107000"/>
                        </a:lnSpc>
                        <a:spcBef>
                          <a:spcPts val="600"/>
                        </a:spcBef>
                        <a:buFont typeface="Calibri" panose="020F0502020204030204" pitchFamily="34" charset="0"/>
                        <a:buChar char="-"/>
                      </a:pPr>
                      <a:r>
                        <a:rPr lang="en-GB" sz="2000">
                          <a:effectLst/>
                          <a:latin typeface="Calibri" panose="020F0502020204030204" pitchFamily="34" charset="0"/>
                          <a:ea typeface="Calibri" panose="020F0502020204030204" pitchFamily="34" charset="0"/>
                        </a:rPr>
                        <a:t>Temporal</a:t>
                      </a:r>
                      <a:endParaRPr lang="de-AT" sz="2000">
                        <a:effectLst/>
                        <a:latin typeface="Calibri" panose="020F0502020204030204" pitchFamily="34" charset="0"/>
                        <a:ea typeface="Calibri" panose="020F0502020204030204" pitchFamily="34" charset="0"/>
                      </a:endParaRPr>
                    </a:p>
                    <a:p>
                      <a:pPr marL="342900" lvl="0" indent="-342900" algn="just">
                        <a:lnSpc>
                          <a:spcPct val="107000"/>
                        </a:lnSpc>
                        <a:buFont typeface="Calibri" panose="020F0502020204030204" pitchFamily="34" charset="0"/>
                        <a:buChar char="-"/>
                      </a:pPr>
                      <a:r>
                        <a:rPr lang="en-GB" sz="2000">
                          <a:effectLst/>
                          <a:latin typeface="Calibri" panose="020F0502020204030204" pitchFamily="34" charset="0"/>
                          <a:ea typeface="Calibri" panose="020F0502020204030204" pitchFamily="34" charset="0"/>
                        </a:rPr>
                        <a:t>Spatial</a:t>
                      </a:r>
                      <a:endParaRPr lang="de-AT" sz="2000">
                        <a:effectLst/>
                        <a:latin typeface="Calibri" panose="020F0502020204030204" pitchFamily="34" charset="0"/>
                        <a:ea typeface="Calibri" panose="020F0502020204030204" pitchFamily="34" charset="0"/>
                      </a:endParaRPr>
                    </a:p>
                    <a:p>
                      <a:pPr marL="342900" lvl="0" indent="-342900" algn="just">
                        <a:lnSpc>
                          <a:spcPct val="107000"/>
                        </a:lnSpc>
                        <a:buFont typeface="Calibri" panose="020F0502020204030204" pitchFamily="34" charset="0"/>
                        <a:buChar char="-"/>
                      </a:pPr>
                      <a:r>
                        <a:rPr lang="en-GB" sz="2000">
                          <a:effectLst/>
                          <a:latin typeface="Calibri" panose="020F0502020204030204" pitchFamily="34" charset="0"/>
                          <a:ea typeface="Calibri" panose="020F0502020204030204" pitchFamily="34" charset="0"/>
                        </a:rPr>
                        <a:t>Logical interconnection</a:t>
                      </a:r>
                      <a:endParaRPr lang="de-AT" sz="2000">
                        <a:effectLst/>
                        <a:latin typeface="Calibri" panose="020F0502020204030204" pitchFamily="34" charset="0"/>
                        <a:ea typeface="Calibri" panose="020F0502020204030204" pitchFamily="34" charset="0"/>
                      </a:endParaRPr>
                    </a:p>
                  </a:txBody>
                  <a:tcPr marL="68580" marR="68580" marT="0" marB="0">
                    <a:lnL w="12700" cap="flat" cmpd="sng" algn="ctr">
                      <a:solidFill>
                        <a:srgbClr val="E97132"/>
                      </a:solidFill>
                      <a:prstDash val="solid"/>
                      <a:miter lim="800000"/>
                    </a:lnL>
                    <a:lnR w="12700" cap="flat" cmpd="sng" algn="ctr">
                      <a:solidFill>
                        <a:srgbClr val="E97132"/>
                      </a:solidFill>
                      <a:prstDash val="solid"/>
                      <a:miter lim="800000"/>
                    </a:lnR>
                    <a:lnT w="12700" cap="flat" cmpd="sng" algn="ctr">
                      <a:solidFill>
                        <a:srgbClr val="E97132"/>
                      </a:solidFill>
                      <a:prstDash val="solid"/>
                      <a:miter lim="800000"/>
                    </a:lnT>
                    <a:lnB w="19050" cap="flat" cmpd="sng" algn="ctr">
                      <a:solidFill>
                        <a:sysClr val="window" lastClr="FFFFFF"/>
                      </a:solidFill>
                      <a:prstDash val="solid"/>
                      <a:miter lim="800000"/>
                    </a:lnB>
                    <a:lnTlToBr w="12700" cmpd="sng">
                      <a:noFill/>
                      <a:prstDash val="solid"/>
                    </a:lnTlToBr>
                    <a:lnBlToTr w="12700" cmpd="sng">
                      <a:noFill/>
                      <a:prstDash val="solid"/>
                    </a:lnBlToTr>
                    <a:solidFill>
                      <a:srgbClr val="E97132"/>
                    </a:solidFill>
                  </a:tcPr>
                </a:tc>
                <a:extLst>
                  <a:ext uri="{0D108BD9-81ED-4DB2-BD59-A6C34878D82A}">
                    <a16:rowId xmlns:a16="http://schemas.microsoft.com/office/drawing/2014/main" val="3002484454"/>
                  </a:ext>
                </a:extLst>
              </a:tr>
            </a:tbl>
          </a:graphicData>
        </a:graphic>
      </p:graphicFrame>
    </p:spTree>
    <p:extLst>
      <p:ext uri="{BB962C8B-B14F-4D97-AF65-F5344CB8AC3E}">
        <p14:creationId xmlns:p14="http://schemas.microsoft.com/office/powerpoint/2010/main" val="109286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6" name="Gerade Verbindung mit Pfeil 345">
            <a:extLst>
              <a:ext uri="{FF2B5EF4-FFF2-40B4-BE49-F238E27FC236}">
                <a16:creationId xmlns:a16="http://schemas.microsoft.com/office/drawing/2014/main" id="{A26E2DE2-1EA6-B783-401D-40D8118BB3A8}"/>
              </a:ext>
            </a:extLst>
          </p:cNvPr>
          <p:cNvCxnSpPr>
            <a:cxnSpLocks/>
          </p:cNvCxnSpPr>
          <p:nvPr/>
        </p:nvCxnSpPr>
        <p:spPr>
          <a:xfrm>
            <a:off x="2844800" y="3019777"/>
            <a:ext cx="2417814" cy="0"/>
          </a:xfrm>
          <a:prstGeom prst="straightConnector1">
            <a:avLst/>
          </a:prstGeom>
          <a:noFill/>
          <a:ln w="28575" cap="flat" cmpd="sng" algn="ctr">
            <a:solidFill>
              <a:schemeClr val="accent6">
                <a:lumMod val="60000"/>
                <a:lumOff val="40000"/>
              </a:schemeClr>
            </a:solidFill>
            <a:prstDash val="solid"/>
            <a:miter lim="800000"/>
            <a:tailEnd type="triangle"/>
          </a:ln>
          <a:effectLst/>
        </p:spPr>
      </p:cxnSp>
      <p:cxnSp>
        <p:nvCxnSpPr>
          <p:cNvPr id="416" name="Verbinder: gewinkelt 415">
            <a:extLst>
              <a:ext uri="{FF2B5EF4-FFF2-40B4-BE49-F238E27FC236}">
                <a16:creationId xmlns:a16="http://schemas.microsoft.com/office/drawing/2014/main" id="{FBAF688A-440A-046D-D135-E3E80303BA43}"/>
              </a:ext>
            </a:extLst>
          </p:cNvPr>
          <p:cNvCxnSpPr>
            <a:cxnSpLocks/>
            <a:stCxn id="237" idx="2"/>
          </p:cNvCxnSpPr>
          <p:nvPr/>
        </p:nvCxnSpPr>
        <p:spPr>
          <a:xfrm rot="10800000" flipH="1" flipV="1">
            <a:off x="3552879" y="1983382"/>
            <a:ext cx="3456850" cy="1808078"/>
          </a:xfrm>
          <a:prstGeom prst="bentConnector3">
            <a:avLst>
              <a:gd name="adj1" fmla="val -21230"/>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 name="Foliennummernplatzhalter 2">
            <a:extLst>
              <a:ext uri="{FF2B5EF4-FFF2-40B4-BE49-F238E27FC236}">
                <a16:creationId xmlns:a16="http://schemas.microsoft.com/office/drawing/2014/main" id="{6ADF0764-C9B2-8D50-0A51-40317C85C84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Aptos" panose="020B0004020202020204" pitchFamily="34" charset="0"/>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AT" sz="800" b="0" i="0" u="none" strike="noStrike" kern="0" cap="none" spc="0" normalizeH="0" baseline="0" noProof="0">
              <a:ln>
                <a:noFill/>
              </a:ln>
              <a:solidFill>
                <a:srgbClr val="626B71"/>
              </a:solidFill>
              <a:effectLst/>
              <a:uLnTx/>
              <a:uFillTx/>
              <a:latin typeface="Aptos" panose="020B0004020202020204" pitchFamily="34" charset="0"/>
              <a:ea typeface="+mn-ea"/>
              <a:cs typeface="Arial"/>
            </a:endParaRPr>
          </a:p>
        </p:txBody>
      </p:sp>
      <p:grpSp>
        <p:nvGrpSpPr>
          <p:cNvPr id="171" name="Gruppieren 170">
            <a:extLst>
              <a:ext uri="{FF2B5EF4-FFF2-40B4-BE49-F238E27FC236}">
                <a16:creationId xmlns:a16="http://schemas.microsoft.com/office/drawing/2014/main" id="{8036E102-3491-356D-4F15-FDD7912AEB55}"/>
              </a:ext>
            </a:extLst>
          </p:cNvPr>
          <p:cNvGrpSpPr/>
          <p:nvPr/>
        </p:nvGrpSpPr>
        <p:grpSpPr>
          <a:xfrm>
            <a:off x="5225250" y="2718046"/>
            <a:ext cx="1070019" cy="701763"/>
            <a:chOff x="3541810" y="4033373"/>
            <a:chExt cx="1070019" cy="701763"/>
          </a:xfrm>
        </p:grpSpPr>
        <p:sp>
          <p:nvSpPr>
            <p:cNvPr id="172" name="Flussdiagramm: Anzeige 9">
              <a:extLst>
                <a:ext uri="{FF2B5EF4-FFF2-40B4-BE49-F238E27FC236}">
                  <a16:creationId xmlns:a16="http://schemas.microsoft.com/office/drawing/2014/main" id="{92A39A61-40AA-7107-67EC-BD967EA7705B}"/>
                </a:ext>
              </a:extLst>
            </p:cNvPr>
            <p:cNvSpPr/>
            <p:nvPr/>
          </p:nvSpPr>
          <p:spPr>
            <a:xfrm rot="5400000">
              <a:off x="3663778" y="4030373"/>
              <a:ext cx="696222" cy="702221"/>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4"/>
            </a:solidFill>
            <a:ln w="12700" cap="flat" cmpd="sng" algn="ctr">
              <a:solidFill>
                <a:schemeClr val="accent4">
                  <a:lumMod val="75000"/>
                </a:schemeClr>
              </a:solid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73" name="Textfeld 172">
              <a:extLst>
                <a:ext uri="{FF2B5EF4-FFF2-40B4-BE49-F238E27FC236}">
                  <a16:creationId xmlns:a16="http://schemas.microsoft.com/office/drawing/2014/main" id="{2EDABBA1-B236-760E-80DE-515E7D8DDBBE}"/>
                </a:ext>
              </a:extLst>
            </p:cNvPr>
            <p:cNvSpPr txBox="1"/>
            <p:nvPr/>
          </p:nvSpPr>
          <p:spPr>
            <a:xfrm>
              <a:off x="3579174" y="4173521"/>
              <a:ext cx="103265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E-Car </a:t>
              </a:r>
              <a:r>
                <a:rPr kumimoji="0" lang="en-GB" sz="10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Batterien</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4" name="Textfeld 173">
              <a:extLst>
                <a:ext uri="{FF2B5EF4-FFF2-40B4-BE49-F238E27FC236}">
                  <a16:creationId xmlns:a16="http://schemas.microsoft.com/office/drawing/2014/main" id="{F03D354E-FE84-23F5-F002-211A252EB398}"/>
                </a:ext>
              </a:extLst>
            </p:cNvPr>
            <p:cNvSpPr txBox="1"/>
            <p:nvPr/>
          </p:nvSpPr>
          <p:spPr>
            <a:xfrm>
              <a:off x="3541810" y="4335026"/>
              <a:ext cx="106792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Batteries</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cxnSp>
        <p:nvCxnSpPr>
          <p:cNvPr id="175" name="Gekrümmter Verbinder 139">
            <a:extLst>
              <a:ext uri="{FF2B5EF4-FFF2-40B4-BE49-F238E27FC236}">
                <a16:creationId xmlns:a16="http://schemas.microsoft.com/office/drawing/2014/main" id="{F36508D5-3719-447C-E6CB-44E11E3146DB}"/>
              </a:ext>
            </a:extLst>
          </p:cNvPr>
          <p:cNvCxnSpPr>
            <a:stCxn id="327" idx="3"/>
            <a:endCxn id="233" idx="0"/>
          </p:cNvCxnSpPr>
          <p:nvPr/>
        </p:nvCxnSpPr>
        <p:spPr>
          <a:xfrm rot="16200000" flipH="1">
            <a:off x="5860099" y="3977784"/>
            <a:ext cx="166188" cy="2247927"/>
          </a:xfrm>
          <a:prstGeom prst="curvedConnector3">
            <a:avLst>
              <a:gd name="adj1" fmla="val 50000"/>
            </a:avLst>
          </a:prstGeom>
          <a:noFill/>
          <a:ln w="9525" cap="flat" cmpd="sng" algn="ctr">
            <a:solidFill>
              <a:srgbClr val="FFCCCC"/>
            </a:solidFill>
            <a:prstDash val="solid"/>
            <a:miter lim="800000"/>
            <a:tailEnd type="triangle"/>
          </a:ln>
          <a:effectLst/>
        </p:spPr>
      </p:cxnSp>
      <p:cxnSp>
        <p:nvCxnSpPr>
          <p:cNvPr id="176" name="Gekrümmter Verbinder 152">
            <a:extLst>
              <a:ext uri="{FF2B5EF4-FFF2-40B4-BE49-F238E27FC236}">
                <a16:creationId xmlns:a16="http://schemas.microsoft.com/office/drawing/2014/main" id="{BEAFB1A1-25A8-F578-5E0E-94527FDBE5FE}"/>
              </a:ext>
            </a:extLst>
          </p:cNvPr>
          <p:cNvCxnSpPr>
            <a:stCxn id="290" idx="3"/>
            <a:endCxn id="233" idx="0"/>
          </p:cNvCxnSpPr>
          <p:nvPr/>
        </p:nvCxnSpPr>
        <p:spPr>
          <a:xfrm>
            <a:off x="3753512" y="4195023"/>
            <a:ext cx="3313645" cy="989819"/>
          </a:xfrm>
          <a:prstGeom prst="curvedConnector2">
            <a:avLst/>
          </a:prstGeom>
          <a:noFill/>
          <a:ln w="9525" cap="flat" cmpd="sng" algn="ctr">
            <a:solidFill>
              <a:srgbClr val="FFCCCC"/>
            </a:solidFill>
            <a:prstDash val="solid"/>
            <a:miter lim="800000"/>
            <a:tailEnd type="triangle"/>
          </a:ln>
          <a:effectLst/>
        </p:spPr>
      </p:cxnSp>
      <p:cxnSp>
        <p:nvCxnSpPr>
          <p:cNvPr id="177" name="Gekrümmter Verbinder 293">
            <a:extLst>
              <a:ext uri="{FF2B5EF4-FFF2-40B4-BE49-F238E27FC236}">
                <a16:creationId xmlns:a16="http://schemas.microsoft.com/office/drawing/2014/main" id="{99CA28FC-C4A9-08CD-D925-1A616EB05F40}"/>
              </a:ext>
            </a:extLst>
          </p:cNvPr>
          <p:cNvCxnSpPr>
            <a:stCxn id="250" idx="2"/>
            <a:endCxn id="233" idx="0"/>
          </p:cNvCxnSpPr>
          <p:nvPr/>
        </p:nvCxnSpPr>
        <p:spPr>
          <a:xfrm rot="5400000">
            <a:off x="7072278" y="4621454"/>
            <a:ext cx="558267" cy="568508"/>
          </a:xfrm>
          <a:prstGeom prst="curvedConnector3">
            <a:avLst>
              <a:gd name="adj1" fmla="val 50000"/>
            </a:avLst>
          </a:prstGeom>
          <a:noFill/>
          <a:ln w="9525" cap="flat" cmpd="sng" algn="ctr">
            <a:solidFill>
              <a:srgbClr val="FFCCCC"/>
            </a:solidFill>
            <a:prstDash val="solid"/>
            <a:miter lim="800000"/>
            <a:tailEnd type="triangle"/>
          </a:ln>
          <a:effectLst/>
        </p:spPr>
      </p:cxnSp>
      <p:cxnSp>
        <p:nvCxnSpPr>
          <p:cNvPr id="178" name="Gekrümmter Verbinder 297">
            <a:extLst>
              <a:ext uri="{FF2B5EF4-FFF2-40B4-BE49-F238E27FC236}">
                <a16:creationId xmlns:a16="http://schemas.microsoft.com/office/drawing/2014/main" id="{77627024-F112-9FFA-3BC6-F2AB0DE124DD}"/>
              </a:ext>
            </a:extLst>
          </p:cNvPr>
          <p:cNvCxnSpPr>
            <a:cxnSpLocks/>
            <a:stCxn id="184" idx="2"/>
            <a:endCxn id="233" idx="0"/>
          </p:cNvCxnSpPr>
          <p:nvPr/>
        </p:nvCxnSpPr>
        <p:spPr>
          <a:xfrm rot="16200000" flipH="1">
            <a:off x="5016385" y="3134070"/>
            <a:ext cx="1579642" cy="2521901"/>
          </a:xfrm>
          <a:prstGeom prst="curvedConnector3">
            <a:avLst>
              <a:gd name="adj1" fmla="val 50000"/>
            </a:avLst>
          </a:prstGeom>
          <a:noFill/>
          <a:ln w="9525" cap="flat" cmpd="sng" algn="ctr">
            <a:solidFill>
              <a:srgbClr val="FFCCCC"/>
            </a:solidFill>
            <a:prstDash val="solid"/>
            <a:miter lim="800000"/>
            <a:tailEnd type="triangle"/>
          </a:ln>
          <a:effectLst/>
        </p:spPr>
      </p:cxnSp>
      <p:cxnSp>
        <p:nvCxnSpPr>
          <p:cNvPr id="179" name="Gekrümmter Verbinder 368">
            <a:extLst>
              <a:ext uri="{FF2B5EF4-FFF2-40B4-BE49-F238E27FC236}">
                <a16:creationId xmlns:a16="http://schemas.microsoft.com/office/drawing/2014/main" id="{316C5FEF-319D-1E66-A79D-A811DF405734}"/>
              </a:ext>
            </a:extLst>
          </p:cNvPr>
          <p:cNvCxnSpPr>
            <a:stCxn id="321" idx="3"/>
            <a:endCxn id="233" idx="0"/>
          </p:cNvCxnSpPr>
          <p:nvPr/>
        </p:nvCxnSpPr>
        <p:spPr>
          <a:xfrm rot="16200000" flipH="1">
            <a:off x="6276407" y="4394091"/>
            <a:ext cx="426643" cy="1154857"/>
          </a:xfrm>
          <a:prstGeom prst="curvedConnector3">
            <a:avLst>
              <a:gd name="adj1" fmla="val 50000"/>
            </a:avLst>
          </a:prstGeom>
          <a:noFill/>
          <a:ln w="9525" cap="flat" cmpd="sng" algn="ctr">
            <a:solidFill>
              <a:srgbClr val="FFCCCC"/>
            </a:solidFill>
            <a:prstDash val="solid"/>
            <a:miter lim="800000"/>
            <a:tailEnd type="triangle"/>
          </a:ln>
          <a:effectLst/>
        </p:spPr>
      </p:cxnSp>
      <p:cxnSp>
        <p:nvCxnSpPr>
          <p:cNvPr id="180" name="Gekrümmter Verbinder 392">
            <a:extLst>
              <a:ext uri="{FF2B5EF4-FFF2-40B4-BE49-F238E27FC236}">
                <a16:creationId xmlns:a16="http://schemas.microsoft.com/office/drawing/2014/main" id="{73C7B376-0990-D7CF-F256-A512FAD24F81}"/>
              </a:ext>
            </a:extLst>
          </p:cNvPr>
          <p:cNvCxnSpPr>
            <a:stCxn id="275" idx="1"/>
            <a:endCxn id="233" idx="0"/>
          </p:cNvCxnSpPr>
          <p:nvPr/>
        </p:nvCxnSpPr>
        <p:spPr>
          <a:xfrm rot="5400000">
            <a:off x="6663345" y="4775989"/>
            <a:ext cx="812666" cy="5041"/>
          </a:xfrm>
          <a:prstGeom prst="curvedConnector3">
            <a:avLst>
              <a:gd name="adj1" fmla="val 50000"/>
            </a:avLst>
          </a:prstGeom>
          <a:noFill/>
          <a:ln w="9525" cap="flat" cmpd="sng" algn="ctr">
            <a:solidFill>
              <a:srgbClr val="FFCCCC"/>
            </a:solidFill>
            <a:prstDash val="solid"/>
            <a:miter lim="800000"/>
            <a:tailEnd type="triangle"/>
          </a:ln>
          <a:effectLst/>
        </p:spPr>
      </p:cxnSp>
      <p:sp>
        <p:nvSpPr>
          <p:cNvPr id="181" name="Rechteck 180">
            <a:extLst>
              <a:ext uri="{FF2B5EF4-FFF2-40B4-BE49-F238E27FC236}">
                <a16:creationId xmlns:a16="http://schemas.microsoft.com/office/drawing/2014/main" id="{89A8590B-AD14-7446-9072-5115DB83D7E4}"/>
              </a:ext>
            </a:extLst>
          </p:cNvPr>
          <p:cNvSpPr/>
          <p:nvPr/>
        </p:nvSpPr>
        <p:spPr>
          <a:xfrm>
            <a:off x="1431099" y="1868913"/>
            <a:ext cx="7007694" cy="3359143"/>
          </a:xfrm>
          <a:prstGeom prst="rect">
            <a:avLst/>
          </a:prstGeom>
          <a:noFill/>
          <a:ln w="28575" cap="flat" cmpd="sng" algn="ctr">
            <a:solidFill>
              <a:schemeClr val="bg2">
                <a:lumMod val="90000"/>
              </a:scheme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82" name="Gruppieren 181">
            <a:extLst>
              <a:ext uri="{FF2B5EF4-FFF2-40B4-BE49-F238E27FC236}">
                <a16:creationId xmlns:a16="http://schemas.microsoft.com/office/drawing/2014/main" id="{9FEA4475-C47A-C502-40D4-0286164329EB}"/>
              </a:ext>
            </a:extLst>
          </p:cNvPr>
          <p:cNvGrpSpPr/>
          <p:nvPr/>
        </p:nvGrpSpPr>
        <p:grpSpPr>
          <a:xfrm>
            <a:off x="4107246" y="3035363"/>
            <a:ext cx="876020" cy="755632"/>
            <a:chOff x="3596550" y="4033373"/>
            <a:chExt cx="876020" cy="755632"/>
          </a:xfrm>
        </p:grpSpPr>
        <p:sp>
          <p:nvSpPr>
            <p:cNvPr id="183" name="Flussdiagramm: Anzeige 9">
              <a:extLst>
                <a:ext uri="{FF2B5EF4-FFF2-40B4-BE49-F238E27FC236}">
                  <a16:creationId xmlns:a16="http://schemas.microsoft.com/office/drawing/2014/main" id="{CD19690A-A94F-AB1E-6EF7-FF745F655CC0}"/>
                </a:ext>
              </a:extLst>
            </p:cNvPr>
            <p:cNvSpPr/>
            <p:nvPr/>
          </p:nvSpPr>
          <p:spPr>
            <a:xfrm rot="5400000">
              <a:off x="3663778" y="4030373"/>
              <a:ext cx="696222" cy="702221"/>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w="12700" cap="flat" cmpd="sng" algn="ctr">
              <a:solidFill>
                <a:schemeClr val="accent6">
                  <a:lumMod val="75000"/>
                </a:schemeClr>
              </a:solid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4" name="Textfeld 183">
              <a:extLst>
                <a:ext uri="{FF2B5EF4-FFF2-40B4-BE49-F238E27FC236}">
                  <a16:creationId xmlns:a16="http://schemas.microsoft.com/office/drawing/2014/main" id="{207EDF55-6E92-33A8-E4A9-A45A85E2D7C7}"/>
                </a:ext>
              </a:extLst>
            </p:cNvPr>
            <p:cNvSpPr txBox="1"/>
            <p:nvPr/>
          </p:nvSpPr>
          <p:spPr>
            <a:xfrm>
              <a:off x="3596550" y="4203100"/>
              <a:ext cx="87602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Elektrische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Batterie</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5" name="Textfeld 184">
              <a:extLst>
                <a:ext uri="{FF2B5EF4-FFF2-40B4-BE49-F238E27FC236}">
                  <a16:creationId xmlns:a16="http://schemas.microsoft.com/office/drawing/2014/main" id="{62411058-CEDA-7CF4-C595-016B86EFE002}"/>
                </a:ext>
              </a:extLst>
            </p:cNvPr>
            <p:cNvSpPr txBox="1"/>
            <p:nvPr/>
          </p:nvSpPr>
          <p:spPr>
            <a:xfrm>
              <a:off x="3744257" y="4542784"/>
              <a:ext cx="58060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86" name="Gruppieren 185">
            <a:extLst>
              <a:ext uri="{FF2B5EF4-FFF2-40B4-BE49-F238E27FC236}">
                <a16:creationId xmlns:a16="http://schemas.microsoft.com/office/drawing/2014/main" id="{1A51F2EC-5AFA-9315-FCB7-587A3FB82035}"/>
              </a:ext>
            </a:extLst>
          </p:cNvPr>
          <p:cNvGrpSpPr/>
          <p:nvPr/>
        </p:nvGrpSpPr>
        <p:grpSpPr>
          <a:xfrm>
            <a:off x="3100432" y="611461"/>
            <a:ext cx="1481845" cy="781704"/>
            <a:chOff x="5821954" y="3194347"/>
            <a:chExt cx="1481845" cy="781704"/>
          </a:xfrm>
        </p:grpSpPr>
        <p:sp>
          <p:nvSpPr>
            <p:cNvPr id="187" name="Ellipse 186">
              <a:extLst>
                <a:ext uri="{FF2B5EF4-FFF2-40B4-BE49-F238E27FC236}">
                  <a16:creationId xmlns:a16="http://schemas.microsoft.com/office/drawing/2014/main" id="{1D1D6BB9-C5AF-9DF9-E9F0-858DB94039ED}"/>
                </a:ext>
              </a:extLst>
            </p:cNvPr>
            <p:cNvSpPr/>
            <p:nvPr/>
          </p:nvSpPr>
          <p:spPr>
            <a:xfrm>
              <a:off x="5821954" y="3399987"/>
              <a:ext cx="576064" cy="576064"/>
            </a:xfrm>
            <a:prstGeom prst="ellipse">
              <a:avLst/>
            </a:prstGeom>
            <a:solidFill>
              <a:schemeClr val="accent3"/>
            </a:solidFill>
            <a:ln w="12700" cap="flat" cmpd="sng" algn="ctr">
              <a:solidFill>
                <a:schemeClr val="accent3">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8" name="Textfeld 187">
              <a:extLst>
                <a:ext uri="{FF2B5EF4-FFF2-40B4-BE49-F238E27FC236}">
                  <a16:creationId xmlns:a16="http://schemas.microsoft.com/office/drawing/2014/main" id="{C1B3C746-CDC9-FB83-5E70-FB7FEF9D3CE1}"/>
                </a:ext>
              </a:extLst>
            </p:cNvPr>
            <p:cNvSpPr txBox="1"/>
            <p:nvPr/>
          </p:nvSpPr>
          <p:spPr>
            <a:xfrm>
              <a:off x="6122883" y="3194347"/>
              <a:ext cx="814647"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Stromnetz</a:t>
              </a:r>
              <a:endParaRPr kumimoji="0" lang="de-AT" sz="11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9" name="Textfeld 188">
              <a:extLst>
                <a:ext uri="{FF2B5EF4-FFF2-40B4-BE49-F238E27FC236}">
                  <a16:creationId xmlns:a16="http://schemas.microsoft.com/office/drawing/2014/main" id="{C74628F6-7852-F40A-2A6A-731B4512D236}"/>
                </a:ext>
              </a:extLst>
            </p:cNvPr>
            <p:cNvSpPr txBox="1"/>
            <p:nvPr/>
          </p:nvSpPr>
          <p:spPr>
            <a:xfrm>
              <a:off x="6227863" y="3358196"/>
              <a:ext cx="107593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0" cap="none" spc="0" normalizeH="0" baseline="0" noProof="0">
                  <a:ln>
                    <a:noFill/>
                  </a:ln>
                  <a:solidFill>
                    <a:prstClr val="black"/>
                  </a:solidFill>
                  <a:effectLst/>
                  <a:uLnTx/>
                  <a:uFillTx/>
                  <a:latin typeface="Aptos" panose="020B0004020202020204" pitchFamily="34" charset="0"/>
                  <a:ea typeface="+mn-ea"/>
                  <a:cs typeface="+mn-cs"/>
                </a:rPr>
                <a:t>Electricity Grid</a:t>
              </a:r>
              <a:endParaRPr kumimoji="0" lang="de-AT" sz="11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90" name="Gruppieren 189">
            <a:extLst>
              <a:ext uri="{FF2B5EF4-FFF2-40B4-BE49-F238E27FC236}">
                <a16:creationId xmlns:a16="http://schemas.microsoft.com/office/drawing/2014/main" id="{9E8529D2-485F-5A9A-978F-15C27DB54120}"/>
              </a:ext>
            </a:extLst>
          </p:cNvPr>
          <p:cNvGrpSpPr/>
          <p:nvPr/>
        </p:nvGrpSpPr>
        <p:grpSpPr>
          <a:xfrm>
            <a:off x="5732070" y="753107"/>
            <a:ext cx="2746851" cy="783452"/>
            <a:chOff x="5985470" y="4862922"/>
            <a:chExt cx="2746851" cy="783452"/>
          </a:xfrm>
        </p:grpSpPr>
        <p:sp>
          <p:nvSpPr>
            <p:cNvPr id="191" name="Ellipse 190">
              <a:extLst>
                <a:ext uri="{FF2B5EF4-FFF2-40B4-BE49-F238E27FC236}">
                  <a16:creationId xmlns:a16="http://schemas.microsoft.com/office/drawing/2014/main" id="{E8B6C004-80CD-3A31-329F-27826408863F}"/>
                </a:ext>
              </a:extLst>
            </p:cNvPr>
            <p:cNvSpPr/>
            <p:nvPr/>
          </p:nvSpPr>
          <p:spPr>
            <a:xfrm>
              <a:off x="5985470" y="4969049"/>
              <a:ext cx="576064" cy="576064"/>
            </a:xfrm>
            <a:prstGeom prst="ellipse">
              <a:avLst/>
            </a:prstGeom>
            <a:solidFill>
              <a:schemeClr val="accent6">
                <a:lumMod val="60000"/>
                <a:lumOff val="40000"/>
              </a:schemeClr>
            </a:solidFill>
            <a:ln w="12700" cap="flat" cmpd="sng" algn="ctr">
              <a:solidFill>
                <a:schemeClr val="accent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92" name="Textfeld 191">
              <a:extLst>
                <a:ext uri="{FF2B5EF4-FFF2-40B4-BE49-F238E27FC236}">
                  <a16:creationId xmlns:a16="http://schemas.microsoft.com/office/drawing/2014/main" id="{CA054986-D4FE-1520-9B29-5C34D341E81A}"/>
                </a:ext>
              </a:extLst>
            </p:cNvPr>
            <p:cNvSpPr txBox="1"/>
            <p:nvPr/>
          </p:nvSpPr>
          <p:spPr>
            <a:xfrm>
              <a:off x="6502222" y="4862922"/>
              <a:ext cx="2230099"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Externe</a:t>
              </a:r>
              <a:r>
                <a:rPr kumimoji="0" lang="en-GB" sz="1100" b="0" i="0" u="none" strike="noStrike" kern="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Erneuerbarer</a:t>
              </a:r>
              <a:r>
                <a:rPr kumimoji="0" lang="en-GB" sz="1100" b="0" i="0" u="none" strike="noStrike" kern="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Überschuss</a:t>
              </a:r>
              <a:endParaRPr kumimoji="0" lang="en-GB" sz="11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prstClr val="black"/>
                  </a:solidFill>
                  <a:effectLst/>
                  <a:uLnTx/>
                  <a:uFillTx/>
                  <a:latin typeface="Aptos" panose="020B0004020202020204" pitchFamily="34" charset="0"/>
                  <a:ea typeface="+mn-ea"/>
                  <a:cs typeface="+mn-cs"/>
                </a:rPr>
                <a:t>(DSM, Wind-</a:t>
              </a:r>
              <a:r>
                <a:rPr kumimoji="0" lang="en-GB" sz="11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Spitzen</a:t>
              </a:r>
              <a:r>
                <a:rPr kumimoji="0" lang="en-GB" sz="1100" b="0" i="0" u="none" strike="noStrike" kern="0" cap="none" spc="0" normalizeH="0" baseline="0" noProof="0">
                  <a:ln>
                    <a:noFill/>
                  </a:ln>
                  <a:solidFill>
                    <a:prstClr val="black"/>
                  </a:solidFill>
                  <a:effectLst/>
                  <a:uLnTx/>
                  <a:uFillTx/>
                  <a:latin typeface="Aptos" panose="020B0004020202020204" pitchFamily="34" charset="0"/>
                  <a:ea typeface="+mn-ea"/>
                  <a:cs typeface="+mn-cs"/>
                </a:rPr>
                <a:t>)</a:t>
              </a:r>
              <a:endParaRPr kumimoji="0" lang="de-AT" sz="11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3" name="Textfeld 192">
              <a:extLst>
                <a:ext uri="{FF2B5EF4-FFF2-40B4-BE49-F238E27FC236}">
                  <a16:creationId xmlns:a16="http://schemas.microsoft.com/office/drawing/2014/main" id="{14F4787F-1CB3-E6C3-B914-B34645779E23}"/>
                </a:ext>
              </a:extLst>
            </p:cNvPr>
            <p:cNvSpPr txBox="1"/>
            <p:nvPr/>
          </p:nvSpPr>
          <p:spPr>
            <a:xfrm>
              <a:off x="6497661" y="5215487"/>
              <a:ext cx="1757212"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0" cap="none" spc="0" normalizeH="0" baseline="0" noProof="0">
                  <a:ln>
                    <a:noFill/>
                  </a:ln>
                  <a:solidFill>
                    <a:prstClr val="black"/>
                  </a:solidFill>
                  <a:effectLst/>
                  <a:uLnTx/>
                  <a:uFillTx/>
                  <a:latin typeface="Aptos" panose="020B0004020202020204" pitchFamily="34" charset="0"/>
                  <a:ea typeface="+mn-ea"/>
                  <a:cs typeface="+mn-cs"/>
                </a:rPr>
                <a:t>Offsite Renewable Excess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0" cap="none" spc="0" normalizeH="0" baseline="0" noProof="0">
                  <a:ln>
                    <a:noFill/>
                  </a:ln>
                  <a:solidFill>
                    <a:prstClr val="black"/>
                  </a:solidFill>
                  <a:effectLst/>
                  <a:uLnTx/>
                  <a:uFillTx/>
                  <a:latin typeface="Aptos" panose="020B0004020202020204" pitchFamily="34" charset="0"/>
                  <a:ea typeface="+mn-ea"/>
                  <a:cs typeface="+mn-cs"/>
                </a:rPr>
                <a:t>(DSM, Wind Peaks)</a:t>
              </a:r>
              <a:endParaRPr kumimoji="0" lang="de-AT" sz="11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94" name="Gruppieren 193">
            <a:extLst>
              <a:ext uri="{FF2B5EF4-FFF2-40B4-BE49-F238E27FC236}">
                <a16:creationId xmlns:a16="http://schemas.microsoft.com/office/drawing/2014/main" id="{7013132D-E381-6F1A-85EB-87B7165EFE86}"/>
              </a:ext>
            </a:extLst>
          </p:cNvPr>
          <p:cNvGrpSpPr/>
          <p:nvPr/>
        </p:nvGrpSpPr>
        <p:grpSpPr>
          <a:xfrm>
            <a:off x="1445937" y="2348492"/>
            <a:ext cx="968535" cy="1037437"/>
            <a:chOff x="5611734" y="1731254"/>
            <a:chExt cx="968535" cy="1037437"/>
          </a:xfrm>
        </p:grpSpPr>
        <p:sp>
          <p:nvSpPr>
            <p:cNvPr id="195" name="Ellipse 194">
              <a:extLst>
                <a:ext uri="{FF2B5EF4-FFF2-40B4-BE49-F238E27FC236}">
                  <a16:creationId xmlns:a16="http://schemas.microsoft.com/office/drawing/2014/main" id="{267E79C8-040D-5BFF-32A8-F5F2B592B596}"/>
                </a:ext>
              </a:extLst>
            </p:cNvPr>
            <p:cNvSpPr/>
            <p:nvPr/>
          </p:nvSpPr>
          <p:spPr>
            <a:xfrm>
              <a:off x="5807968" y="1731254"/>
              <a:ext cx="576064" cy="576064"/>
            </a:xfrm>
            <a:prstGeom prst="ellipse">
              <a:avLst/>
            </a:prstGeom>
            <a:solidFill>
              <a:srgbClr val="FFC000"/>
            </a:solidFill>
            <a:ln w="12700" cap="flat" cmpd="sng" algn="ctr">
              <a:solidFill>
                <a:srgbClr val="FFC000">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96" name="Textfeld 195">
              <a:extLst>
                <a:ext uri="{FF2B5EF4-FFF2-40B4-BE49-F238E27FC236}">
                  <a16:creationId xmlns:a16="http://schemas.microsoft.com/office/drawing/2014/main" id="{56A9ADE5-00FD-6E7D-4F40-8872B483728A}"/>
                </a:ext>
              </a:extLst>
            </p:cNvPr>
            <p:cNvSpPr txBox="1"/>
            <p:nvPr/>
          </p:nvSpPr>
          <p:spPr>
            <a:xfrm>
              <a:off x="5739173" y="2316095"/>
              <a:ext cx="71365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PV-Strom</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7" name="Textfeld 196">
              <a:extLst>
                <a:ext uri="{FF2B5EF4-FFF2-40B4-BE49-F238E27FC236}">
                  <a16:creationId xmlns:a16="http://schemas.microsoft.com/office/drawing/2014/main" id="{963BB8C7-3419-9A95-47A4-F207AC479A01}"/>
                </a:ext>
              </a:extLst>
            </p:cNvPr>
            <p:cNvSpPr txBox="1"/>
            <p:nvPr/>
          </p:nvSpPr>
          <p:spPr>
            <a:xfrm>
              <a:off x="5611734" y="2522470"/>
              <a:ext cx="96853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PV production</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98" name="Gruppieren 197">
            <a:extLst>
              <a:ext uri="{FF2B5EF4-FFF2-40B4-BE49-F238E27FC236}">
                <a16:creationId xmlns:a16="http://schemas.microsoft.com/office/drawing/2014/main" id="{28E6CE0A-2A41-828F-27E8-F6BAE8525939}"/>
              </a:ext>
            </a:extLst>
          </p:cNvPr>
          <p:cNvGrpSpPr/>
          <p:nvPr/>
        </p:nvGrpSpPr>
        <p:grpSpPr>
          <a:xfrm>
            <a:off x="1431508" y="4543218"/>
            <a:ext cx="997389" cy="576064"/>
            <a:chOff x="5597305" y="1731254"/>
            <a:chExt cx="997389" cy="576064"/>
          </a:xfrm>
        </p:grpSpPr>
        <p:sp>
          <p:nvSpPr>
            <p:cNvPr id="199" name="Ellipse 198">
              <a:extLst>
                <a:ext uri="{FF2B5EF4-FFF2-40B4-BE49-F238E27FC236}">
                  <a16:creationId xmlns:a16="http://schemas.microsoft.com/office/drawing/2014/main" id="{E963FAA7-692F-9D20-47AF-C4712DDF4D08}"/>
                </a:ext>
              </a:extLst>
            </p:cNvPr>
            <p:cNvSpPr/>
            <p:nvPr/>
          </p:nvSpPr>
          <p:spPr>
            <a:xfrm>
              <a:off x="5807968" y="1731254"/>
              <a:ext cx="576064" cy="576064"/>
            </a:xfrm>
            <a:prstGeom prst="ellipse">
              <a:avLst/>
            </a:prstGeom>
            <a:solidFill>
              <a:srgbClr val="ED7D31">
                <a:lumMod val="20000"/>
                <a:lumOff val="80000"/>
              </a:srgbClr>
            </a:solidFill>
            <a:ln w="12700" cap="flat" cmpd="sng" algn="ctr">
              <a:solidFill>
                <a:srgbClr val="ED7D31">
                  <a:lumMod val="60000"/>
                  <a:lumOff val="4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0" name="Textfeld 199">
              <a:extLst>
                <a:ext uri="{FF2B5EF4-FFF2-40B4-BE49-F238E27FC236}">
                  <a16:creationId xmlns:a16="http://schemas.microsoft.com/office/drawing/2014/main" id="{A9D626D7-BBB6-AED9-ACF6-F15FF3D07DAD}"/>
                </a:ext>
              </a:extLst>
            </p:cNvPr>
            <p:cNvSpPr txBox="1"/>
            <p:nvPr/>
          </p:nvSpPr>
          <p:spPr>
            <a:xfrm>
              <a:off x="5597305" y="1802948"/>
              <a:ext cx="99738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Umweltwärme</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1" name="Textfeld 200">
              <a:extLst>
                <a:ext uri="{FF2B5EF4-FFF2-40B4-BE49-F238E27FC236}">
                  <a16:creationId xmlns:a16="http://schemas.microsoft.com/office/drawing/2014/main" id="{8D15BBD9-DB5A-2E79-F1D2-8F47FA6BC9EF}"/>
                </a:ext>
              </a:extLst>
            </p:cNvPr>
            <p:cNvSpPr txBox="1"/>
            <p:nvPr/>
          </p:nvSpPr>
          <p:spPr>
            <a:xfrm>
              <a:off x="5634975" y="2009323"/>
              <a:ext cx="92204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Ambient heat</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02" name="Abgerundetes Rechteck 423">
            <a:extLst>
              <a:ext uri="{FF2B5EF4-FFF2-40B4-BE49-F238E27FC236}">
                <a16:creationId xmlns:a16="http://schemas.microsoft.com/office/drawing/2014/main" id="{A84670EE-4D44-4DAD-5F4D-DA0E110EDADD}"/>
              </a:ext>
            </a:extLst>
          </p:cNvPr>
          <p:cNvSpPr/>
          <p:nvPr/>
        </p:nvSpPr>
        <p:spPr>
          <a:xfrm>
            <a:off x="8608836" y="477795"/>
            <a:ext cx="1901084" cy="5223814"/>
          </a:xfrm>
          <a:prstGeom prst="roundRect">
            <a:avLst/>
          </a:prstGeom>
          <a:solidFill>
            <a:schemeClr val="bg2"/>
          </a:solidFill>
          <a:ln w="12700" cap="flat" cmpd="sng" algn="ctr">
            <a:solidFill>
              <a:schemeClr val="bg2">
                <a:lumMod val="9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3" name="Sechseck 202">
            <a:extLst>
              <a:ext uri="{FF2B5EF4-FFF2-40B4-BE49-F238E27FC236}">
                <a16:creationId xmlns:a16="http://schemas.microsoft.com/office/drawing/2014/main" id="{F7B7B1EA-D700-C8BE-9B69-31C71E518749}"/>
              </a:ext>
            </a:extLst>
          </p:cNvPr>
          <p:cNvSpPr/>
          <p:nvPr/>
        </p:nvSpPr>
        <p:spPr>
          <a:xfrm>
            <a:off x="8870328" y="4747927"/>
            <a:ext cx="378150" cy="325992"/>
          </a:xfrm>
          <a:prstGeom prst="hexagon">
            <a:avLst>
              <a:gd name="adj" fmla="val 30979"/>
              <a:gd name="vf" fmla="val 115470"/>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4" name="Flussdiagramm: Anzeige 9">
            <a:extLst>
              <a:ext uri="{FF2B5EF4-FFF2-40B4-BE49-F238E27FC236}">
                <a16:creationId xmlns:a16="http://schemas.microsoft.com/office/drawing/2014/main" id="{89F4D973-ED00-8C01-1475-7DD157C7A2EC}"/>
              </a:ext>
            </a:extLst>
          </p:cNvPr>
          <p:cNvSpPr/>
          <p:nvPr/>
        </p:nvSpPr>
        <p:spPr>
          <a:xfrm rot="5400000">
            <a:off x="8887278" y="3857773"/>
            <a:ext cx="344251" cy="347217"/>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5" name="Ellipse 204">
            <a:extLst>
              <a:ext uri="{FF2B5EF4-FFF2-40B4-BE49-F238E27FC236}">
                <a16:creationId xmlns:a16="http://schemas.microsoft.com/office/drawing/2014/main" id="{8FE84E63-1649-14DE-53AB-679522C78207}"/>
              </a:ext>
            </a:extLst>
          </p:cNvPr>
          <p:cNvSpPr/>
          <p:nvPr/>
        </p:nvSpPr>
        <p:spPr>
          <a:xfrm>
            <a:off x="8903338" y="3382724"/>
            <a:ext cx="312130" cy="314836"/>
          </a:xfrm>
          <a:prstGeom prst="ellipse">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206" name="Gruppieren 205">
            <a:extLst>
              <a:ext uri="{FF2B5EF4-FFF2-40B4-BE49-F238E27FC236}">
                <a16:creationId xmlns:a16="http://schemas.microsoft.com/office/drawing/2014/main" id="{642AB9CA-8D4D-500C-813A-D91C42C14380}"/>
              </a:ext>
            </a:extLst>
          </p:cNvPr>
          <p:cNvGrpSpPr/>
          <p:nvPr/>
        </p:nvGrpSpPr>
        <p:grpSpPr>
          <a:xfrm>
            <a:off x="8893631" y="4365202"/>
            <a:ext cx="331544" cy="221029"/>
            <a:chOff x="5879976" y="1340768"/>
            <a:chExt cx="432048" cy="288032"/>
          </a:xfrm>
          <a:solidFill>
            <a:sysClr val="window" lastClr="FFFFFF">
              <a:lumMod val="95000"/>
            </a:sysClr>
          </a:solidFill>
        </p:grpSpPr>
        <p:sp>
          <p:nvSpPr>
            <p:cNvPr id="207" name="Rechteck 206">
              <a:extLst>
                <a:ext uri="{FF2B5EF4-FFF2-40B4-BE49-F238E27FC236}">
                  <a16:creationId xmlns:a16="http://schemas.microsoft.com/office/drawing/2014/main" id="{8910F4B5-180A-4049-D94A-6FAF720EE987}"/>
                </a:ext>
              </a:extLst>
            </p:cNvPr>
            <p:cNvSpPr/>
            <p:nvPr/>
          </p:nvSpPr>
          <p:spPr>
            <a:xfrm>
              <a:off x="5879976" y="1340768"/>
              <a:ext cx="432048" cy="72008"/>
            </a:xfrm>
            <a:prstGeom prst="rect">
              <a:avLst/>
            </a:prstGeom>
            <a:grp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8" name="Rechteck 207">
              <a:extLst>
                <a:ext uri="{FF2B5EF4-FFF2-40B4-BE49-F238E27FC236}">
                  <a16:creationId xmlns:a16="http://schemas.microsoft.com/office/drawing/2014/main" id="{5D10F68F-CA00-7458-2F1C-6BC327DC8A7C}"/>
                </a:ext>
              </a:extLst>
            </p:cNvPr>
            <p:cNvSpPr/>
            <p:nvPr/>
          </p:nvSpPr>
          <p:spPr>
            <a:xfrm>
              <a:off x="5951984" y="1453034"/>
              <a:ext cx="288032" cy="72008"/>
            </a:xfrm>
            <a:prstGeom prst="rect">
              <a:avLst/>
            </a:prstGeom>
            <a:grp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9" name="Rechteck 208">
              <a:extLst>
                <a:ext uri="{FF2B5EF4-FFF2-40B4-BE49-F238E27FC236}">
                  <a16:creationId xmlns:a16="http://schemas.microsoft.com/office/drawing/2014/main" id="{50BDF3CC-0B39-C5DF-F844-B7E186F5001C}"/>
                </a:ext>
              </a:extLst>
            </p:cNvPr>
            <p:cNvSpPr/>
            <p:nvPr/>
          </p:nvSpPr>
          <p:spPr>
            <a:xfrm>
              <a:off x="6010945" y="1570534"/>
              <a:ext cx="170110" cy="58266"/>
            </a:xfrm>
            <a:prstGeom prst="rect">
              <a:avLst/>
            </a:prstGeom>
            <a:grp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sp>
        <p:nvSpPr>
          <p:cNvPr id="210" name="Flussdiagramm: Verzögerung 209">
            <a:extLst>
              <a:ext uri="{FF2B5EF4-FFF2-40B4-BE49-F238E27FC236}">
                <a16:creationId xmlns:a16="http://schemas.microsoft.com/office/drawing/2014/main" id="{32D71FD0-85AB-FF52-A84B-215334F662F2}"/>
              </a:ext>
            </a:extLst>
          </p:cNvPr>
          <p:cNvSpPr/>
          <p:nvPr/>
        </p:nvSpPr>
        <p:spPr>
          <a:xfrm>
            <a:off x="8900837" y="5235614"/>
            <a:ext cx="317133" cy="272714"/>
          </a:xfrm>
          <a:prstGeom prst="flowChartDelay">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1" name="Textfeld 210">
            <a:extLst>
              <a:ext uri="{FF2B5EF4-FFF2-40B4-BE49-F238E27FC236}">
                <a16:creationId xmlns:a16="http://schemas.microsoft.com/office/drawing/2014/main" id="{57B7C806-22B1-194B-6123-4039228D1656}"/>
              </a:ext>
            </a:extLst>
          </p:cNvPr>
          <p:cNvSpPr txBox="1"/>
          <p:nvPr/>
        </p:nvSpPr>
        <p:spPr>
          <a:xfrm>
            <a:off x="9254230" y="3331088"/>
            <a:ext cx="57579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Quelle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Source</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3" name="Textfeld 212">
            <a:extLst>
              <a:ext uri="{FF2B5EF4-FFF2-40B4-BE49-F238E27FC236}">
                <a16:creationId xmlns:a16="http://schemas.microsoft.com/office/drawing/2014/main" id="{16A0C58C-074D-0900-2D4C-533352D7A8D1}"/>
              </a:ext>
            </a:extLst>
          </p:cNvPr>
          <p:cNvSpPr txBox="1"/>
          <p:nvPr/>
        </p:nvSpPr>
        <p:spPr>
          <a:xfrm>
            <a:off x="9254230" y="3791460"/>
            <a:ext cx="70083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Speicher</a:t>
            </a: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Storage</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5" name="Textfeld 214">
            <a:extLst>
              <a:ext uri="{FF2B5EF4-FFF2-40B4-BE49-F238E27FC236}">
                <a16:creationId xmlns:a16="http://schemas.microsoft.com/office/drawing/2014/main" id="{E9E0A189-8926-D8E3-0786-9E5C24EE7CB3}"/>
              </a:ext>
            </a:extLst>
          </p:cNvPr>
          <p:cNvSpPr txBox="1"/>
          <p:nvPr/>
        </p:nvSpPr>
        <p:spPr>
          <a:xfrm>
            <a:off x="9254230" y="4251832"/>
            <a:ext cx="52450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Senke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Sink</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7" name="Textfeld 216">
            <a:extLst>
              <a:ext uri="{FF2B5EF4-FFF2-40B4-BE49-F238E27FC236}">
                <a16:creationId xmlns:a16="http://schemas.microsoft.com/office/drawing/2014/main" id="{26F6B7E6-8471-3F52-D0EF-12E4913DED48}"/>
              </a:ext>
            </a:extLst>
          </p:cNvPr>
          <p:cNvSpPr txBox="1"/>
          <p:nvPr/>
        </p:nvSpPr>
        <p:spPr>
          <a:xfrm>
            <a:off x="9254230" y="4712204"/>
            <a:ext cx="64953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Nutzung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Usage</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9" name="Textfeld 218">
            <a:extLst>
              <a:ext uri="{FF2B5EF4-FFF2-40B4-BE49-F238E27FC236}">
                <a16:creationId xmlns:a16="http://schemas.microsoft.com/office/drawing/2014/main" id="{0963CAEE-4887-2FE9-5ED5-51022B520F7A}"/>
              </a:ext>
            </a:extLst>
          </p:cNvPr>
          <p:cNvSpPr txBox="1"/>
          <p:nvPr/>
        </p:nvSpPr>
        <p:spPr>
          <a:xfrm>
            <a:off x="9254230" y="5172575"/>
            <a:ext cx="103105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Umwandlung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Transformation</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221" name="Gruppieren 220">
            <a:extLst>
              <a:ext uri="{FF2B5EF4-FFF2-40B4-BE49-F238E27FC236}">
                <a16:creationId xmlns:a16="http://schemas.microsoft.com/office/drawing/2014/main" id="{B07E02DC-F1D1-B48A-3E88-003F50924BC7}"/>
              </a:ext>
            </a:extLst>
          </p:cNvPr>
          <p:cNvGrpSpPr/>
          <p:nvPr/>
        </p:nvGrpSpPr>
        <p:grpSpPr>
          <a:xfrm>
            <a:off x="8817179" y="806271"/>
            <a:ext cx="1276686" cy="380387"/>
            <a:chOff x="804359" y="759914"/>
            <a:chExt cx="1276686" cy="380387"/>
          </a:xfrm>
        </p:grpSpPr>
        <p:cxnSp>
          <p:nvCxnSpPr>
            <p:cNvPr id="222" name="Gerade Verbindung mit Pfeil 221">
              <a:extLst>
                <a:ext uri="{FF2B5EF4-FFF2-40B4-BE49-F238E27FC236}">
                  <a16:creationId xmlns:a16="http://schemas.microsoft.com/office/drawing/2014/main" id="{3D8084AB-FE86-B743-861E-84C72A018150}"/>
                </a:ext>
              </a:extLst>
            </p:cNvPr>
            <p:cNvCxnSpPr/>
            <p:nvPr/>
          </p:nvCxnSpPr>
          <p:spPr>
            <a:xfrm>
              <a:off x="837020" y="783908"/>
              <a:ext cx="1244025" cy="0"/>
            </a:xfrm>
            <a:prstGeom prst="straightConnector1">
              <a:avLst/>
            </a:prstGeom>
            <a:noFill/>
            <a:ln w="28575" cap="flat" cmpd="sng" algn="ctr">
              <a:solidFill>
                <a:schemeClr val="accent3"/>
              </a:solidFill>
              <a:prstDash val="solid"/>
              <a:miter lim="800000"/>
              <a:tailEnd type="triangle"/>
            </a:ln>
            <a:effectLst/>
          </p:spPr>
        </p:cxnSp>
        <p:sp>
          <p:nvSpPr>
            <p:cNvPr id="223" name="Textfeld 222">
              <a:extLst>
                <a:ext uri="{FF2B5EF4-FFF2-40B4-BE49-F238E27FC236}">
                  <a16:creationId xmlns:a16="http://schemas.microsoft.com/office/drawing/2014/main" id="{CBD0207F-5069-7DCE-4B85-1D5BB1DB03DE}"/>
                </a:ext>
              </a:extLst>
            </p:cNvPr>
            <p:cNvSpPr txBox="1"/>
            <p:nvPr/>
          </p:nvSpPr>
          <p:spPr>
            <a:xfrm>
              <a:off x="822751" y="759914"/>
              <a:ext cx="76655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Netzstrom</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4" name="Textfeld 223">
              <a:extLst>
                <a:ext uri="{FF2B5EF4-FFF2-40B4-BE49-F238E27FC236}">
                  <a16:creationId xmlns:a16="http://schemas.microsoft.com/office/drawing/2014/main" id="{09BFD854-B6B6-FB42-620A-A889A793DAF0}"/>
                </a:ext>
              </a:extLst>
            </p:cNvPr>
            <p:cNvSpPr txBox="1"/>
            <p:nvPr/>
          </p:nvSpPr>
          <p:spPr>
            <a:xfrm>
              <a:off x="804359" y="894080"/>
              <a:ext cx="44755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 Grid</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25" name="Gruppieren 224">
            <a:extLst>
              <a:ext uri="{FF2B5EF4-FFF2-40B4-BE49-F238E27FC236}">
                <a16:creationId xmlns:a16="http://schemas.microsoft.com/office/drawing/2014/main" id="{8942B5CB-7353-148A-8D7B-7B4E52F11B54}"/>
              </a:ext>
            </a:extLst>
          </p:cNvPr>
          <p:cNvGrpSpPr/>
          <p:nvPr/>
        </p:nvGrpSpPr>
        <p:grpSpPr>
          <a:xfrm>
            <a:off x="8868968" y="2676343"/>
            <a:ext cx="1244025" cy="246221"/>
            <a:chOff x="783683" y="903567"/>
            <a:chExt cx="1244025" cy="246221"/>
          </a:xfrm>
        </p:grpSpPr>
        <p:cxnSp>
          <p:nvCxnSpPr>
            <p:cNvPr id="226" name="Gerade Verbindung mit Pfeil 225">
              <a:extLst>
                <a:ext uri="{FF2B5EF4-FFF2-40B4-BE49-F238E27FC236}">
                  <a16:creationId xmlns:a16="http://schemas.microsoft.com/office/drawing/2014/main" id="{AFF94AC2-6690-C0C9-8424-707ECD443CAA}"/>
                </a:ext>
              </a:extLst>
            </p:cNvPr>
            <p:cNvCxnSpPr/>
            <p:nvPr/>
          </p:nvCxnSpPr>
          <p:spPr>
            <a:xfrm>
              <a:off x="783683" y="1118083"/>
              <a:ext cx="1244025" cy="0"/>
            </a:xfrm>
            <a:prstGeom prst="straightConnector1">
              <a:avLst/>
            </a:prstGeom>
            <a:noFill/>
            <a:ln w="28575" cap="flat" cmpd="sng" algn="ctr">
              <a:solidFill>
                <a:srgbClr val="FF0000"/>
              </a:solidFill>
              <a:prstDash val="solid"/>
              <a:miter lim="800000"/>
              <a:tailEnd type="triangle"/>
            </a:ln>
            <a:effectLst/>
          </p:spPr>
        </p:cxnSp>
        <p:sp>
          <p:nvSpPr>
            <p:cNvPr id="227" name="Textfeld 226">
              <a:extLst>
                <a:ext uri="{FF2B5EF4-FFF2-40B4-BE49-F238E27FC236}">
                  <a16:creationId xmlns:a16="http://schemas.microsoft.com/office/drawing/2014/main" id="{531E0F55-B2CC-F947-58E2-F9512765AF1C}"/>
                </a:ext>
              </a:extLst>
            </p:cNvPr>
            <p:cNvSpPr txBox="1"/>
            <p:nvPr/>
          </p:nvSpPr>
          <p:spPr>
            <a:xfrm>
              <a:off x="804614" y="903567"/>
              <a:ext cx="60786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err="1">
                  <a:ln>
                    <a:noFill/>
                  </a:ln>
                  <a:solidFill>
                    <a:prstClr val="black"/>
                  </a:solidFill>
                  <a:effectLst/>
                  <a:uLnTx/>
                  <a:uFillTx/>
                  <a:latin typeface="Aptos" panose="020B0004020202020204" pitchFamily="34" charset="0"/>
                  <a:ea typeface="+mn-ea"/>
                  <a:cs typeface="+mn-cs"/>
                </a:rPr>
                <a:t>Wärme</a:t>
              </a:r>
              <a:endParaRPr kumimoji="0" lang="de-AT" sz="1000" b="1"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8" name="Textfeld 227">
              <a:extLst>
                <a:ext uri="{FF2B5EF4-FFF2-40B4-BE49-F238E27FC236}">
                  <a16:creationId xmlns:a16="http://schemas.microsoft.com/office/drawing/2014/main" id="{F7047D87-9E39-25C3-F512-24EDFF4367C8}"/>
                </a:ext>
              </a:extLst>
            </p:cNvPr>
            <p:cNvSpPr txBox="1"/>
            <p:nvPr/>
          </p:nvSpPr>
          <p:spPr>
            <a:xfrm>
              <a:off x="1378008" y="903567"/>
              <a:ext cx="46679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1" u="none" strike="noStrike" kern="0" cap="none" spc="0" normalizeH="0" baseline="0" noProof="0">
                  <a:ln>
                    <a:noFill/>
                  </a:ln>
                  <a:solidFill>
                    <a:prstClr val="black"/>
                  </a:solidFill>
                  <a:effectLst/>
                  <a:uLnTx/>
                  <a:uFillTx/>
                  <a:latin typeface="Aptos" panose="020B0004020202020204" pitchFamily="34" charset="0"/>
                  <a:ea typeface="+mn-ea"/>
                  <a:cs typeface="+mn-cs"/>
                </a:rPr>
                <a:t>Heat</a:t>
              </a:r>
              <a:endParaRPr kumimoji="0" lang="de-AT" sz="1000" b="1"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32" name="Gruppieren 231">
            <a:extLst>
              <a:ext uri="{FF2B5EF4-FFF2-40B4-BE49-F238E27FC236}">
                <a16:creationId xmlns:a16="http://schemas.microsoft.com/office/drawing/2014/main" id="{00F73CA7-87FA-9056-863C-659EA3EDD353}"/>
              </a:ext>
            </a:extLst>
          </p:cNvPr>
          <p:cNvGrpSpPr/>
          <p:nvPr/>
        </p:nvGrpSpPr>
        <p:grpSpPr>
          <a:xfrm>
            <a:off x="6851133" y="5184842"/>
            <a:ext cx="432048" cy="288032"/>
            <a:chOff x="8953757" y="392365"/>
            <a:chExt cx="432048" cy="288032"/>
          </a:xfrm>
        </p:grpSpPr>
        <p:sp>
          <p:nvSpPr>
            <p:cNvPr id="233" name="Rechteck 232">
              <a:extLst>
                <a:ext uri="{FF2B5EF4-FFF2-40B4-BE49-F238E27FC236}">
                  <a16:creationId xmlns:a16="http://schemas.microsoft.com/office/drawing/2014/main" id="{D3B47D02-25D3-DC91-74B0-F3AD805D1C85}"/>
                </a:ext>
              </a:extLst>
            </p:cNvPr>
            <p:cNvSpPr/>
            <p:nvPr/>
          </p:nvSpPr>
          <p:spPr>
            <a:xfrm>
              <a:off x="8953757" y="392365"/>
              <a:ext cx="432048" cy="72008"/>
            </a:xfrm>
            <a:prstGeom prst="rect">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34" name="Rechteck 233">
              <a:extLst>
                <a:ext uri="{FF2B5EF4-FFF2-40B4-BE49-F238E27FC236}">
                  <a16:creationId xmlns:a16="http://schemas.microsoft.com/office/drawing/2014/main" id="{A2F33B4B-B3E3-46AD-9F58-714EF9B1BF0B}"/>
                </a:ext>
              </a:extLst>
            </p:cNvPr>
            <p:cNvSpPr/>
            <p:nvPr/>
          </p:nvSpPr>
          <p:spPr>
            <a:xfrm>
              <a:off x="9025765" y="504631"/>
              <a:ext cx="288032" cy="72008"/>
            </a:xfrm>
            <a:prstGeom prst="rect">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35" name="Rechteck 234">
              <a:extLst>
                <a:ext uri="{FF2B5EF4-FFF2-40B4-BE49-F238E27FC236}">
                  <a16:creationId xmlns:a16="http://schemas.microsoft.com/office/drawing/2014/main" id="{8DCF881C-6C9A-1971-895F-0B314138FEB8}"/>
                </a:ext>
              </a:extLst>
            </p:cNvPr>
            <p:cNvSpPr/>
            <p:nvPr/>
          </p:nvSpPr>
          <p:spPr>
            <a:xfrm>
              <a:off x="9084726" y="622131"/>
              <a:ext cx="170110" cy="58266"/>
            </a:xfrm>
            <a:prstGeom prst="rect">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236" name="Gekrümmter Verbinder 156">
            <a:extLst>
              <a:ext uri="{FF2B5EF4-FFF2-40B4-BE49-F238E27FC236}">
                <a16:creationId xmlns:a16="http://schemas.microsoft.com/office/drawing/2014/main" id="{A4E40C09-760A-51D2-272A-F77BCA0E37E1}"/>
              </a:ext>
            </a:extLst>
          </p:cNvPr>
          <p:cNvCxnSpPr>
            <a:stCxn id="191" idx="2"/>
            <a:endCxn id="237" idx="1"/>
          </p:cNvCxnSpPr>
          <p:nvPr/>
        </p:nvCxnSpPr>
        <p:spPr>
          <a:xfrm rot="10800000" flipV="1">
            <a:off x="4768878" y="1147265"/>
            <a:ext cx="963192" cy="538815"/>
          </a:xfrm>
          <a:prstGeom prst="curvedConnector4">
            <a:avLst>
              <a:gd name="adj1" fmla="val 34567"/>
              <a:gd name="adj2" fmla="val 57574"/>
            </a:avLst>
          </a:prstGeom>
          <a:noFill/>
          <a:ln w="28575" cap="flat" cmpd="sng" algn="ctr">
            <a:solidFill>
              <a:schemeClr val="accent6">
                <a:lumMod val="60000"/>
                <a:lumOff val="40000"/>
              </a:schemeClr>
            </a:solidFill>
            <a:prstDash val="solid"/>
            <a:miter lim="800000"/>
            <a:tailEnd type="triangle"/>
          </a:ln>
          <a:effectLst/>
        </p:spPr>
      </p:cxnSp>
      <p:sp>
        <p:nvSpPr>
          <p:cNvPr id="237" name="Abgerundetes Rechteck 162">
            <a:extLst>
              <a:ext uri="{FF2B5EF4-FFF2-40B4-BE49-F238E27FC236}">
                <a16:creationId xmlns:a16="http://schemas.microsoft.com/office/drawing/2014/main" id="{115B1EA5-6E66-F3FC-AD99-010758FACA0A}"/>
              </a:ext>
            </a:extLst>
          </p:cNvPr>
          <p:cNvSpPr/>
          <p:nvPr/>
        </p:nvSpPr>
        <p:spPr>
          <a:xfrm rot="5400000">
            <a:off x="4471578" y="767382"/>
            <a:ext cx="594601" cy="2431999"/>
          </a:xfrm>
          <a:prstGeom prst="roundRect">
            <a:avLst/>
          </a:prstGeom>
          <a:solidFill>
            <a:schemeClr val="bg2"/>
          </a:solidFill>
          <a:ln w="28575" cap="flat" cmpd="sng" algn="ctr">
            <a:solidFill>
              <a:schemeClr val="bg2">
                <a:lumMod val="75000"/>
              </a:schemeClr>
            </a:solidFill>
            <a:prstDash val="dash"/>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E6EFF3">
                    <a:lumMod val="50000"/>
                  </a:srgbClr>
                </a:solidFill>
                <a:effectLst/>
                <a:uLnTx/>
                <a:uFillTx/>
                <a:latin typeface="Aptos" panose="020B0004020202020204" pitchFamily="34" charset="0"/>
                <a:ea typeface="+mn-ea"/>
                <a:cs typeface="+mn-cs"/>
              </a:rPr>
              <a:t>Bilanzierung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a:ln>
                  <a:noFill/>
                </a:ln>
                <a:solidFill>
                  <a:srgbClr val="E6EFF3">
                    <a:lumMod val="50000"/>
                  </a:srgbClr>
                </a:solidFill>
                <a:effectLst/>
                <a:uLnTx/>
                <a:uFillTx/>
                <a:latin typeface="Aptos" panose="020B0004020202020204" pitchFamily="34" charset="0"/>
                <a:ea typeface="+mn-ea"/>
                <a:cs typeface="+mn-cs"/>
              </a:rPr>
              <a:t>Balancing</a:t>
            </a:r>
            <a:endParaRPr kumimoji="0" lang="de-AT" sz="1400" b="0" i="1" u="none" strike="noStrike" kern="0" cap="none" spc="0" normalizeH="0" baseline="0" noProof="0">
              <a:ln>
                <a:noFill/>
              </a:ln>
              <a:solidFill>
                <a:srgbClr val="E6EFF3">
                  <a:lumMod val="50000"/>
                </a:srgbClr>
              </a:solidFill>
              <a:effectLst/>
              <a:uLnTx/>
              <a:uFillTx/>
              <a:latin typeface="Aptos" panose="020B0004020202020204" pitchFamily="34" charset="0"/>
              <a:ea typeface="+mn-ea"/>
              <a:cs typeface="+mn-cs"/>
            </a:endParaRPr>
          </a:p>
        </p:txBody>
      </p:sp>
      <p:cxnSp>
        <p:nvCxnSpPr>
          <p:cNvPr id="238" name="Gekrümmter Verbinder 164">
            <a:extLst>
              <a:ext uri="{FF2B5EF4-FFF2-40B4-BE49-F238E27FC236}">
                <a16:creationId xmlns:a16="http://schemas.microsoft.com/office/drawing/2014/main" id="{396AAB1B-0345-B695-D7E5-9A6CF5276AB3}"/>
              </a:ext>
            </a:extLst>
          </p:cNvPr>
          <p:cNvCxnSpPr>
            <a:stCxn id="187" idx="5"/>
            <a:endCxn id="237" idx="1"/>
          </p:cNvCxnSpPr>
          <p:nvPr/>
        </p:nvCxnSpPr>
        <p:spPr>
          <a:xfrm rot="16200000" flipH="1">
            <a:off x="3991866" y="909068"/>
            <a:ext cx="377279" cy="1176745"/>
          </a:xfrm>
          <a:prstGeom prst="curvedConnector5">
            <a:avLst>
              <a:gd name="adj1" fmla="val 60592"/>
              <a:gd name="adj2" fmla="val 40952"/>
              <a:gd name="adj3" fmla="val 39408"/>
            </a:avLst>
          </a:prstGeom>
          <a:noFill/>
          <a:ln w="28575" cap="flat" cmpd="sng" algn="ctr">
            <a:solidFill>
              <a:schemeClr val="accent3"/>
            </a:solidFill>
            <a:prstDash val="solid"/>
            <a:miter lim="800000"/>
            <a:tailEnd type="triangle"/>
          </a:ln>
          <a:effectLst/>
        </p:spPr>
      </p:cxnSp>
      <p:cxnSp>
        <p:nvCxnSpPr>
          <p:cNvPr id="239" name="Gekrümmter Verbinder 167">
            <a:extLst>
              <a:ext uri="{FF2B5EF4-FFF2-40B4-BE49-F238E27FC236}">
                <a16:creationId xmlns:a16="http://schemas.microsoft.com/office/drawing/2014/main" id="{9AA245A4-F57B-7632-8EE9-6D7279448F15}"/>
              </a:ext>
            </a:extLst>
          </p:cNvPr>
          <p:cNvCxnSpPr>
            <a:stCxn id="237" idx="1"/>
            <a:endCxn id="187" idx="6"/>
          </p:cNvCxnSpPr>
          <p:nvPr/>
        </p:nvCxnSpPr>
        <p:spPr>
          <a:xfrm rot="16200000" flipV="1">
            <a:off x="3932213" y="849416"/>
            <a:ext cx="580948" cy="1092382"/>
          </a:xfrm>
          <a:prstGeom prst="curvedConnector4">
            <a:avLst>
              <a:gd name="adj1" fmla="val 39349"/>
              <a:gd name="adj2" fmla="val 63608"/>
            </a:avLst>
          </a:prstGeom>
          <a:noFill/>
          <a:ln w="28575" cap="flat" cmpd="sng" algn="ctr">
            <a:solidFill>
              <a:schemeClr val="accent2">
                <a:lumMod val="60000"/>
                <a:lumOff val="40000"/>
              </a:schemeClr>
            </a:solidFill>
            <a:prstDash val="solid"/>
            <a:miter lim="800000"/>
            <a:tailEnd type="triangle"/>
          </a:ln>
          <a:effectLst/>
        </p:spPr>
      </p:cxnSp>
      <p:grpSp>
        <p:nvGrpSpPr>
          <p:cNvPr id="247" name="Gruppieren 246">
            <a:extLst>
              <a:ext uri="{FF2B5EF4-FFF2-40B4-BE49-F238E27FC236}">
                <a16:creationId xmlns:a16="http://schemas.microsoft.com/office/drawing/2014/main" id="{4E7E1785-3C38-6A8B-B01D-DFD4FE823D98}"/>
              </a:ext>
            </a:extLst>
          </p:cNvPr>
          <p:cNvGrpSpPr/>
          <p:nvPr/>
        </p:nvGrpSpPr>
        <p:grpSpPr>
          <a:xfrm>
            <a:off x="7043594" y="3382298"/>
            <a:ext cx="1062456" cy="1244277"/>
            <a:chOff x="3742312" y="2104168"/>
            <a:chExt cx="1062456" cy="1244277"/>
          </a:xfrm>
        </p:grpSpPr>
        <p:grpSp>
          <p:nvGrpSpPr>
            <p:cNvPr id="248" name="Gruppieren 247">
              <a:extLst>
                <a:ext uri="{FF2B5EF4-FFF2-40B4-BE49-F238E27FC236}">
                  <a16:creationId xmlns:a16="http://schemas.microsoft.com/office/drawing/2014/main" id="{DD272592-AC86-F77B-AE0F-FB740B1B51CB}"/>
                </a:ext>
              </a:extLst>
            </p:cNvPr>
            <p:cNvGrpSpPr/>
            <p:nvPr/>
          </p:nvGrpSpPr>
          <p:grpSpPr>
            <a:xfrm>
              <a:off x="3742312" y="2104168"/>
              <a:ext cx="1025314" cy="883891"/>
              <a:chOff x="2451143" y="538602"/>
              <a:chExt cx="1297164" cy="1118244"/>
            </a:xfrm>
          </p:grpSpPr>
          <p:sp>
            <p:nvSpPr>
              <p:cNvPr id="251" name="Sechseck 250">
                <a:extLst>
                  <a:ext uri="{FF2B5EF4-FFF2-40B4-BE49-F238E27FC236}">
                    <a16:creationId xmlns:a16="http://schemas.microsoft.com/office/drawing/2014/main" id="{EBD18348-2C67-2410-FF5E-DC0FAC369ED6}"/>
                  </a:ext>
                </a:extLst>
              </p:cNvPr>
              <p:cNvSpPr/>
              <p:nvPr/>
            </p:nvSpPr>
            <p:spPr>
              <a:xfrm>
                <a:off x="2451143" y="538602"/>
                <a:ext cx="1297164" cy="1118244"/>
              </a:xfrm>
              <a:prstGeom prst="hexagon">
                <a:avLst>
                  <a:gd name="adj" fmla="val 30979"/>
                  <a:gd name="vf" fmla="val 115470"/>
                </a:avLst>
              </a:prstGeom>
              <a:solidFill>
                <a:schemeClr val="accent3">
                  <a:lumMod val="20000"/>
                  <a:lumOff val="80000"/>
                </a:schemeClr>
              </a:solidFill>
              <a:ln w="12700" cap="flat" cmpd="sng" algn="ctr">
                <a:solidFill>
                  <a:schemeClr val="accent3">
                    <a:lumMod val="60000"/>
                    <a:lumOff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252" name="Gruppieren 251" descr="{&quot;Key&quot;:&quot;POWER_USER_SHAPE_ICON&quot;,&quot;Value&quot;:&quot;POWER_USER_SHAPE_ICON_STYLE_2&quot;}">
                <a:extLst>
                  <a:ext uri="{FF2B5EF4-FFF2-40B4-BE49-F238E27FC236}">
                    <a16:creationId xmlns:a16="http://schemas.microsoft.com/office/drawing/2014/main" id="{FEB377D0-5B82-86B7-F190-39A2FF8A4B39}"/>
                  </a:ext>
                </a:extLst>
              </p:cNvPr>
              <p:cNvGrpSpPr>
                <a:grpSpLocks noChangeAspect="1"/>
              </p:cNvGrpSpPr>
              <p:nvPr/>
            </p:nvGrpSpPr>
            <p:grpSpPr>
              <a:xfrm>
                <a:off x="2579006" y="745618"/>
                <a:ext cx="472397" cy="472397"/>
                <a:chOff x="-151229" y="3030538"/>
                <a:chExt cx="762000" cy="762000"/>
              </a:xfrm>
            </p:grpSpPr>
            <p:sp>
              <p:nvSpPr>
                <p:cNvPr id="262" name="POWER_USER_SHAPE_ICON_STYLE_2">
                  <a:extLst>
                    <a:ext uri="{FF2B5EF4-FFF2-40B4-BE49-F238E27FC236}">
                      <a16:creationId xmlns:a16="http://schemas.microsoft.com/office/drawing/2014/main" id="{1A0F78B1-DD4E-DCB8-9288-8C179B311615}"/>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263" name="Gruppieren 262">
                  <a:extLst>
                    <a:ext uri="{FF2B5EF4-FFF2-40B4-BE49-F238E27FC236}">
                      <a16:creationId xmlns:a16="http://schemas.microsoft.com/office/drawing/2014/main" id="{9ECB37AC-5141-E45A-2961-EDA67A68B9A8}"/>
                    </a:ext>
                  </a:extLst>
                </p:cNvPr>
                <p:cNvGrpSpPr>
                  <a:grpSpLocks noChangeAspect="1"/>
                </p:cNvGrpSpPr>
                <p:nvPr/>
              </p:nvGrpSpPr>
              <p:grpSpPr>
                <a:xfrm>
                  <a:off x="1" y="3157538"/>
                  <a:ext cx="459541" cy="508000"/>
                  <a:chOff x="0" y="3157538"/>
                  <a:chExt cx="491134" cy="542925"/>
                </a:xfrm>
              </p:grpSpPr>
              <p:sp>
                <p:nvSpPr>
                  <p:cNvPr id="264" name="Crowdsourcing2">
                    <a:extLst>
                      <a:ext uri="{FF2B5EF4-FFF2-40B4-BE49-F238E27FC236}">
                        <a16:creationId xmlns:a16="http://schemas.microsoft.com/office/drawing/2014/main" id="{32EDE4F2-DACB-7A5C-3453-195992F0D234}"/>
                      </a:ext>
                    </a:extLst>
                  </p:cNvPr>
                  <p:cNvSpPr>
                    <a:spLocks/>
                  </p:cNvSpPr>
                  <p:nvPr>
                    <p:custDataLst>
                      <p:tags r:id="rId13"/>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5" name="Crowdsourcing2">
                    <a:extLst>
                      <a:ext uri="{FF2B5EF4-FFF2-40B4-BE49-F238E27FC236}">
                        <a16:creationId xmlns:a16="http://schemas.microsoft.com/office/drawing/2014/main" id="{D51653A4-7358-CA3B-B8EA-33C5CF8693DC}"/>
                      </a:ext>
                    </a:extLst>
                  </p:cNvPr>
                  <p:cNvSpPr>
                    <a:spLocks/>
                  </p:cNvSpPr>
                  <p:nvPr>
                    <p:custDataLst>
                      <p:tags r:id="rId14"/>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6" name="Crowdsourcing2">
                    <a:extLst>
                      <a:ext uri="{FF2B5EF4-FFF2-40B4-BE49-F238E27FC236}">
                        <a16:creationId xmlns:a16="http://schemas.microsoft.com/office/drawing/2014/main" id="{73ACC9D3-34AA-E527-5F0F-9EED901D7F88}"/>
                      </a:ext>
                    </a:extLst>
                  </p:cNvPr>
                  <p:cNvSpPr>
                    <a:spLocks/>
                  </p:cNvSpPr>
                  <p:nvPr>
                    <p:custDataLst>
                      <p:tags r:id="rId15"/>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7" name="Crowdsourcing2">
                    <a:extLst>
                      <a:ext uri="{FF2B5EF4-FFF2-40B4-BE49-F238E27FC236}">
                        <a16:creationId xmlns:a16="http://schemas.microsoft.com/office/drawing/2014/main" id="{81202ED9-DC14-E8CB-067C-BBC7AE6AB780}"/>
                      </a:ext>
                    </a:extLst>
                  </p:cNvPr>
                  <p:cNvSpPr>
                    <a:spLocks/>
                  </p:cNvSpPr>
                  <p:nvPr>
                    <p:custDataLst>
                      <p:tags r:id="rId16"/>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8" name="Crowdsourcing2">
                    <a:extLst>
                      <a:ext uri="{FF2B5EF4-FFF2-40B4-BE49-F238E27FC236}">
                        <a16:creationId xmlns:a16="http://schemas.microsoft.com/office/drawing/2014/main" id="{C2DFAB2C-09BD-E82E-C7BC-134EACD43E07}"/>
                      </a:ext>
                    </a:extLst>
                  </p:cNvPr>
                  <p:cNvSpPr>
                    <a:spLocks/>
                  </p:cNvSpPr>
                  <p:nvPr>
                    <p:custDataLst>
                      <p:tags r:id="rId17"/>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9" name="Crowdsourcing2">
                    <a:extLst>
                      <a:ext uri="{FF2B5EF4-FFF2-40B4-BE49-F238E27FC236}">
                        <a16:creationId xmlns:a16="http://schemas.microsoft.com/office/drawing/2014/main" id="{22F00D56-157C-01A5-D100-6114D38C3EF4}"/>
                      </a:ext>
                    </a:extLst>
                  </p:cNvPr>
                  <p:cNvSpPr>
                    <a:spLocks/>
                  </p:cNvSpPr>
                  <p:nvPr>
                    <p:custDataLst>
                      <p:tags r:id="rId18"/>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70" name="Crowdsourcing2">
                    <a:extLst>
                      <a:ext uri="{FF2B5EF4-FFF2-40B4-BE49-F238E27FC236}">
                        <a16:creationId xmlns:a16="http://schemas.microsoft.com/office/drawing/2014/main" id="{D96479E4-33BF-731C-61B1-445D74187B58}"/>
                      </a:ext>
                    </a:extLst>
                  </p:cNvPr>
                  <p:cNvSpPr>
                    <a:spLocks/>
                  </p:cNvSpPr>
                  <p:nvPr>
                    <p:custDataLst>
                      <p:tags r:id="rId19"/>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71" name="Crowdsourcing2">
                    <a:extLst>
                      <a:ext uri="{FF2B5EF4-FFF2-40B4-BE49-F238E27FC236}">
                        <a16:creationId xmlns:a16="http://schemas.microsoft.com/office/drawing/2014/main" id="{E8D47849-227B-4666-4D02-1524AAD79517}"/>
                      </a:ext>
                    </a:extLst>
                  </p:cNvPr>
                  <p:cNvSpPr>
                    <a:spLocks/>
                  </p:cNvSpPr>
                  <p:nvPr>
                    <p:custDataLst>
                      <p:tags r:id="rId20"/>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253" name="Gruppieren 252" descr="{&quot;Key&quot;:&quot;POWER_USER_SHAPE_ICON&quot;,&quot;Value&quot;:&quot;POWER_USER_SHAPE_ICON_STYLE_2&quot;}">
                <a:extLst>
                  <a:ext uri="{FF2B5EF4-FFF2-40B4-BE49-F238E27FC236}">
                    <a16:creationId xmlns:a16="http://schemas.microsoft.com/office/drawing/2014/main" id="{B21AD2C2-0D78-69BB-D6C3-A0771F272120}"/>
                  </a:ext>
                </a:extLst>
              </p:cNvPr>
              <p:cNvGrpSpPr>
                <a:grpSpLocks noChangeAspect="1"/>
              </p:cNvGrpSpPr>
              <p:nvPr/>
            </p:nvGrpSpPr>
            <p:grpSpPr>
              <a:xfrm>
                <a:off x="2876978" y="1126671"/>
                <a:ext cx="530175" cy="530175"/>
                <a:chOff x="-218067" y="3030540"/>
                <a:chExt cx="762000" cy="762000"/>
              </a:xfrm>
            </p:grpSpPr>
            <p:sp>
              <p:nvSpPr>
                <p:cNvPr id="257" name="POWER_USER_SHAPE_ICON_STYLE_2">
                  <a:extLst>
                    <a:ext uri="{FF2B5EF4-FFF2-40B4-BE49-F238E27FC236}">
                      <a16:creationId xmlns:a16="http://schemas.microsoft.com/office/drawing/2014/main" id="{32832967-AB5F-F7C4-B55D-C65ADBAD7DAA}"/>
                    </a:ext>
                  </a:extLst>
                </p:cNvPr>
                <p:cNvSpPr/>
                <p:nvPr/>
              </p:nvSpPr>
              <p:spPr>
                <a:xfrm>
                  <a:off x="-218067" y="3030540"/>
                  <a:ext cx="762000" cy="762000"/>
                </a:xfrm>
                <a:prstGeom prst="ellipse">
                  <a:avLst/>
                </a:prstGeom>
                <a:solidFill>
                  <a:srgbClr val="5B9BD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258" name="Gruppieren 257">
                  <a:extLst>
                    <a:ext uri="{FF2B5EF4-FFF2-40B4-BE49-F238E27FC236}">
                      <a16:creationId xmlns:a16="http://schemas.microsoft.com/office/drawing/2014/main" id="{4F6A5267-A631-573A-01B6-3240F7CB519E}"/>
                    </a:ext>
                  </a:extLst>
                </p:cNvPr>
                <p:cNvGrpSpPr>
                  <a:grpSpLocks noChangeAspect="1"/>
                </p:cNvGrpSpPr>
                <p:nvPr/>
              </p:nvGrpSpPr>
              <p:grpSpPr>
                <a:xfrm>
                  <a:off x="1" y="3157538"/>
                  <a:ext cx="325860" cy="508000"/>
                  <a:chOff x="0" y="3157538"/>
                  <a:chExt cx="348263" cy="542925"/>
                </a:xfrm>
              </p:grpSpPr>
              <p:sp>
                <p:nvSpPr>
                  <p:cNvPr id="259" name="Freeform 10">
                    <a:extLst>
                      <a:ext uri="{FF2B5EF4-FFF2-40B4-BE49-F238E27FC236}">
                        <a16:creationId xmlns:a16="http://schemas.microsoft.com/office/drawing/2014/main" id="{16A75EC1-8AF4-A721-FDE4-4B86895B8C64}"/>
                      </a:ext>
                    </a:extLst>
                  </p:cNvPr>
                  <p:cNvSpPr>
                    <a:spLocks noEditPoints="1"/>
                  </p:cNvSpPr>
                  <p:nvPr/>
                </p:nvSpPr>
                <p:spPr bwMode="auto">
                  <a:xfrm>
                    <a:off x="80651" y="3560424"/>
                    <a:ext cx="187696" cy="92015"/>
                  </a:xfrm>
                  <a:custGeom>
                    <a:avLst/>
                    <a:gdLst>
                      <a:gd name="T0" fmla="*/ 440 w 440"/>
                      <a:gd name="T1" fmla="*/ 0 h 215"/>
                      <a:gd name="T2" fmla="*/ 392 w 440"/>
                      <a:gd name="T3" fmla="*/ 0 h 215"/>
                      <a:gd name="T4" fmla="*/ 392 w 440"/>
                      <a:gd name="T5" fmla="*/ 182 h 215"/>
                      <a:gd name="T6" fmla="*/ 440 w 440"/>
                      <a:gd name="T7" fmla="*/ 182 h 215"/>
                      <a:gd name="T8" fmla="*/ 440 w 440"/>
                      <a:gd name="T9" fmla="*/ 0 h 215"/>
                      <a:gd name="T10" fmla="*/ 386 w 440"/>
                      <a:gd name="T11" fmla="*/ 0 h 215"/>
                      <a:gd name="T12" fmla="*/ 338 w 440"/>
                      <a:gd name="T13" fmla="*/ 0 h 215"/>
                      <a:gd name="T14" fmla="*/ 338 w 440"/>
                      <a:gd name="T15" fmla="*/ 182 h 215"/>
                      <a:gd name="T16" fmla="*/ 386 w 440"/>
                      <a:gd name="T17" fmla="*/ 182 h 215"/>
                      <a:gd name="T18" fmla="*/ 386 w 440"/>
                      <a:gd name="T19" fmla="*/ 0 h 215"/>
                      <a:gd name="T20" fmla="*/ 271 w 440"/>
                      <a:gd name="T21" fmla="*/ 0 h 215"/>
                      <a:gd name="T22" fmla="*/ 223 w 440"/>
                      <a:gd name="T23" fmla="*/ 0 h 215"/>
                      <a:gd name="T24" fmla="*/ 223 w 440"/>
                      <a:gd name="T25" fmla="*/ 182 h 215"/>
                      <a:gd name="T26" fmla="*/ 271 w 440"/>
                      <a:gd name="T27" fmla="*/ 182 h 215"/>
                      <a:gd name="T28" fmla="*/ 271 w 440"/>
                      <a:gd name="T29" fmla="*/ 0 h 215"/>
                      <a:gd name="T30" fmla="*/ 216 w 440"/>
                      <a:gd name="T31" fmla="*/ 0 h 215"/>
                      <a:gd name="T32" fmla="*/ 169 w 440"/>
                      <a:gd name="T33" fmla="*/ 0 h 215"/>
                      <a:gd name="T34" fmla="*/ 169 w 440"/>
                      <a:gd name="T35" fmla="*/ 182 h 215"/>
                      <a:gd name="T36" fmla="*/ 216 w 440"/>
                      <a:gd name="T37" fmla="*/ 182 h 215"/>
                      <a:gd name="T38" fmla="*/ 216 w 440"/>
                      <a:gd name="T39" fmla="*/ 0 h 215"/>
                      <a:gd name="T40" fmla="*/ 101 w 440"/>
                      <a:gd name="T41" fmla="*/ 0 h 215"/>
                      <a:gd name="T42" fmla="*/ 54 w 440"/>
                      <a:gd name="T43" fmla="*/ 0 h 215"/>
                      <a:gd name="T44" fmla="*/ 54 w 440"/>
                      <a:gd name="T45" fmla="*/ 182 h 215"/>
                      <a:gd name="T46" fmla="*/ 101 w 440"/>
                      <a:gd name="T47" fmla="*/ 182 h 215"/>
                      <a:gd name="T48" fmla="*/ 101 w 440"/>
                      <a:gd name="T49" fmla="*/ 0 h 215"/>
                      <a:gd name="T50" fmla="*/ 47 w 440"/>
                      <a:gd name="T51" fmla="*/ 0 h 215"/>
                      <a:gd name="T52" fmla="*/ 0 w 440"/>
                      <a:gd name="T53" fmla="*/ 0 h 215"/>
                      <a:gd name="T54" fmla="*/ 0 w 440"/>
                      <a:gd name="T55" fmla="*/ 182 h 215"/>
                      <a:gd name="T56" fmla="*/ 47 w 440"/>
                      <a:gd name="T57" fmla="*/ 182 h 215"/>
                      <a:gd name="T58" fmla="*/ 47 w 440"/>
                      <a:gd name="T5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215">
                        <a:moveTo>
                          <a:pt x="440" y="0"/>
                        </a:moveTo>
                        <a:lnTo>
                          <a:pt x="392" y="0"/>
                        </a:lnTo>
                        <a:lnTo>
                          <a:pt x="392" y="182"/>
                        </a:lnTo>
                        <a:cubicBezTo>
                          <a:pt x="393" y="215"/>
                          <a:pt x="440" y="215"/>
                          <a:pt x="440" y="182"/>
                        </a:cubicBezTo>
                        <a:lnTo>
                          <a:pt x="440" y="0"/>
                        </a:lnTo>
                        <a:close/>
                        <a:moveTo>
                          <a:pt x="386" y="0"/>
                        </a:moveTo>
                        <a:lnTo>
                          <a:pt x="338" y="0"/>
                        </a:lnTo>
                        <a:lnTo>
                          <a:pt x="338" y="182"/>
                        </a:lnTo>
                        <a:cubicBezTo>
                          <a:pt x="338" y="214"/>
                          <a:pt x="386" y="214"/>
                          <a:pt x="386" y="182"/>
                        </a:cubicBezTo>
                        <a:lnTo>
                          <a:pt x="386" y="0"/>
                        </a:lnTo>
                        <a:close/>
                        <a:moveTo>
                          <a:pt x="271" y="0"/>
                        </a:moveTo>
                        <a:lnTo>
                          <a:pt x="223" y="0"/>
                        </a:lnTo>
                        <a:lnTo>
                          <a:pt x="223" y="182"/>
                        </a:lnTo>
                        <a:cubicBezTo>
                          <a:pt x="223" y="215"/>
                          <a:pt x="271" y="215"/>
                          <a:pt x="271" y="182"/>
                        </a:cubicBezTo>
                        <a:lnTo>
                          <a:pt x="271" y="0"/>
                        </a:lnTo>
                        <a:close/>
                        <a:moveTo>
                          <a:pt x="216" y="0"/>
                        </a:moveTo>
                        <a:lnTo>
                          <a:pt x="169" y="0"/>
                        </a:lnTo>
                        <a:lnTo>
                          <a:pt x="169" y="182"/>
                        </a:lnTo>
                        <a:cubicBezTo>
                          <a:pt x="169" y="214"/>
                          <a:pt x="216" y="214"/>
                          <a:pt x="216" y="182"/>
                        </a:cubicBezTo>
                        <a:lnTo>
                          <a:pt x="216" y="0"/>
                        </a:lnTo>
                        <a:close/>
                        <a:moveTo>
                          <a:pt x="101" y="0"/>
                        </a:moveTo>
                        <a:lnTo>
                          <a:pt x="54" y="0"/>
                        </a:lnTo>
                        <a:lnTo>
                          <a:pt x="54" y="182"/>
                        </a:lnTo>
                        <a:cubicBezTo>
                          <a:pt x="54" y="215"/>
                          <a:pt x="101" y="215"/>
                          <a:pt x="101" y="182"/>
                        </a:cubicBezTo>
                        <a:lnTo>
                          <a:pt x="101" y="0"/>
                        </a:lnTo>
                        <a:close/>
                        <a:moveTo>
                          <a:pt x="47" y="0"/>
                        </a:moveTo>
                        <a:lnTo>
                          <a:pt x="0" y="0"/>
                        </a:lnTo>
                        <a:lnTo>
                          <a:pt x="0" y="182"/>
                        </a:lnTo>
                        <a:cubicBezTo>
                          <a:pt x="0" y="214"/>
                          <a:pt x="47" y="214"/>
                          <a:pt x="47" y="182"/>
                        </a:cubicBezTo>
                        <a:lnTo>
                          <a:pt x="4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0" name="Freeform 933">
                    <a:extLst>
                      <a:ext uri="{FF2B5EF4-FFF2-40B4-BE49-F238E27FC236}">
                        <a16:creationId xmlns:a16="http://schemas.microsoft.com/office/drawing/2014/main" id="{DC333F6C-97D3-FD91-8643-BE9A178D2E8E}"/>
                      </a:ext>
                    </a:extLst>
                  </p:cNvPr>
                  <p:cNvSpPr>
                    <a:spLocks noEditPoints="1"/>
                  </p:cNvSpPr>
                  <p:nvPr/>
                </p:nvSpPr>
                <p:spPr bwMode="auto">
                  <a:xfrm>
                    <a:off x="0" y="3157538"/>
                    <a:ext cx="348263" cy="542925"/>
                  </a:xfrm>
                  <a:custGeom>
                    <a:avLst/>
                    <a:gdLst>
                      <a:gd name="T0" fmla="*/ 689 w 816"/>
                      <a:gd name="T1" fmla="*/ 507 h 1269"/>
                      <a:gd name="T2" fmla="*/ 129 w 816"/>
                      <a:gd name="T3" fmla="*/ 507 h 1269"/>
                      <a:gd name="T4" fmla="*/ 27 w 816"/>
                      <a:gd name="T5" fmla="*/ 609 h 1269"/>
                      <a:gd name="T6" fmla="*/ 27 w 816"/>
                      <a:gd name="T7" fmla="*/ 1168 h 1269"/>
                      <a:gd name="T8" fmla="*/ 129 w 816"/>
                      <a:gd name="T9" fmla="*/ 1269 h 1269"/>
                      <a:gd name="T10" fmla="*/ 690 w 816"/>
                      <a:gd name="T11" fmla="*/ 1269 h 1269"/>
                      <a:gd name="T12" fmla="*/ 791 w 816"/>
                      <a:gd name="T13" fmla="*/ 1168 h 1269"/>
                      <a:gd name="T14" fmla="*/ 791 w 816"/>
                      <a:gd name="T15" fmla="*/ 609 h 1269"/>
                      <a:gd name="T16" fmla="*/ 689 w 816"/>
                      <a:gd name="T17" fmla="*/ 507 h 1269"/>
                      <a:gd name="T18" fmla="*/ 685 w 816"/>
                      <a:gd name="T19" fmla="*/ 1163 h 1269"/>
                      <a:gd name="T20" fmla="*/ 132 w 816"/>
                      <a:gd name="T21" fmla="*/ 1163 h 1269"/>
                      <a:gd name="T22" fmla="*/ 132 w 816"/>
                      <a:gd name="T23" fmla="*/ 614 h 1269"/>
                      <a:gd name="T24" fmla="*/ 685 w 816"/>
                      <a:gd name="T25" fmla="*/ 614 h 1269"/>
                      <a:gd name="T26" fmla="*/ 685 w 816"/>
                      <a:gd name="T27" fmla="*/ 1163 h 1269"/>
                      <a:gd name="T28" fmla="*/ 547 w 816"/>
                      <a:gd name="T29" fmla="*/ 74 h 1269"/>
                      <a:gd name="T30" fmla="*/ 653 w 816"/>
                      <a:gd name="T31" fmla="*/ 74 h 1269"/>
                      <a:gd name="T32" fmla="*/ 651 w 816"/>
                      <a:gd name="T33" fmla="*/ 296 h 1269"/>
                      <a:gd name="T34" fmla="*/ 708 w 816"/>
                      <a:gd name="T35" fmla="*/ 227 h 1269"/>
                      <a:gd name="T36" fmla="*/ 774 w 816"/>
                      <a:gd name="T37" fmla="*/ 292 h 1269"/>
                      <a:gd name="T38" fmla="*/ 636 w 816"/>
                      <a:gd name="T39" fmla="*/ 456 h 1269"/>
                      <a:gd name="T40" fmla="*/ 564 w 816"/>
                      <a:gd name="T41" fmla="*/ 456 h 1269"/>
                      <a:gd name="T42" fmla="*/ 427 w 816"/>
                      <a:gd name="T43" fmla="*/ 291 h 1269"/>
                      <a:gd name="T44" fmla="*/ 492 w 816"/>
                      <a:gd name="T45" fmla="*/ 226 h 1269"/>
                      <a:gd name="T46" fmla="*/ 549 w 816"/>
                      <a:gd name="T47" fmla="*/ 296 h 1269"/>
                      <a:gd name="T48" fmla="*/ 547 w 816"/>
                      <a:gd name="T49" fmla="*/ 74 h 1269"/>
                      <a:gd name="T50" fmla="*/ 163 w 816"/>
                      <a:gd name="T51" fmla="*/ 418 h 1269"/>
                      <a:gd name="T52" fmla="*/ 269 w 816"/>
                      <a:gd name="T53" fmla="*/ 418 h 1269"/>
                      <a:gd name="T54" fmla="*/ 268 w 816"/>
                      <a:gd name="T55" fmla="*/ 196 h 1269"/>
                      <a:gd name="T56" fmla="*/ 324 w 816"/>
                      <a:gd name="T57" fmla="*/ 266 h 1269"/>
                      <a:gd name="T58" fmla="*/ 390 w 816"/>
                      <a:gd name="T59" fmla="*/ 200 h 1269"/>
                      <a:gd name="T60" fmla="*/ 252 w 816"/>
                      <a:gd name="T61" fmla="*/ 36 h 1269"/>
                      <a:gd name="T62" fmla="*/ 180 w 816"/>
                      <a:gd name="T63" fmla="*/ 36 h 1269"/>
                      <a:gd name="T64" fmla="*/ 43 w 816"/>
                      <a:gd name="T65" fmla="*/ 201 h 1269"/>
                      <a:gd name="T66" fmla="*/ 108 w 816"/>
                      <a:gd name="T67" fmla="*/ 267 h 1269"/>
                      <a:gd name="T68" fmla="*/ 165 w 816"/>
                      <a:gd name="T69" fmla="*/ 196 h 1269"/>
                      <a:gd name="T70" fmla="*/ 163 w 816"/>
                      <a:gd name="T71" fmla="*/ 418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6" h="1269">
                        <a:moveTo>
                          <a:pt x="689" y="507"/>
                        </a:moveTo>
                        <a:lnTo>
                          <a:pt x="129" y="507"/>
                        </a:lnTo>
                        <a:cubicBezTo>
                          <a:pt x="70" y="507"/>
                          <a:pt x="27" y="553"/>
                          <a:pt x="27" y="609"/>
                        </a:cubicBezTo>
                        <a:lnTo>
                          <a:pt x="27" y="1168"/>
                        </a:lnTo>
                        <a:cubicBezTo>
                          <a:pt x="27" y="1225"/>
                          <a:pt x="73" y="1269"/>
                          <a:pt x="129" y="1269"/>
                        </a:cubicBezTo>
                        <a:lnTo>
                          <a:pt x="690" y="1269"/>
                        </a:lnTo>
                        <a:cubicBezTo>
                          <a:pt x="745" y="1269"/>
                          <a:pt x="791" y="1227"/>
                          <a:pt x="791" y="1168"/>
                        </a:cubicBezTo>
                        <a:lnTo>
                          <a:pt x="791" y="609"/>
                        </a:lnTo>
                        <a:cubicBezTo>
                          <a:pt x="791" y="552"/>
                          <a:pt x="745" y="506"/>
                          <a:pt x="689" y="507"/>
                        </a:cubicBezTo>
                        <a:close/>
                        <a:moveTo>
                          <a:pt x="685" y="1163"/>
                        </a:moveTo>
                        <a:lnTo>
                          <a:pt x="132" y="1163"/>
                        </a:lnTo>
                        <a:lnTo>
                          <a:pt x="132" y="614"/>
                        </a:lnTo>
                        <a:lnTo>
                          <a:pt x="685" y="614"/>
                        </a:lnTo>
                        <a:lnTo>
                          <a:pt x="685" y="1163"/>
                        </a:lnTo>
                        <a:close/>
                        <a:moveTo>
                          <a:pt x="547" y="74"/>
                        </a:moveTo>
                        <a:cubicBezTo>
                          <a:pt x="546" y="1"/>
                          <a:pt x="652" y="0"/>
                          <a:pt x="653" y="74"/>
                        </a:cubicBezTo>
                        <a:lnTo>
                          <a:pt x="651" y="296"/>
                        </a:lnTo>
                        <a:lnTo>
                          <a:pt x="708" y="227"/>
                        </a:lnTo>
                        <a:cubicBezTo>
                          <a:pt x="747" y="183"/>
                          <a:pt x="816" y="243"/>
                          <a:pt x="774" y="292"/>
                        </a:cubicBezTo>
                        <a:lnTo>
                          <a:pt x="636" y="456"/>
                        </a:lnTo>
                        <a:cubicBezTo>
                          <a:pt x="614" y="478"/>
                          <a:pt x="586" y="478"/>
                          <a:pt x="564" y="456"/>
                        </a:cubicBezTo>
                        <a:lnTo>
                          <a:pt x="427" y="291"/>
                        </a:lnTo>
                        <a:cubicBezTo>
                          <a:pt x="384" y="243"/>
                          <a:pt x="454" y="182"/>
                          <a:pt x="492" y="226"/>
                        </a:cubicBezTo>
                        <a:lnTo>
                          <a:pt x="549" y="296"/>
                        </a:lnTo>
                        <a:lnTo>
                          <a:pt x="547" y="74"/>
                        </a:lnTo>
                        <a:close/>
                        <a:moveTo>
                          <a:pt x="163" y="418"/>
                        </a:moveTo>
                        <a:cubicBezTo>
                          <a:pt x="163" y="491"/>
                          <a:pt x="268" y="492"/>
                          <a:pt x="269" y="418"/>
                        </a:cubicBezTo>
                        <a:lnTo>
                          <a:pt x="268" y="196"/>
                        </a:lnTo>
                        <a:lnTo>
                          <a:pt x="324" y="266"/>
                        </a:lnTo>
                        <a:cubicBezTo>
                          <a:pt x="363" y="309"/>
                          <a:pt x="433" y="249"/>
                          <a:pt x="390" y="200"/>
                        </a:cubicBezTo>
                        <a:lnTo>
                          <a:pt x="252" y="36"/>
                        </a:lnTo>
                        <a:cubicBezTo>
                          <a:pt x="230" y="14"/>
                          <a:pt x="202" y="14"/>
                          <a:pt x="180" y="36"/>
                        </a:cubicBezTo>
                        <a:lnTo>
                          <a:pt x="43" y="201"/>
                        </a:lnTo>
                        <a:cubicBezTo>
                          <a:pt x="0" y="249"/>
                          <a:pt x="70" y="310"/>
                          <a:pt x="108" y="267"/>
                        </a:cubicBezTo>
                        <a:lnTo>
                          <a:pt x="165" y="196"/>
                        </a:lnTo>
                        <a:lnTo>
                          <a:pt x="163" y="4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1" name="Freeform 934">
                    <a:extLst>
                      <a:ext uri="{FF2B5EF4-FFF2-40B4-BE49-F238E27FC236}">
                        <a16:creationId xmlns:a16="http://schemas.microsoft.com/office/drawing/2014/main" id="{1FB83222-59F2-F075-029E-1556F35F8366}"/>
                      </a:ext>
                    </a:extLst>
                  </p:cNvPr>
                  <p:cNvSpPr>
                    <a:spLocks noEditPoints="1"/>
                  </p:cNvSpPr>
                  <p:nvPr/>
                </p:nvSpPr>
                <p:spPr bwMode="auto">
                  <a:xfrm>
                    <a:off x="67820" y="3450813"/>
                    <a:ext cx="213358" cy="111811"/>
                  </a:xfrm>
                  <a:custGeom>
                    <a:avLst/>
                    <a:gdLst>
                      <a:gd name="T0" fmla="*/ 500 w 500"/>
                      <a:gd name="T1" fmla="*/ 243 h 261"/>
                      <a:gd name="T2" fmla="*/ 481 w 500"/>
                      <a:gd name="T3" fmla="*/ 261 h 261"/>
                      <a:gd name="T4" fmla="*/ 357 w 500"/>
                      <a:gd name="T5" fmla="*/ 261 h 261"/>
                      <a:gd name="T6" fmla="*/ 339 w 500"/>
                      <a:gd name="T7" fmla="*/ 243 h 261"/>
                      <a:gd name="T8" fmla="*/ 339 w 500"/>
                      <a:gd name="T9" fmla="*/ 108 h 261"/>
                      <a:gd name="T10" fmla="*/ 364 w 500"/>
                      <a:gd name="T11" fmla="*/ 82 h 261"/>
                      <a:gd name="T12" fmla="*/ 474 w 500"/>
                      <a:gd name="T13" fmla="*/ 82 h 261"/>
                      <a:gd name="T14" fmla="*/ 500 w 500"/>
                      <a:gd name="T15" fmla="*/ 108 h 261"/>
                      <a:gd name="T16" fmla="*/ 500 w 500"/>
                      <a:gd name="T17" fmla="*/ 243 h 261"/>
                      <a:gd name="T18" fmla="*/ 420 w 500"/>
                      <a:gd name="T19" fmla="*/ 71 h 261"/>
                      <a:gd name="T20" fmla="*/ 455 w 500"/>
                      <a:gd name="T21" fmla="*/ 36 h 261"/>
                      <a:gd name="T22" fmla="*/ 420 w 500"/>
                      <a:gd name="T23" fmla="*/ 0 h 261"/>
                      <a:gd name="T24" fmla="*/ 384 w 500"/>
                      <a:gd name="T25" fmla="*/ 36 h 261"/>
                      <a:gd name="T26" fmla="*/ 420 w 500"/>
                      <a:gd name="T27" fmla="*/ 71 h 261"/>
                      <a:gd name="T28" fmla="*/ 331 w 500"/>
                      <a:gd name="T29" fmla="*/ 243 h 261"/>
                      <a:gd name="T30" fmla="*/ 312 w 500"/>
                      <a:gd name="T31" fmla="*/ 261 h 261"/>
                      <a:gd name="T32" fmla="*/ 188 w 500"/>
                      <a:gd name="T33" fmla="*/ 261 h 261"/>
                      <a:gd name="T34" fmla="*/ 170 w 500"/>
                      <a:gd name="T35" fmla="*/ 243 h 261"/>
                      <a:gd name="T36" fmla="*/ 170 w 500"/>
                      <a:gd name="T37" fmla="*/ 108 h 261"/>
                      <a:gd name="T38" fmla="*/ 195 w 500"/>
                      <a:gd name="T39" fmla="*/ 82 h 261"/>
                      <a:gd name="T40" fmla="*/ 305 w 500"/>
                      <a:gd name="T41" fmla="*/ 82 h 261"/>
                      <a:gd name="T42" fmla="*/ 331 w 500"/>
                      <a:gd name="T43" fmla="*/ 108 h 261"/>
                      <a:gd name="T44" fmla="*/ 331 w 500"/>
                      <a:gd name="T45" fmla="*/ 243 h 261"/>
                      <a:gd name="T46" fmla="*/ 251 w 500"/>
                      <a:gd name="T47" fmla="*/ 71 h 261"/>
                      <a:gd name="T48" fmla="*/ 286 w 500"/>
                      <a:gd name="T49" fmla="*/ 36 h 261"/>
                      <a:gd name="T50" fmla="*/ 251 w 500"/>
                      <a:gd name="T51" fmla="*/ 0 h 261"/>
                      <a:gd name="T52" fmla="*/ 215 w 500"/>
                      <a:gd name="T53" fmla="*/ 36 h 261"/>
                      <a:gd name="T54" fmla="*/ 251 w 500"/>
                      <a:gd name="T55" fmla="*/ 71 h 261"/>
                      <a:gd name="T56" fmla="*/ 162 w 500"/>
                      <a:gd name="T57" fmla="*/ 243 h 261"/>
                      <a:gd name="T58" fmla="*/ 143 w 500"/>
                      <a:gd name="T59" fmla="*/ 261 h 261"/>
                      <a:gd name="T60" fmla="*/ 19 w 500"/>
                      <a:gd name="T61" fmla="*/ 261 h 261"/>
                      <a:gd name="T62" fmla="*/ 0 w 500"/>
                      <a:gd name="T63" fmla="*/ 243 h 261"/>
                      <a:gd name="T64" fmla="*/ 0 w 500"/>
                      <a:gd name="T65" fmla="*/ 108 h 261"/>
                      <a:gd name="T66" fmla="*/ 26 w 500"/>
                      <a:gd name="T67" fmla="*/ 82 h 261"/>
                      <a:gd name="T68" fmla="*/ 136 w 500"/>
                      <a:gd name="T69" fmla="*/ 82 h 261"/>
                      <a:gd name="T70" fmla="*/ 162 w 500"/>
                      <a:gd name="T71" fmla="*/ 108 h 261"/>
                      <a:gd name="T72" fmla="*/ 162 w 500"/>
                      <a:gd name="T73" fmla="*/ 243 h 261"/>
                      <a:gd name="T74" fmla="*/ 81 w 500"/>
                      <a:gd name="T75" fmla="*/ 71 h 261"/>
                      <a:gd name="T76" fmla="*/ 117 w 500"/>
                      <a:gd name="T77" fmla="*/ 36 h 261"/>
                      <a:gd name="T78" fmla="*/ 82 w 500"/>
                      <a:gd name="T79" fmla="*/ 0 h 261"/>
                      <a:gd name="T80" fmla="*/ 46 w 500"/>
                      <a:gd name="T81" fmla="*/ 36 h 261"/>
                      <a:gd name="T82" fmla="*/ 82 w 500"/>
                      <a:gd name="T83" fmla="*/ 71 h 261"/>
                      <a:gd name="T84" fmla="*/ 81 w 500"/>
                      <a:gd name="T85" fmla="*/ 7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0" h="261">
                        <a:moveTo>
                          <a:pt x="500" y="243"/>
                        </a:moveTo>
                        <a:cubicBezTo>
                          <a:pt x="500" y="253"/>
                          <a:pt x="492" y="261"/>
                          <a:pt x="481" y="261"/>
                        </a:cubicBezTo>
                        <a:cubicBezTo>
                          <a:pt x="481" y="261"/>
                          <a:pt x="358" y="261"/>
                          <a:pt x="357" y="261"/>
                        </a:cubicBezTo>
                        <a:cubicBezTo>
                          <a:pt x="347" y="261"/>
                          <a:pt x="339" y="253"/>
                          <a:pt x="339" y="243"/>
                        </a:cubicBezTo>
                        <a:lnTo>
                          <a:pt x="339" y="108"/>
                        </a:lnTo>
                        <a:cubicBezTo>
                          <a:pt x="338" y="94"/>
                          <a:pt x="350" y="82"/>
                          <a:pt x="364" y="82"/>
                        </a:cubicBezTo>
                        <a:cubicBezTo>
                          <a:pt x="364" y="82"/>
                          <a:pt x="474" y="82"/>
                          <a:pt x="474" y="82"/>
                        </a:cubicBezTo>
                        <a:cubicBezTo>
                          <a:pt x="488" y="82"/>
                          <a:pt x="500" y="94"/>
                          <a:pt x="500" y="108"/>
                        </a:cubicBezTo>
                        <a:lnTo>
                          <a:pt x="500" y="243"/>
                        </a:lnTo>
                        <a:close/>
                        <a:moveTo>
                          <a:pt x="420" y="71"/>
                        </a:moveTo>
                        <a:cubicBezTo>
                          <a:pt x="439" y="71"/>
                          <a:pt x="455" y="55"/>
                          <a:pt x="455" y="36"/>
                        </a:cubicBezTo>
                        <a:cubicBezTo>
                          <a:pt x="455" y="16"/>
                          <a:pt x="440" y="0"/>
                          <a:pt x="420" y="0"/>
                        </a:cubicBezTo>
                        <a:cubicBezTo>
                          <a:pt x="400" y="0"/>
                          <a:pt x="384" y="16"/>
                          <a:pt x="384" y="36"/>
                        </a:cubicBezTo>
                        <a:cubicBezTo>
                          <a:pt x="385" y="56"/>
                          <a:pt x="400" y="71"/>
                          <a:pt x="420" y="71"/>
                        </a:cubicBezTo>
                        <a:close/>
                        <a:moveTo>
                          <a:pt x="331" y="243"/>
                        </a:moveTo>
                        <a:cubicBezTo>
                          <a:pt x="331" y="253"/>
                          <a:pt x="323" y="261"/>
                          <a:pt x="312" y="261"/>
                        </a:cubicBezTo>
                        <a:cubicBezTo>
                          <a:pt x="312" y="261"/>
                          <a:pt x="188" y="261"/>
                          <a:pt x="188" y="261"/>
                        </a:cubicBezTo>
                        <a:cubicBezTo>
                          <a:pt x="178" y="261"/>
                          <a:pt x="169" y="253"/>
                          <a:pt x="170" y="243"/>
                        </a:cubicBezTo>
                        <a:lnTo>
                          <a:pt x="170" y="108"/>
                        </a:lnTo>
                        <a:cubicBezTo>
                          <a:pt x="169" y="94"/>
                          <a:pt x="181" y="82"/>
                          <a:pt x="195" y="82"/>
                        </a:cubicBezTo>
                        <a:cubicBezTo>
                          <a:pt x="195" y="82"/>
                          <a:pt x="305" y="82"/>
                          <a:pt x="305" y="82"/>
                        </a:cubicBezTo>
                        <a:cubicBezTo>
                          <a:pt x="319" y="82"/>
                          <a:pt x="331" y="94"/>
                          <a:pt x="331" y="108"/>
                        </a:cubicBezTo>
                        <a:lnTo>
                          <a:pt x="331" y="243"/>
                        </a:lnTo>
                        <a:close/>
                        <a:moveTo>
                          <a:pt x="251" y="71"/>
                        </a:moveTo>
                        <a:cubicBezTo>
                          <a:pt x="270" y="71"/>
                          <a:pt x="286" y="55"/>
                          <a:pt x="286" y="36"/>
                        </a:cubicBezTo>
                        <a:cubicBezTo>
                          <a:pt x="286" y="16"/>
                          <a:pt x="270" y="0"/>
                          <a:pt x="251" y="0"/>
                        </a:cubicBezTo>
                        <a:cubicBezTo>
                          <a:pt x="231" y="0"/>
                          <a:pt x="215" y="16"/>
                          <a:pt x="215" y="36"/>
                        </a:cubicBezTo>
                        <a:cubicBezTo>
                          <a:pt x="215" y="55"/>
                          <a:pt x="231" y="71"/>
                          <a:pt x="251" y="71"/>
                        </a:cubicBezTo>
                        <a:close/>
                        <a:moveTo>
                          <a:pt x="162" y="243"/>
                        </a:moveTo>
                        <a:cubicBezTo>
                          <a:pt x="162" y="253"/>
                          <a:pt x="153" y="261"/>
                          <a:pt x="143" y="261"/>
                        </a:cubicBezTo>
                        <a:cubicBezTo>
                          <a:pt x="143" y="261"/>
                          <a:pt x="19" y="261"/>
                          <a:pt x="19" y="261"/>
                        </a:cubicBezTo>
                        <a:cubicBezTo>
                          <a:pt x="9" y="261"/>
                          <a:pt x="0" y="253"/>
                          <a:pt x="0" y="243"/>
                        </a:cubicBezTo>
                        <a:lnTo>
                          <a:pt x="0" y="108"/>
                        </a:lnTo>
                        <a:cubicBezTo>
                          <a:pt x="0" y="94"/>
                          <a:pt x="12" y="82"/>
                          <a:pt x="26" y="82"/>
                        </a:cubicBezTo>
                        <a:cubicBezTo>
                          <a:pt x="26" y="82"/>
                          <a:pt x="136" y="82"/>
                          <a:pt x="136" y="82"/>
                        </a:cubicBezTo>
                        <a:cubicBezTo>
                          <a:pt x="150" y="82"/>
                          <a:pt x="162" y="94"/>
                          <a:pt x="162" y="108"/>
                        </a:cubicBezTo>
                        <a:lnTo>
                          <a:pt x="162" y="243"/>
                        </a:lnTo>
                        <a:close/>
                        <a:moveTo>
                          <a:pt x="81" y="71"/>
                        </a:moveTo>
                        <a:cubicBezTo>
                          <a:pt x="101" y="71"/>
                          <a:pt x="117" y="55"/>
                          <a:pt x="117" y="36"/>
                        </a:cubicBezTo>
                        <a:cubicBezTo>
                          <a:pt x="117" y="16"/>
                          <a:pt x="101" y="0"/>
                          <a:pt x="82" y="0"/>
                        </a:cubicBezTo>
                        <a:cubicBezTo>
                          <a:pt x="62" y="0"/>
                          <a:pt x="46" y="16"/>
                          <a:pt x="46" y="36"/>
                        </a:cubicBezTo>
                        <a:cubicBezTo>
                          <a:pt x="46" y="56"/>
                          <a:pt x="62" y="71"/>
                          <a:pt x="82" y="71"/>
                        </a:cubicBezTo>
                        <a:lnTo>
                          <a:pt x="81"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254" name="Gruppieren 253">
                <a:extLst>
                  <a:ext uri="{FF2B5EF4-FFF2-40B4-BE49-F238E27FC236}">
                    <a16:creationId xmlns:a16="http://schemas.microsoft.com/office/drawing/2014/main" id="{4E121B05-AD31-6AA9-61BC-5BA37D306FBF}"/>
                  </a:ext>
                </a:extLst>
              </p:cNvPr>
              <p:cNvGrpSpPr/>
              <p:nvPr/>
            </p:nvGrpSpPr>
            <p:grpSpPr>
              <a:xfrm>
                <a:off x="3045869" y="622757"/>
                <a:ext cx="522635" cy="522635"/>
                <a:chOff x="-19101" y="2381281"/>
                <a:chExt cx="699820" cy="699820"/>
              </a:xfrm>
            </p:grpSpPr>
            <p:sp>
              <p:nvSpPr>
                <p:cNvPr id="255" name="Ellipse 254">
                  <a:extLst>
                    <a:ext uri="{FF2B5EF4-FFF2-40B4-BE49-F238E27FC236}">
                      <a16:creationId xmlns:a16="http://schemas.microsoft.com/office/drawing/2014/main" id="{857E9489-8805-18C0-5744-C9A4A5AD952D}"/>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56" name="Plug" descr="{&quot;Key&quot;:&quot;POWER_USER_SHAPE_ICON&quot;,&quot;Value&quot;:&quot;POWER_USER_SHAPE_ICON_STYLE_1&quot;}">
                  <a:extLst>
                    <a:ext uri="{FF2B5EF4-FFF2-40B4-BE49-F238E27FC236}">
                      <a16:creationId xmlns:a16="http://schemas.microsoft.com/office/drawing/2014/main" id="{2186695C-C0B4-59A9-B0DC-E097BCC2D67C}"/>
                    </a:ext>
                  </a:extLst>
                </p:cNvPr>
                <p:cNvSpPr>
                  <a:spLocks noChangeAspect="1" noEditPoints="1"/>
                </p:cNvSpPr>
                <p:nvPr>
                  <p:custDataLst>
                    <p:tags r:id="rId12"/>
                  </p:custDataLst>
                </p:nvPr>
              </p:nvSpPr>
              <p:spPr bwMode="auto">
                <a:xfrm>
                  <a:off x="124100" y="2458915"/>
                  <a:ext cx="393828" cy="542925"/>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249" name="Textfeld 248">
              <a:extLst>
                <a:ext uri="{FF2B5EF4-FFF2-40B4-BE49-F238E27FC236}">
                  <a16:creationId xmlns:a16="http://schemas.microsoft.com/office/drawing/2014/main" id="{EE9546CE-1356-16D0-DC72-6EFCD035271C}"/>
                </a:ext>
              </a:extLst>
            </p:cNvPr>
            <p:cNvSpPr txBox="1"/>
            <p:nvPr/>
          </p:nvSpPr>
          <p:spPr>
            <a:xfrm>
              <a:off x="3895545" y="2942731"/>
              <a:ext cx="90922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prstClr val="black"/>
                  </a:solidFill>
                  <a:effectLst/>
                  <a:uLnTx/>
                  <a:uFillTx/>
                  <a:latin typeface="Aptos" panose="020B0004020202020204" pitchFamily="34" charset="0"/>
                  <a:ea typeface="+mn-ea"/>
                  <a:cs typeface="+mn-cs"/>
                </a:rPr>
                <a:t>Nutzerstrom</a:t>
              </a:r>
              <a:endParaRPr kumimoji="0" lang="de-AT" sz="105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50" name="Textfeld 249">
              <a:extLst>
                <a:ext uri="{FF2B5EF4-FFF2-40B4-BE49-F238E27FC236}">
                  <a16:creationId xmlns:a16="http://schemas.microsoft.com/office/drawing/2014/main" id="{3D00E331-17FA-2FED-C865-F8ADD5606B8E}"/>
                </a:ext>
              </a:extLst>
            </p:cNvPr>
            <p:cNvSpPr txBox="1"/>
            <p:nvPr/>
          </p:nvSpPr>
          <p:spPr>
            <a:xfrm>
              <a:off x="3930265" y="3094529"/>
              <a:ext cx="808235"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a:ln>
                    <a:noFill/>
                  </a:ln>
                  <a:solidFill>
                    <a:prstClr val="black"/>
                  </a:solidFill>
                  <a:effectLst/>
                  <a:uLnTx/>
                  <a:uFillTx/>
                  <a:latin typeface="Aptos" panose="020B0004020202020204" pitchFamily="34" charset="0"/>
                  <a:ea typeface="+mn-ea"/>
                  <a:cs typeface="+mn-cs"/>
                </a:rPr>
                <a:t>Plug-loads</a:t>
              </a:r>
              <a:endParaRPr kumimoji="0" lang="de-AT" sz="105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74" name="Gruppieren 273">
            <a:extLst>
              <a:ext uri="{FF2B5EF4-FFF2-40B4-BE49-F238E27FC236}">
                <a16:creationId xmlns:a16="http://schemas.microsoft.com/office/drawing/2014/main" id="{673AE88E-FD8D-CC88-1109-C0EBBF92ADA1}"/>
              </a:ext>
            </a:extLst>
          </p:cNvPr>
          <p:cNvGrpSpPr/>
          <p:nvPr/>
        </p:nvGrpSpPr>
        <p:grpSpPr>
          <a:xfrm>
            <a:off x="6781332" y="4030066"/>
            <a:ext cx="396848" cy="342110"/>
            <a:chOff x="6665604" y="3012019"/>
            <a:chExt cx="396848" cy="342110"/>
          </a:xfrm>
        </p:grpSpPr>
        <p:sp>
          <p:nvSpPr>
            <p:cNvPr id="275" name="Sechseck 274">
              <a:extLst>
                <a:ext uri="{FF2B5EF4-FFF2-40B4-BE49-F238E27FC236}">
                  <a16:creationId xmlns:a16="http://schemas.microsoft.com/office/drawing/2014/main" id="{F53AA5D8-10D1-1867-7E1B-44D86D41C488}"/>
                </a:ext>
              </a:extLst>
            </p:cNvPr>
            <p:cNvSpPr/>
            <p:nvPr/>
          </p:nvSpPr>
          <p:spPr>
            <a:xfrm>
              <a:off x="6665604" y="3012019"/>
              <a:ext cx="396848" cy="342110"/>
            </a:xfrm>
            <a:prstGeom prst="hexagon">
              <a:avLst>
                <a:gd name="adj" fmla="val 30979"/>
                <a:gd name="vf" fmla="val 115470"/>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276" name="Gruppieren 275">
              <a:extLst>
                <a:ext uri="{FF2B5EF4-FFF2-40B4-BE49-F238E27FC236}">
                  <a16:creationId xmlns:a16="http://schemas.microsoft.com/office/drawing/2014/main" id="{0B652E27-9A0C-A0AC-CA51-124FCC330108}"/>
                </a:ext>
              </a:extLst>
            </p:cNvPr>
            <p:cNvGrpSpPr/>
            <p:nvPr/>
          </p:nvGrpSpPr>
          <p:grpSpPr>
            <a:xfrm>
              <a:off x="6729341" y="3046664"/>
              <a:ext cx="269373" cy="269373"/>
              <a:chOff x="5636464" y="2732514"/>
              <a:chExt cx="398920" cy="398920"/>
            </a:xfrm>
          </p:grpSpPr>
          <p:sp>
            <p:nvSpPr>
              <p:cNvPr id="277" name="POWER_USER_SHAPE_ICON_STYLE_2">
                <a:extLst>
                  <a:ext uri="{FF2B5EF4-FFF2-40B4-BE49-F238E27FC236}">
                    <a16:creationId xmlns:a16="http://schemas.microsoft.com/office/drawing/2014/main" id="{7988A48D-C2ED-63B0-B55C-AA821B0DB502}"/>
                  </a:ext>
                </a:extLst>
              </p:cNvPr>
              <p:cNvSpPr/>
              <p:nvPr/>
            </p:nvSpPr>
            <p:spPr>
              <a:xfrm>
                <a:off x="5636464" y="2732514"/>
                <a:ext cx="398920" cy="398920"/>
              </a:xfrm>
              <a:prstGeom prst="ellipse">
                <a:avLst/>
              </a:prstGeom>
              <a:solidFill>
                <a:srgbClr val="FF99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278" name="Gruppieren 277">
                <a:extLst>
                  <a:ext uri="{FF2B5EF4-FFF2-40B4-BE49-F238E27FC236}">
                    <a16:creationId xmlns:a16="http://schemas.microsoft.com/office/drawing/2014/main" id="{59418541-CD55-1821-9CD5-A2EFA6941929}"/>
                  </a:ext>
                </a:extLst>
              </p:cNvPr>
              <p:cNvGrpSpPr>
                <a:grpSpLocks noChangeAspect="1"/>
              </p:cNvGrpSpPr>
              <p:nvPr/>
            </p:nvGrpSpPr>
            <p:grpSpPr>
              <a:xfrm>
                <a:off x="5702951" y="2825222"/>
                <a:ext cx="265947" cy="213504"/>
                <a:chOff x="0" y="3157538"/>
                <a:chExt cx="676283" cy="542925"/>
              </a:xfrm>
            </p:grpSpPr>
            <p:sp>
              <p:nvSpPr>
                <p:cNvPr id="279" name="Freeform 284">
                  <a:extLst>
                    <a:ext uri="{FF2B5EF4-FFF2-40B4-BE49-F238E27FC236}">
                      <a16:creationId xmlns:a16="http://schemas.microsoft.com/office/drawing/2014/main" id="{8A2E99C8-9340-7E77-F5C5-53E19D5BD823}"/>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80" name="Freeform 285">
                  <a:extLst>
                    <a:ext uri="{FF2B5EF4-FFF2-40B4-BE49-F238E27FC236}">
                      <a16:creationId xmlns:a16="http://schemas.microsoft.com/office/drawing/2014/main" id="{69E454D6-8C5F-5939-7EB1-95494A925DCC}"/>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81" name="Freeform 286">
                  <a:extLst>
                    <a:ext uri="{FF2B5EF4-FFF2-40B4-BE49-F238E27FC236}">
                      <a16:creationId xmlns:a16="http://schemas.microsoft.com/office/drawing/2014/main" id="{D3A5BFBD-FFFC-41A3-F6B8-A5086628A1D5}"/>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grpSp>
        <p:nvGrpSpPr>
          <p:cNvPr id="282" name="Gruppieren 281">
            <a:extLst>
              <a:ext uri="{FF2B5EF4-FFF2-40B4-BE49-F238E27FC236}">
                <a16:creationId xmlns:a16="http://schemas.microsoft.com/office/drawing/2014/main" id="{630C3A81-9C96-E6D3-29CF-FFE21E54772F}"/>
              </a:ext>
            </a:extLst>
          </p:cNvPr>
          <p:cNvGrpSpPr/>
          <p:nvPr/>
        </p:nvGrpSpPr>
        <p:grpSpPr>
          <a:xfrm>
            <a:off x="1467939" y="3624667"/>
            <a:ext cx="906018" cy="576064"/>
            <a:chOff x="5642993" y="1731254"/>
            <a:chExt cx="906018" cy="576064"/>
          </a:xfrm>
        </p:grpSpPr>
        <p:sp>
          <p:nvSpPr>
            <p:cNvPr id="283" name="Ellipse 282">
              <a:extLst>
                <a:ext uri="{FF2B5EF4-FFF2-40B4-BE49-F238E27FC236}">
                  <a16:creationId xmlns:a16="http://schemas.microsoft.com/office/drawing/2014/main" id="{404DE70C-DCAB-4742-6E79-892940EE5319}"/>
                </a:ext>
              </a:extLst>
            </p:cNvPr>
            <p:cNvSpPr/>
            <p:nvPr/>
          </p:nvSpPr>
          <p:spPr>
            <a:xfrm>
              <a:off x="5807968" y="1731254"/>
              <a:ext cx="576064" cy="576064"/>
            </a:xfrm>
            <a:prstGeom prst="ellipse">
              <a:avLst/>
            </a:prstGeom>
            <a:solidFill>
              <a:srgbClr val="ED7D31">
                <a:lumMod val="20000"/>
                <a:lumOff val="80000"/>
              </a:srgbClr>
            </a:solidFill>
            <a:ln w="12700" cap="flat" cmpd="sng" algn="ctr">
              <a:solidFill>
                <a:srgbClr val="ED7D31">
                  <a:lumMod val="60000"/>
                  <a:lumOff val="4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84" name="Textfeld 283">
              <a:extLst>
                <a:ext uri="{FF2B5EF4-FFF2-40B4-BE49-F238E27FC236}">
                  <a16:creationId xmlns:a16="http://schemas.microsoft.com/office/drawing/2014/main" id="{D87CCB0D-CEF1-3131-FC5D-C1D8D38EB4A5}"/>
                </a:ext>
              </a:extLst>
            </p:cNvPr>
            <p:cNvSpPr txBox="1"/>
            <p:nvPr/>
          </p:nvSpPr>
          <p:spPr>
            <a:xfrm>
              <a:off x="5739172" y="1802948"/>
              <a:ext cx="71365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Abwärme</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85" name="Textfeld 284">
              <a:extLst>
                <a:ext uri="{FF2B5EF4-FFF2-40B4-BE49-F238E27FC236}">
                  <a16:creationId xmlns:a16="http://schemas.microsoft.com/office/drawing/2014/main" id="{C6CE008C-5059-C47C-B36F-C1EA65828BD4}"/>
                </a:ext>
              </a:extLst>
            </p:cNvPr>
            <p:cNvSpPr txBox="1"/>
            <p:nvPr/>
          </p:nvSpPr>
          <p:spPr>
            <a:xfrm>
              <a:off x="5642993" y="2009323"/>
              <a:ext cx="90601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Process heat</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87" name="Gruppieren 286">
            <a:extLst>
              <a:ext uri="{FF2B5EF4-FFF2-40B4-BE49-F238E27FC236}">
                <a16:creationId xmlns:a16="http://schemas.microsoft.com/office/drawing/2014/main" id="{B01C17D2-DAFF-B6A1-A072-BEAA81187041}"/>
              </a:ext>
            </a:extLst>
          </p:cNvPr>
          <p:cNvGrpSpPr/>
          <p:nvPr/>
        </p:nvGrpSpPr>
        <p:grpSpPr>
          <a:xfrm>
            <a:off x="3128178" y="3959915"/>
            <a:ext cx="849402" cy="675761"/>
            <a:chOff x="4242914" y="3989602"/>
            <a:chExt cx="849402" cy="675761"/>
          </a:xfrm>
        </p:grpSpPr>
        <p:sp>
          <p:nvSpPr>
            <p:cNvPr id="288" name="Flussdiagramm: Verzögerung 287">
              <a:extLst>
                <a:ext uri="{FF2B5EF4-FFF2-40B4-BE49-F238E27FC236}">
                  <a16:creationId xmlns:a16="http://schemas.microsoft.com/office/drawing/2014/main" id="{B9BF312A-6F15-15A5-E955-B4F32E84679E}"/>
                </a:ext>
              </a:extLst>
            </p:cNvPr>
            <p:cNvSpPr/>
            <p:nvPr/>
          </p:nvSpPr>
          <p:spPr>
            <a:xfrm>
              <a:off x="4638939" y="3989603"/>
              <a:ext cx="453377" cy="470216"/>
            </a:xfrm>
            <a:prstGeom prst="flowChartDelay">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289" name="Gruppieren 288">
              <a:extLst>
                <a:ext uri="{FF2B5EF4-FFF2-40B4-BE49-F238E27FC236}">
                  <a16:creationId xmlns:a16="http://schemas.microsoft.com/office/drawing/2014/main" id="{D6B4FD1E-7174-EA50-3B5E-DD532EA1A5DA}"/>
                </a:ext>
              </a:extLst>
            </p:cNvPr>
            <p:cNvGrpSpPr/>
            <p:nvPr/>
          </p:nvGrpSpPr>
          <p:grpSpPr>
            <a:xfrm>
              <a:off x="4242914" y="3989602"/>
              <a:ext cx="840638" cy="675761"/>
              <a:chOff x="3008483" y="3804045"/>
              <a:chExt cx="840638" cy="675761"/>
            </a:xfrm>
          </p:grpSpPr>
          <p:sp>
            <p:nvSpPr>
              <p:cNvPr id="290" name="Rechteck 289">
                <a:extLst>
                  <a:ext uri="{FF2B5EF4-FFF2-40B4-BE49-F238E27FC236}">
                    <a16:creationId xmlns:a16="http://schemas.microsoft.com/office/drawing/2014/main" id="{B38443B6-5695-5FA9-00DE-4E0AFD5CC454}"/>
                  </a:ext>
                </a:extLst>
              </p:cNvPr>
              <p:cNvSpPr/>
              <p:nvPr/>
            </p:nvSpPr>
            <p:spPr>
              <a:xfrm>
                <a:off x="3008483" y="3804045"/>
                <a:ext cx="625334" cy="470216"/>
              </a:xfrm>
              <a:prstGeom prst="rect">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1" name="Textfeld 290">
                <a:extLst>
                  <a:ext uri="{FF2B5EF4-FFF2-40B4-BE49-F238E27FC236}">
                    <a16:creationId xmlns:a16="http://schemas.microsoft.com/office/drawing/2014/main" id="{66EBA962-F1CA-2A77-253F-E3DE49FEEB18}"/>
                  </a:ext>
                </a:extLst>
              </p:cNvPr>
              <p:cNvSpPr txBox="1"/>
              <p:nvPr/>
            </p:nvSpPr>
            <p:spPr>
              <a:xfrm>
                <a:off x="3058519" y="3822548"/>
                <a:ext cx="79060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HT-System</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92" name="Textfeld 291">
                <a:extLst>
                  <a:ext uri="{FF2B5EF4-FFF2-40B4-BE49-F238E27FC236}">
                    <a16:creationId xmlns:a16="http://schemas.microsoft.com/office/drawing/2014/main" id="{30DA8B77-1AA4-821A-3C17-9616014A8DFC}"/>
                  </a:ext>
                </a:extLst>
              </p:cNvPr>
              <p:cNvSpPr txBox="1"/>
              <p:nvPr/>
            </p:nvSpPr>
            <p:spPr>
              <a:xfrm>
                <a:off x="3077537" y="4079696"/>
                <a:ext cx="593432"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HVAC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System</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293" name="Rechteck 292">
            <a:extLst>
              <a:ext uri="{FF2B5EF4-FFF2-40B4-BE49-F238E27FC236}">
                <a16:creationId xmlns:a16="http://schemas.microsoft.com/office/drawing/2014/main" id="{CF2BE36D-8565-CECF-2BEA-C86AEF567AFC}"/>
              </a:ext>
            </a:extLst>
          </p:cNvPr>
          <p:cNvSpPr/>
          <p:nvPr/>
        </p:nvSpPr>
        <p:spPr>
          <a:xfrm>
            <a:off x="1316629" y="1116190"/>
            <a:ext cx="282168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Modell</a:t>
            </a:r>
          </a:p>
        </p:txBody>
      </p:sp>
      <p:sp>
        <p:nvSpPr>
          <p:cNvPr id="298" name="Sechseck 297">
            <a:extLst>
              <a:ext uri="{FF2B5EF4-FFF2-40B4-BE49-F238E27FC236}">
                <a16:creationId xmlns:a16="http://schemas.microsoft.com/office/drawing/2014/main" id="{76171671-C6AF-6B38-932D-3F278ECAC31C}"/>
              </a:ext>
            </a:extLst>
          </p:cNvPr>
          <p:cNvSpPr/>
          <p:nvPr/>
        </p:nvSpPr>
        <p:spPr>
          <a:xfrm>
            <a:off x="7084757" y="3266415"/>
            <a:ext cx="396848" cy="342110"/>
          </a:xfrm>
          <a:prstGeom prst="hexagon">
            <a:avLst>
              <a:gd name="adj" fmla="val 30979"/>
              <a:gd name="vf" fmla="val 115470"/>
            </a:avLst>
          </a:prstGeom>
          <a:solidFill>
            <a:schemeClr val="accent4"/>
          </a:solidFill>
          <a:ln w="12700" cap="flat" cmpd="sng" algn="ctr">
            <a:solidFill>
              <a:schemeClr val="accent4">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03" name="Car7" descr="{&quot;Key&quot;:&quot;POWER_USER_SHAPE_ICON&quot;,&quot;Value&quot;:&quot;POWER_USER_SHAPE_ICON_STYLE_1&quot;}">
            <a:extLst>
              <a:ext uri="{FF2B5EF4-FFF2-40B4-BE49-F238E27FC236}">
                <a16:creationId xmlns:a16="http://schemas.microsoft.com/office/drawing/2014/main" id="{48A6BC12-1C8E-8696-42C5-44384FDB592F}"/>
              </a:ext>
            </a:extLst>
          </p:cNvPr>
          <p:cNvSpPr>
            <a:spLocks noChangeAspect="1" noEditPoints="1"/>
          </p:cNvSpPr>
          <p:nvPr>
            <p:custDataLst>
              <p:tags r:id="rId1"/>
            </p:custDataLst>
          </p:nvPr>
        </p:nvSpPr>
        <p:spPr bwMode="auto">
          <a:xfrm>
            <a:off x="7156124" y="3324801"/>
            <a:ext cx="255772" cy="215341"/>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05" name="Scale4" descr="{&quot;Key&quot;:&quot;POWER_USER_SHAPE_ICON&quot;,&quot;Value&quot;:&quot;POWER_USER_SHAPE_ICON_STYLE_1&quot;}">
            <a:extLst>
              <a:ext uri="{FF2B5EF4-FFF2-40B4-BE49-F238E27FC236}">
                <a16:creationId xmlns:a16="http://schemas.microsoft.com/office/drawing/2014/main" id="{BEE153CB-D988-8726-2717-1657CAE94C7E}"/>
              </a:ext>
            </a:extLst>
          </p:cNvPr>
          <p:cNvSpPr>
            <a:spLocks noChangeAspect="1" noEditPoints="1"/>
          </p:cNvSpPr>
          <p:nvPr>
            <p:custDataLst>
              <p:tags r:id="rId2"/>
            </p:custDataLst>
          </p:nvPr>
        </p:nvSpPr>
        <p:spPr bwMode="auto">
          <a:xfrm>
            <a:off x="3724844" y="1763322"/>
            <a:ext cx="472729" cy="416661"/>
          </a:xfrm>
          <a:custGeom>
            <a:avLst/>
            <a:gdLst>
              <a:gd name="T0" fmla="*/ 3278 w 3993"/>
              <a:gd name="T1" fmla="*/ 0 h 3507"/>
              <a:gd name="T2" fmla="*/ 2285 w 3993"/>
              <a:gd name="T3" fmla="*/ 240 h 3507"/>
              <a:gd name="T4" fmla="*/ 1971 w 3993"/>
              <a:gd name="T5" fmla="*/ 69 h 3507"/>
              <a:gd name="T6" fmla="*/ 1598 w 3993"/>
              <a:gd name="T7" fmla="*/ 405 h 3507"/>
              <a:gd name="T8" fmla="*/ 605 w 3993"/>
              <a:gd name="T9" fmla="*/ 645 h 3507"/>
              <a:gd name="T10" fmla="*/ 664 w 3993"/>
              <a:gd name="T11" fmla="*/ 888 h 3507"/>
              <a:gd name="T12" fmla="*/ 783 w 3993"/>
              <a:gd name="T13" fmla="*/ 859 h 3507"/>
              <a:gd name="T14" fmla="*/ 207 w 3993"/>
              <a:gd name="T15" fmla="*/ 2147 h 3507"/>
              <a:gd name="T16" fmla="*/ 0 w 3993"/>
              <a:gd name="T17" fmla="*/ 2147 h 3507"/>
              <a:gd name="T18" fmla="*/ 437 w 3993"/>
              <a:gd name="T19" fmla="*/ 2562 h 3507"/>
              <a:gd name="T20" fmla="*/ 1312 w 3993"/>
              <a:gd name="T21" fmla="*/ 2562 h 3507"/>
              <a:gd name="T22" fmla="*/ 1750 w 3993"/>
              <a:gd name="T23" fmla="*/ 2147 h 3507"/>
              <a:gd name="T24" fmla="*/ 1543 w 3993"/>
              <a:gd name="T25" fmla="*/ 2147 h 3507"/>
              <a:gd name="T26" fmla="*/ 948 w 3993"/>
              <a:gd name="T27" fmla="*/ 819 h 3507"/>
              <a:gd name="T28" fmla="*/ 1657 w 3993"/>
              <a:gd name="T29" fmla="*/ 648 h 3507"/>
              <a:gd name="T30" fmla="*/ 1846 w 3993"/>
              <a:gd name="T31" fmla="*/ 797 h 3507"/>
              <a:gd name="T32" fmla="*/ 1846 w 3993"/>
              <a:gd name="T33" fmla="*/ 3007 h 3507"/>
              <a:gd name="T34" fmla="*/ 221 w 3993"/>
              <a:gd name="T35" fmla="*/ 3007 h 3507"/>
              <a:gd name="T36" fmla="*/ 221 w 3993"/>
              <a:gd name="T37" fmla="*/ 3507 h 3507"/>
              <a:gd name="T38" fmla="*/ 3721 w 3993"/>
              <a:gd name="T39" fmla="*/ 3507 h 3507"/>
              <a:gd name="T40" fmla="*/ 3721 w 3993"/>
              <a:gd name="T41" fmla="*/ 3007 h 3507"/>
              <a:gd name="T42" fmla="*/ 2096 w 3993"/>
              <a:gd name="T43" fmla="*/ 3007 h 3507"/>
              <a:gd name="T44" fmla="*/ 2096 w 3993"/>
              <a:gd name="T45" fmla="*/ 797 h 3507"/>
              <a:gd name="T46" fmla="*/ 2344 w 3993"/>
              <a:gd name="T47" fmla="*/ 483 h 3507"/>
              <a:gd name="T48" fmla="*/ 3035 w 3993"/>
              <a:gd name="T49" fmla="*/ 316 h 3507"/>
              <a:gd name="T50" fmla="*/ 2455 w 3993"/>
              <a:gd name="T51" fmla="*/ 1611 h 3507"/>
              <a:gd name="T52" fmla="*/ 2243 w 3993"/>
              <a:gd name="T53" fmla="*/ 1611 h 3507"/>
              <a:gd name="T54" fmla="*/ 2681 w 3993"/>
              <a:gd name="T55" fmla="*/ 2025 h 3507"/>
              <a:gd name="T56" fmla="*/ 3556 w 3993"/>
              <a:gd name="T57" fmla="*/ 2025 h 3507"/>
              <a:gd name="T58" fmla="*/ 3993 w 3993"/>
              <a:gd name="T59" fmla="*/ 1611 h 3507"/>
              <a:gd name="T60" fmla="*/ 3764 w 3993"/>
              <a:gd name="T61" fmla="*/ 1611 h 3507"/>
              <a:gd name="T62" fmla="*/ 3170 w 3993"/>
              <a:gd name="T63" fmla="*/ 284 h 3507"/>
              <a:gd name="T64" fmla="*/ 3337 w 3993"/>
              <a:gd name="T65" fmla="*/ 243 h 3507"/>
              <a:gd name="T66" fmla="*/ 3278 w 3993"/>
              <a:gd name="T67" fmla="*/ 0 h 3507"/>
              <a:gd name="T68" fmla="*/ 3110 w 3993"/>
              <a:gd name="T69" fmla="*/ 455 h 3507"/>
              <a:gd name="T70" fmla="*/ 3628 w 3993"/>
              <a:gd name="T71" fmla="*/ 1611 h 3507"/>
              <a:gd name="T72" fmla="*/ 3118 w 3993"/>
              <a:gd name="T73" fmla="*/ 1611 h 3507"/>
              <a:gd name="T74" fmla="*/ 2592 w 3993"/>
              <a:gd name="T75" fmla="*/ 1611 h 3507"/>
              <a:gd name="T76" fmla="*/ 3110 w 3993"/>
              <a:gd name="T77" fmla="*/ 455 h 3507"/>
              <a:gd name="T78" fmla="*/ 875 w 3993"/>
              <a:gd name="T79" fmla="*/ 961 h 3507"/>
              <a:gd name="T80" fmla="*/ 1406 w 3993"/>
              <a:gd name="T81" fmla="*/ 2147 h 3507"/>
              <a:gd name="T82" fmla="*/ 875 w 3993"/>
              <a:gd name="T83" fmla="*/ 2147 h 3507"/>
              <a:gd name="T84" fmla="*/ 344 w 3993"/>
              <a:gd name="T85" fmla="*/ 2147 h 3507"/>
              <a:gd name="T86" fmla="*/ 875 w 3993"/>
              <a:gd name="T87" fmla="*/ 961 h 3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93" h="3507">
                <a:moveTo>
                  <a:pt x="3278" y="0"/>
                </a:moveTo>
                <a:lnTo>
                  <a:pt x="2285" y="240"/>
                </a:lnTo>
                <a:cubicBezTo>
                  <a:pt x="2216" y="133"/>
                  <a:pt x="2098" y="69"/>
                  <a:pt x="1971" y="69"/>
                </a:cubicBezTo>
                <a:cubicBezTo>
                  <a:pt x="1779" y="69"/>
                  <a:pt x="1618" y="214"/>
                  <a:pt x="1598" y="405"/>
                </a:cubicBezTo>
                <a:lnTo>
                  <a:pt x="605" y="645"/>
                </a:lnTo>
                <a:lnTo>
                  <a:pt x="664" y="888"/>
                </a:lnTo>
                <a:lnTo>
                  <a:pt x="783" y="859"/>
                </a:lnTo>
                <a:lnTo>
                  <a:pt x="207" y="2147"/>
                </a:lnTo>
                <a:lnTo>
                  <a:pt x="0" y="2147"/>
                </a:lnTo>
                <a:cubicBezTo>
                  <a:pt x="0" y="2318"/>
                  <a:pt x="167" y="2476"/>
                  <a:pt x="437" y="2562"/>
                </a:cubicBezTo>
                <a:cubicBezTo>
                  <a:pt x="708" y="2647"/>
                  <a:pt x="1042" y="2647"/>
                  <a:pt x="1312" y="2562"/>
                </a:cubicBezTo>
                <a:cubicBezTo>
                  <a:pt x="1583" y="2476"/>
                  <a:pt x="1750" y="2318"/>
                  <a:pt x="1750" y="2147"/>
                </a:cubicBezTo>
                <a:lnTo>
                  <a:pt x="1543" y="2147"/>
                </a:lnTo>
                <a:lnTo>
                  <a:pt x="948" y="819"/>
                </a:lnTo>
                <a:lnTo>
                  <a:pt x="1657" y="648"/>
                </a:lnTo>
                <a:cubicBezTo>
                  <a:pt x="1702" y="718"/>
                  <a:pt x="1768" y="770"/>
                  <a:pt x="1846" y="797"/>
                </a:cubicBezTo>
                <a:lnTo>
                  <a:pt x="1846" y="3007"/>
                </a:lnTo>
                <a:lnTo>
                  <a:pt x="221" y="3007"/>
                </a:lnTo>
                <a:lnTo>
                  <a:pt x="221" y="3507"/>
                </a:lnTo>
                <a:lnTo>
                  <a:pt x="3721" y="3507"/>
                </a:lnTo>
                <a:lnTo>
                  <a:pt x="3721" y="3007"/>
                </a:lnTo>
                <a:lnTo>
                  <a:pt x="2096" y="3007"/>
                </a:lnTo>
                <a:lnTo>
                  <a:pt x="2096" y="797"/>
                </a:lnTo>
                <a:cubicBezTo>
                  <a:pt x="2232" y="749"/>
                  <a:pt x="2329" y="627"/>
                  <a:pt x="2344" y="483"/>
                </a:cubicBezTo>
                <a:lnTo>
                  <a:pt x="3035" y="316"/>
                </a:lnTo>
                <a:lnTo>
                  <a:pt x="2455" y="1611"/>
                </a:lnTo>
                <a:lnTo>
                  <a:pt x="2243" y="1611"/>
                </a:lnTo>
                <a:cubicBezTo>
                  <a:pt x="2243" y="1782"/>
                  <a:pt x="2410" y="1940"/>
                  <a:pt x="2681" y="2025"/>
                </a:cubicBezTo>
                <a:cubicBezTo>
                  <a:pt x="2952" y="2111"/>
                  <a:pt x="3285" y="2111"/>
                  <a:pt x="3556" y="2025"/>
                </a:cubicBezTo>
                <a:cubicBezTo>
                  <a:pt x="3827" y="1940"/>
                  <a:pt x="3993" y="1782"/>
                  <a:pt x="3993" y="1611"/>
                </a:cubicBezTo>
                <a:lnTo>
                  <a:pt x="3764" y="1611"/>
                </a:lnTo>
                <a:lnTo>
                  <a:pt x="3170" y="284"/>
                </a:lnTo>
                <a:lnTo>
                  <a:pt x="3337" y="243"/>
                </a:lnTo>
                <a:lnTo>
                  <a:pt x="3278" y="0"/>
                </a:lnTo>
                <a:close/>
                <a:moveTo>
                  <a:pt x="3110" y="455"/>
                </a:moveTo>
                <a:lnTo>
                  <a:pt x="3628" y="1611"/>
                </a:lnTo>
                <a:lnTo>
                  <a:pt x="3118" y="1611"/>
                </a:lnTo>
                <a:lnTo>
                  <a:pt x="2592" y="1611"/>
                </a:lnTo>
                <a:lnTo>
                  <a:pt x="3110" y="455"/>
                </a:lnTo>
                <a:close/>
                <a:moveTo>
                  <a:pt x="875" y="961"/>
                </a:moveTo>
                <a:lnTo>
                  <a:pt x="1406" y="2147"/>
                </a:lnTo>
                <a:lnTo>
                  <a:pt x="875" y="2147"/>
                </a:lnTo>
                <a:lnTo>
                  <a:pt x="344" y="2147"/>
                </a:lnTo>
                <a:lnTo>
                  <a:pt x="875" y="961"/>
                </a:lnTo>
                <a:close/>
              </a:path>
            </a:pathLst>
          </a:custGeom>
          <a:solidFill>
            <a:schemeClr val="bg2">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ptos" panose="020B0004020202020204" pitchFamily="34" charset="0"/>
              <a:ea typeface="+mn-ea"/>
              <a:cs typeface="+mn-cs"/>
            </a:endParaRPr>
          </a:p>
        </p:txBody>
      </p:sp>
      <p:grpSp>
        <p:nvGrpSpPr>
          <p:cNvPr id="306" name="Gruppieren 305" descr="{&quot;Key&quot;:&quot;POWER_USER_SHAPE_ICON&quot;,&quot;Value&quot;:&quot;POWER_USER_SHAPE_ICON_STYLE_2&quot;}">
            <a:extLst>
              <a:ext uri="{FF2B5EF4-FFF2-40B4-BE49-F238E27FC236}">
                <a16:creationId xmlns:a16="http://schemas.microsoft.com/office/drawing/2014/main" id="{3A68ABBA-C2EF-A479-5BE5-415917808EC6}"/>
              </a:ext>
            </a:extLst>
          </p:cNvPr>
          <p:cNvGrpSpPr>
            <a:grpSpLocks noChangeAspect="1"/>
          </p:cNvGrpSpPr>
          <p:nvPr/>
        </p:nvGrpSpPr>
        <p:grpSpPr>
          <a:xfrm>
            <a:off x="1635553" y="2339838"/>
            <a:ext cx="606062" cy="606062"/>
            <a:chOff x="6103281" y="1370067"/>
            <a:chExt cx="762000" cy="762000"/>
          </a:xfrm>
        </p:grpSpPr>
        <p:sp>
          <p:nvSpPr>
            <p:cNvPr id="307" name="POWER_USER_SHAPE_ICON_STYLE_2">
              <a:extLst>
                <a:ext uri="{FF2B5EF4-FFF2-40B4-BE49-F238E27FC236}">
                  <a16:creationId xmlns:a16="http://schemas.microsoft.com/office/drawing/2014/main" id="{0B71E153-1B43-CA34-BE0E-E034CE8ACEAF}"/>
                </a:ext>
              </a:extLst>
            </p:cNvPr>
            <p:cNvSpPr/>
            <p:nvPr/>
          </p:nvSpPr>
          <p:spPr>
            <a:xfrm>
              <a:off x="6103281" y="1370067"/>
              <a:ext cx="762000" cy="762000"/>
            </a:xfrm>
            <a:prstGeom prst="ellipse">
              <a:avLst/>
            </a:prstGeom>
            <a:solidFill>
              <a:schemeClr val="accent2"/>
            </a:solidFill>
            <a:ln w="12700" cap="flat" cmpd="sng" algn="ctr">
              <a:solidFill>
                <a:schemeClr val="accent2">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08" name="Solar_panel2" descr="{&quot;Key&quot;:&quot;POWER_USER_SHAPE_ICON&quot;,&quot;Value&quot;:&quot;POWER_USER_SHAPE_ICON_STYLE_1&quot;}">
              <a:extLst>
                <a:ext uri="{FF2B5EF4-FFF2-40B4-BE49-F238E27FC236}">
                  <a16:creationId xmlns:a16="http://schemas.microsoft.com/office/drawing/2014/main" id="{F15B0C4F-930D-756C-572F-5DFB35E60582}"/>
                </a:ext>
              </a:extLst>
            </p:cNvPr>
            <p:cNvSpPr>
              <a:spLocks noChangeAspect="1" noEditPoints="1"/>
            </p:cNvSpPr>
            <p:nvPr>
              <p:custDataLst>
                <p:tags r:id="rId11"/>
              </p:custDataLst>
            </p:nvPr>
          </p:nvSpPr>
          <p:spPr bwMode="auto">
            <a:xfrm>
              <a:off x="6230281" y="1509627"/>
              <a:ext cx="508000" cy="482879"/>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309" name="Battery4" descr="{&quot;Key&quot;:&quot;POWER_USER_SHAPE_ICON&quot;,&quot;Value&quot;:&quot;POWER_USER_SHAPE_ICON_STYLE_1&quot;}">
            <a:extLst>
              <a:ext uri="{FF2B5EF4-FFF2-40B4-BE49-F238E27FC236}">
                <a16:creationId xmlns:a16="http://schemas.microsoft.com/office/drawing/2014/main" id="{0DF6EB8B-179F-F684-9E4E-FB7F5DE93577}"/>
              </a:ext>
            </a:extLst>
          </p:cNvPr>
          <p:cNvSpPr>
            <a:spLocks noChangeAspect="1" noEditPoints="1"/>
          </p:cNvSpPr>
          <p:nvPr>
            <p:custDataLst>
              <p:tags r:id="rId3"/>
            </p:custDataLst>
          </p:nvPr>
        </p:nvSpPr>
        <p:spPr bwMode="auto">
          <a:xfrm>
            <a:off x="3876838" y="3170098"/>
            <a:ext cx="99807" cy="1709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10" name="Electric_Car" descr="{&quot;Key&quot;:&quot;POWER_USER_SHAPE_ICON&quot;,&quot;Value&quot;:&quot;POWER_USER_SHAPE_ICON_STYLE_1&quot;}">
            <a:extLst>
              <a:ext uri="{FF2B5EF4-FFF2-40B4-BE49-F238E27FC236}">
                <a16:creationId xmlns:a16="http://schemas.microsoft.com/office/drawing/2014/main" id="{CFC82981-B110-2FA5-ADA9-5EDA4DAFAE64}"/>
              </a:ext>
            </a:extLst>
          </p:cNvPr>
          <p:cNvSpPr>
            <a:spLocks noChangeAspect="1" noEditPoints="1"/>
          </p:cNvSpPr>
          <p:nvPr>
            <p:custDataLst>
              <p:tags r:id="rId4"/>
            </p:custDataLst>
          </p:nvPr>
        </p:nvSpPr>
        <p:spPr bwMode="auto">
          <a:xfrm>
            <a:off x="7122867" y="2227928"/>
            <a:ext cx="371944" cy="188645"/>
          </a:xfrm>
          <a:custGeom>
            <a:avLst/>
            <a:gdLst>
              <a:gd name="T0" fmla="*/ 1124 w 1250"/>
              <a:gd name="T1" fmla="*/ 55 h 632"/>
              <a:gd name="T2" fmla="*/ 957 w 1250"/>
              <a:gd name="T3" fmla="*/ 0 h 632"/>
              <a:gd name="T4" fmla="*/ 726 w 1250"/>
              <a:gd name="T5" fmla="*/ 0 h 632"/>
              <a:gd name="T6" fmla="*/ 584 w 1250"/>
              <a:gd name="T7" fmla="*/ 210 h 632"/>
              <a:gd name="T8" fmla="*/ 494 w 1250"/>
              <a:gd name="T9" fmla="*/ 280 h 632"/>
              <a:gd name="T10" fmla="*/ 477 w 1250"/>
              <a:gd name="T11" fmla="*/ 150 h 632"/>
              <a:gd name="T12" fmla="*/ 408 w 1250"/>
              <a:gd name="T13" fmla="*/ 81 h 632"/>
              <a:gd name="T14" fmla="*/ 339 w 1250"/>
              <a:gd name="T15" fmla="*/ 306 h 632"/>
              <a:gd name="T16" fmla="*/ 339 w 1250"/>
              <a:gd name="T17" fmla="*/ 463 h 632"/>
              <a:gd name="T18" fmla="*/ 308 w 1250"/>
              <a:gd name="T19" fmla="*/ 475 h 632"/>
              <a:gd name="T20" fmla="*/ 304 w 1250"/>
              <a:gd name="T21" fmla="*/ 349 h 632"/>
              <a:gd name="T22" fmla="*/ 204 w 1250"/>
              <a:gd name="T23" fmla="*/ 280 h 632"/>
              <a:gd name="T24" fmla="*/ 80 w 1250"/>
              <a:gd name="T25" fmla="*/ 211 h 632"/>
              <a:gd name="T26" fmla="*/ 17 w 1250"/>
              <a:gd name="T27" fmla="*/ 246 h 632"/>
              <a:gd name="T28" fmla="*/ 0 w 1250"/>
              <a:gd name="T29" fmla="*/ 263 h 632"/>
              <a:gd name="T30" fmla="*/ 17 w 1250"/>
              <a:gd name="T31" fmla="*/ 280 h 632"/>
              <a:gd name="T32" fmla="*/ 80 w 1250"/>
              <a:gd name="T33" fmla="*/ 332 h 632"/>
              <a:gd name="T34" fmla="*/ 17 w 1250"/>
              <a:gd name="T35" fmla="*/ 332 h 632"/>
              <a:gd name="T36" fmla="*/ 17 w 1250"/>
              <a:gd name="T37" fmla="*/ 367 h 632"/>
              <a:gd name="T38" fmla="*/ 80 w 1250"/>
              <a:gd name="T39" fmla="*/ 367 h 632"/>
              <a:gd name="T40" fmla="*/ 112 w 1250"/>
              <a:gd name="T41" fmla="*/ 402 h 632"/>
              <a:gd name="T42" fmla="*/ 235 w 1250"/>
              <a:gd name="T43" fmla="*/ 332 h 632"/>
              <a:gd name="T44" fmla="*/ 252 w 1250"/>
              <a:gd name="T45" fmla="*/ 462 h 632"/>
              <a:gd name="T46" fmla="*/ 321 w 1250"/>
              <a:gd name="T47" fmla="*/ 531 h 632"/>
              <a:gd name="T48" fmla="*/ 391 w 1250"/>
              <a:gd name="T49" fmla="*/ 306 h 632"/>
              <a:gd name="T50" fmla="*/ 391 w 1250"/>
              <a:gd name="T51" fmla="*/ 149 h 632"/>
              <a:gd name="T52" fmla="*/ 421 w 1250"/>
              <a:gd name="T53" fmla="*/ 137 h 632"/>
              <a:gd name="T54" fmla="*/ 425 w 1250"/>
              <a:gd name="T55" fmla="*/ 263 h 632"/>
              <a:gd name="T56" fmla="*/ 518 w 1250"/>
              <a:gd name="T57" fmla="*/ 332 h 632"/>
              <a:gd name="T58" fmla="*/ 577 w 1250"/>
              <a:gd name="T59" fmla="*/ 491 h 632"/>
              <a:gd name="T60" fmla="*/ 686 w 1250"/>
              <a:gd name="T61" fmla="*/ 554 h 632"/>
              <a:gd name="T62" fmla="*/ 884 w 1250"/>
              <a:gd name="T63" fmla="*/ 491 h 632"/>
              <a:gd name="T64" fmla="*/ 1081 w 1250"/>
              <a:gd name="T65" fmla="*/ 554 h 632"/>
              <a:gd name="T66" fmla="*/ 1191 w 1250"/>
              <a:gd name="T67" fmla="*/ 491 h 632"/>
              <a:gd name="T68" fmla="*/ 1250 w 1250"/>
              <a:gd name="T69" fmla="*/ 294 h 632"/>
              <a:gd name="T70" fmla="*/ 633 w 1250"/>
              <a:gd name="T71" fmla="*/ 372 h 632"/>
              <a:gd name="T72" fmla="*/ 633 w 1250"/>
              <a:gd name="T73" fmla="*/ 268 h 632"/>
              <a:gd name="T74" fmla="*/ 633 w 1250"/>
              <a:gd name="T75" fmla="*/ 372 h 632"/>
              <a:gd name="T76" fmla="*/ 884 w 1250"/>
              <a:gd name="T77" fmla="*/ 209 h 632"/>
              <a:gd name="T78" fmla="*/ 692 w 1250"/>
              <a:gd name="T79" fmla="*/ 87 h 632"/>
              <a:gd name="T80" fmla="*/ 884 w 1250"/>
              <a:gd name="T81" fmla="*/ 57 h 632"/>
              <a:gd name="T82" fmla="*/ 1043 w 1250"/>
              <a:gd name="T83" fmla="*/ 57 h 632"/>
              <a:gd name="T84" fmla="*/ 1122 w 1250"/>
              <a:gd name="T85" fmla="*/ 209 h 632"/>
              <a:gd name="T86" fmla="*/ 1135 w 1250"/>
              <a:gd name="T87" fmla="*/ 372 h 632"/>
              <a:gd name="T88" fmla="*/ 1135 w 1250"/>
              <a:gd name="T89" fmla="*/ 268 h 632"/>
              <a:gd name="T90" fmla="*/ 1135 w 1250"/>
              <a:gd name="T91" fmla="*/ 37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632">
                <a:moveTo>
                  <a:pt x="1184" y="210"/>
                </a:moveTo>
                <a:lnTo>
                  <a:pt x="1124" y="55"/>
                </a:lnTo>
                <a:cubicBezTo>
                  <a:pt x="1112" y="25"/>
                  <a:pt x="1088" y="0"/>
                  <a:pt x="1042" y="0"/>
                </a:cubicBezTo>
                <a:lnTo>
                  <a:pt x="957" y="0"/>
                </a:lnTo>
                <a:lnTo>
                  <a:pt x="812" y="0"/>
                </a:lnTo>
                <a:lnTo>
                  <a:pt x="726" y="0"/>
                </a:lnTo>
                <a:cubicBezTo>
                  <a:pt x="680" y="0"/>
                  <a:pt x="656" y="25"/>
                  <a:pt x="644" y="55"/>
                </a:cubicBezTo>
                <a:lnTo>
                  <a:pt x="584" y="210"/>
                </a:lnTo>
                <a:cubicBezTo>
                  <a:pt x="563" y="213"/>
                  <a:pt x="526" y="236"/>
                  <a:pt x="520" y="280"/>
                </a:cubicBezTo>
                <a:lnTo>
                  <a:pt x="494" y="280"/>
                </a:lnTo>
                <a:cubicBezTo>
                  <a:pt x="484" y="280"/>
                  <a:pt x="477" y="267"/>
                  <a:pt x="477" y="263"/>
                </a:cubicBezTo>
                <a:lnTo>
                  <a:pt x="477" y="150"/>
                </a:lnTo>
                <a:cubicBezTo>
                  <a:pt x="477" y="131"/>
                  <a:pt x="471" y="113"/>
                  <a:pt x="458" y="101"/>
                </a:cubicBezTo>
                <a:cubicBezTo>
                  <a:pt x="446" y="88"/>
                  <a:pt x="428" y="81"/>
                  <a:pt x="408" y="81"/>
                </a:cubicBezTo>
                <a:cubicBezTo>
                  <a:pt x="368" y="81"/>
                  <a:pt x="339" y="110"/>
                  <a:pt x="339" y="149"/>
                </a:cubicBezTo>
                <a:lnTo>
                  <a:pt x="339" y="306"/>
                </a:lnTo>
                <a:lnTo>
                  <a:pt x="339" y="306"/>
                </a:lnTo>
                <a:lnTo>
                  <a:pt x="339" y="463"/>
                </a:lnTo>
                <a:cubicBezTo>
                  <a:pt x="339" y="474"/>
                  <a:pt x="333" y="479"/>
                  <a:pt x="321" y="479"/>
                </a:cubicBezTo>
                <a:cubicBezTo>
                  <a:pt x="317" y="479"/>
                  <a:pt x="312" y="479"/>
                  <a:pt x="308" y="475"/>
                </a:cubicBezTo>
                <a:cubicBezTo>
                  <a:pt x="305" y="472"/>
                  <a:pt x="304" y="467"/>
                  <a:pt x="304" y="463"/>
                </a:cubicBezTo>
                <a:lnTo>
                  <a:pt x="304" y="349"/>
                </a:lnTo>
                <a:cubicBezTo>
                  <a:pt x="304" y="317"/>
                  <a:pt x="275" y="280"/>
                  <a:pt x="235" y="280"/>
                </a:cubicBezTo>
                <a:lnTo>
                  <a:pt x="204" y="280"/>
                </a:lnTo>
                <a:cubicBezTo>
                  <a:pt x="193" y="240"/>
                  <a:pt x="156" y="211"/>
                  <a:pt x="112" y="211"/>
                </a:cubicBezTo>
                <a:lnTo>
                  <a:pt x="80" y="211"/>
                </a:lnTo>
                <a:lnTo>
                  <a:pt x="80" y="246"/>
                </a:lnTo>
                <a:lnTo>
                  <a:pt x="17" y="246"/>
                </a:lnTo>
                <a:lnTo>
                  <a:pt x="17" y="246"/>
                </a:lnTo>
                <a:cubicBezTo>
                  <a:pt x="8" y="246"/>
                  <a:pt x="0" y="253"/>
                  <a:pt x="0" y="263"/>
                </a:cubicBezTo>
                <a:cubicBezTo>
                  <a:pt x="0" y="272"/>
                  <a:pt x="8" y="280"/>
                  <a:pt x="17" y="280"/>
                </a:cubicBezTo>
                <a:lnTo>
                  <a:pt x="17" y="280"/>
                </a:lnTo>
                <a:lnTo>
                  <a:pt x="80" y="280"/>
                </a:lnTo>
                <a:lnTo>
                  <a:pt x="80" y="332"/>
                </a:lnTo>
                <a:lnTo>
                  <a:pt x="17" y="332"/>
                </a:lnTo>
                <a:lnTo>
                  <a:pt x="17" y="332"/>
                </a:lnTo>
                <a:cubicBezTo>
                  <a:pt x="8" y="332"/>
                  <a:pt x="0" y="340"/>
                  <a:pt x="0" y="350"/>
                </a:cubicBezTo>
                <a:cubicBezTo>
                  <a:pt x="0" y="359"/>
                  <a:pt x="8" y="367"/>
                  <a:pt x="17" y="367"/>
                </a:cubicBezTo>
                <a:lnTo>
                  <a:pt x="17" y="367"/>
                </a:lnTo>
                <a:lnTo>
                  <a:pt x="80" y="367"/>
                </a:lnTo>
                <a:lnTo>
                  <a:pt x="80" y="402"/>
                </a:lnTo>
                <a:lnTo>
                  <a:pt x="112" y="402"/>
                </a:lnTo>
                <a:cubicBezTo>
                  <a:pt x="156" y="402"/>
                  <a:pt x="193" y="372"/>
                  <a:pt x="204" y="332"/>
                </a:cubicBezTo>
                <a:lnTo>
                  <a:pt x="235" y="332"/>
                </a:lnTo>
                <a:cubicBezTo>
                  <a:pt x="245" y="332"/>
                  <a:pt x="252" y="345"/>
                  <a:pt x="252" y="349"/>
                </a:cubicBezTo>
                <a:lnTo>
                  <a:pt x="252" y="462"/>
                </a:lnTo>
                <a:cubicBezTo>
                  <a:pt x="252" y="481"/>
                  <a:pt x="258" y="499"/>
                  <a:pt x="271" y="511"/>
                </a:cubicBezTo>
                <a:cubicBezTo>
                  <a:pt x="283" y="524"/>
                  <a:pt x="301" y="531"/>
                  <a:pt x="321" y="531"/>
                </a:cubicBezTo>
                <a:cubicBezTo>
                  <a:pt x="361" y="531"/>
                  <a:pt x="391" y="502"/>
                  <a:pt x="391" y="463"/>
                </a:cubicBezTo>
                <a:lnTo>
                  <a:pt x="391" y="306"/>
                </a:lnTo>
                <a:lnTo>
                  <a:pt x="391" y="306"/>
                </a:lnTo>
                <a:lnTo>
                  <a:pt x="391" y="149"/>
                </a:lnTo>
                <a:cubicBezTo>
                  <a:pt x="391" y="138"/>
                  <a:pt x="396" y="133"/>
                  <a:pt x="408" y="133"/>
                </a:cubicBezTo>
                <a:cubicBezTo>
                  <a:pt x="412" y="133"/>
                  <a:pt x="418" y="133"/>
                  <a:pt x="421" y="137"/>
                </a:cubicBezTo>
                <a:cubicBezTo>
                  <a:pt x="424" y="140"/>
                  <a:pt x="425" y="145"/>
                  <a:pt x="425" y="149"/>
                </a:cubicBezTo>
                <a:lnTo>
                  <a:pt x="425" y="263"/>
                </a:lnTo>
                <a:cubicBezTo>
                  <a:pt x="425" y="295"/>
                  <a:pt x="454" y="332"/>
                  <a:pt x="494" y="332"/>
                </a:cubicBezTo>
                <a:lnTo>
                  <a:pt x="518" y="332"/>
                </a:lnTo>
                <a:lnTo>
                  <a:pt x="518" y="491"/>
                </a:lnTo>
                <a:lnTo>
                  <a:pt x="577" y="491"/>
                </a:lnTo>
                <a:lnTo>
                  <a:pt x="577" y="554"/>
                </a:lnTo>
                <a:cubicBezTo>
                  <a:pt x="577" y="632"/>
                  <a:pt x="687" y="631"/>
                  <a:pt x="686" y="554"/>
                </a:cubicBezTo>
                <a:lnTo>
                  <a:pt x="686" y="491"/>
                </a:lnTo>
                <a:lnTo>
                  <a:pt x="884" y="491"/>
                </a:lnTo>
                <a:lnTo>
                  <a:pt x="1081" y="491"/>
                </a:lnTo>
                <a:lnTo>
                  <a:pt x="1081" y="554"/>
                </a:lnTo>
                <a:cubicBezTo>
                  <a:pt x="1082" y="631"/>
                  <a:pt x="1191" y="632"/>
                  <a:pt x="1191" y="554"/>
                </a:cubicBezTo>
                <a:lnTo>
                  <a:pt x="1191" y="491"/>
                </a:lnTo>
                <a:lnTo>
                  <a:pt x="1250" y="491"/>
                </a:lnTo>
                <a:lnTo>
                  <a:pt x="1250" y="294"/>
                </a:lnTo>
                <a:cubicBezTo>
                  <a:pt x="1250" y="241"/>
                  <a:pt x="1208" y="213"/>
                  <a:pt x="1184" y="210"/>
                </a:cubicBezTo>
                <a:close/>
                <a:moveTo>
                  <a:pt x="633" y="372"/>
                </a:moveTo>
                <a:cubicBezTo>
                  <a:pt x="605" y="372"/>
                  <a:pt x="583" y="349"/>
                  <a:pt x="583" y="320"/>
                </a:cubicBezTo>
                <a:cubicBezTo>
                  <a:pt x="583" y="291"/>
                  <a:pt x="605" y="268"/>
                  <a:pt x="633" y="268"/>
                </a:cubicBezTo>
                <a:cubicBezTo>
                  <a:pt x="661" y="268"/>
                  <a:pt x="684" y="291"/>
                  <a:pt x="684" y="320"/>
                </a:cubicBezTo>
                <a:cubicBezTo>
                  <a:pt x="684" y="349"/>
                  <a:pt x="661" y="372"/>
                  <a:pt x="633" y="372"/>
                </a:cubicBezTo>
                <a:close/>
                <a:moveTo>
                  <a:pt x="884" y="209"/>
                </a:moveTo>
                <a:lnTo>
                  <a:pt x="884" y="209"/>
                </a:lnTo>
                <a:lnTo>
                  <a:pt x="647" y="209"/>
                </a:lnTo>
                <a:lnTo>
                  <a:pt x="692" y="87"/>
                </a:lnTo>
                <a:cubicBezTo>
                  <a:pt x="697" y="69"/>
                  <a:pt x="706" y="57"/>
                  <a:pt x="726" y="57"/>
                </a:cubicBezTo>
                <a:lnTo>
                  <a:pt x="884" y="57"/>
                </a:lnTo>
                <a:lnTo>
                  <a:pt x="884" y="57"/>
                </a:lnTo>
                <a:lnTo>
                  <a:pt x="1043" y="57"/>
                </a:lnTo>
                <a:cubicBezTo>
                  <a:pt x="1062" y="57"/>
                  <a:pt x="1071" y="69"/>
                  <a:pt x="1076" y="87"/>
                </a:cubicBezTo>
                <a:lnTo>
                  <a:pt x="1122" y="209"/>
                </a:lnTo>
                <a:lnTo>
                  <a:pt x="884" y="209"/>
                </a:lnTo>
                <a:close/>
                <a:moveTo>
                  <a:pt x="1135" y="372"/>
                </a:moveTo>
                <a:cubicBezTo>
                  <a:pt x="1107" y="372"/>
                  <a:pt x="1084" y="349"/>
                  <a:pt x="1084" y="320"/>
                </a:cubicBezTo>
                <a:cubicBezTo>
                  <a:pt x="1084" y="291"/>
                  <a:pt x="1107" y="268"/>
                  <a:pt x="1135" y="268"/>
                </a:cubicBezTo>
                <a:cubicBezTo>
                  <a:pt x="1163" y="268"/>
                  <a:pt x="1185" y="291"/>
                  <a:pt x="1186" y="320"/>
                </a:cubicBezTo>
                <a:cubicBezTo>
                  <a:pt x="1185" y="349"/>
                  <a:pt x="1163" y="372"/>
                  <a:pt x="1135" y="37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ptos" panose="020B0004020202020204" pitchFamily="34" charset="0"/>
              <a:ea typeface="+mn-ea"/>
              <a:cs typeface="+mn-cs"/>
            </a:endParaRPr>
          </a:p>
        </p:txBody>
      </p:sp>
      <p:grpSp>
        <p:nvGrpSpPr>
          <p:cNvPr id="312" name="Gruppieren 311">
            <a:extLst>
              <a:ext uri="{FF2B5EF4-FFF2-40B4-BE49-F238E27FC236}">
                <a16:creationId xmlns:a16="http://schemas.microsoft.com/office/drawing/2014/main" id="{F0F3EA16-BC0E-47F1-F255-B01070586A8D}"/>
              </a:ext>
            </a:extLst>
          </p:cNvPr>
          <p:cNvGrpSpPr/>
          <p:nvPr/>
        </p:nvGrpSpPr>
        <p:grpSpPr>
          <a:xfrm>
            <a:off x="8812293" y="3032641"/>
            <a:ext cx="1298629" cy="246221"/>
            <a:chOff x="9167679" y="2565950"/>
            <a:chExt cx="1298629" cy="246221"/>
          </a:xfrm>
        </p:grpSpPr>
        <p:cxnSp>
          <p:nvCxnSpPr>
            <p:cNvPr id="313" name="Gerade Verbindung mit Pfeil 312">
              <a:extLst>
                <a:ext uri="{FF2B5EF4-FFF2-40B4-BE49-F238E27FC236}">
                  <a16:creationId xmlns:a16="http://schemas.microsoft.com/office/drawing/2014/main" id="{4CA0E7D6-DBB6-9AC7-F947-B827171493D6}"/>
                </a:ext>
              </a:extLst>
            </p:cNvPr>
            <p:cNvCxnSpPr/>
            <p:nvPr/>
          </p:nvCxnSpPr>
          <p:spPr>
            <a:xfrm>
              <a:off x="9222283" y="2771816"/>
              <a:ext cx="1244025" cy="0"/>
            </a:xfrm>
            <a:prstGeom prst="straightConnector1">
              <a:avLst/>
            </a:prstGeom>
            <a:noFill/>
            <a:ln w="28575" cap="flat" cmpd="sng" algn="ctr">
              <a:solidFill>
                <a:srgbClr val="89814E"/>
              </a:solidFill>
              <a:prstDash val="solid"/>
              <a:miter lim="800000"/>
              <a:tailEnd type="triangle"/>
            </a:ln>
            <a:effectLst/>
          </p:spPr>
        </p:cxnSp>
        <p:sp>
          <p:nvSpPr>
            <p:cNvPr id="314" name="Textfeld 313">
              <a:extLst>
                <a:ext uri="{FF2B5EF4-FFF2-40B4-BE49-F238E27FC236}">
                  <a16:creationId xmlns:a16="http://schemas.microsoft.com/office/drawing/2014/main" id="{C9AA8097-0224-FC7F-1700-2C8CC90F822F}"/>
                </a:ext>
              </a:extLst>
            </p:cNvPr>
            <p:cNvSpPr txBox="1"/>
            <p:nvPr/>
          </p:nvSpPr>
          <p:spPr>
            <a:xfrm>
              <a:off x="9167679" y="2565950"/>
              <a:ext cx="60144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black"/>
                  </a:solidFill>
                  <a:effectLst/>
                  <a:uLnTx/>
                  <a:uFillTx/>
                  <a:latin typeface="Aptos" panose="020B0004020202020204" pitchFamily="34" charset="0"/>
                  <a:ea typeface="+mn-ea"/>
                  <a:cs typeface="+mn-cs"/>
                </a:rPr>
                <a:t>Fossile</a:t>
              </a:r>
              <a:endParaRPr kumimoji="0" lang="de-AT" sz="1000" b="1"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15" name="Textfeld 314">
              <a:extLst>
                <a:ext uri="{FF2B5EF4-FFF2-40B4-BE49-F238E27FC236}">
                  <a16:creationId xmlns:a16="http://schemas.microsoft.com/office/drawing/2014/main" id="{4F876C7C-C254-1E16-20B5-A6997D17B1C0}"/>
                </a:ext>
              </a:extLst>
            </p:cNvPr>
            <p:cNvSpPr txBox="1"/>
            <p:nvPr/>
          </p:nvSpPr>
          <p:spPr>
            <a:xfrm>
              <a:off x="9608634" y="2565950"/>
              <a:ext cx="84991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1" u="none" strike="noStrike" kern="0" cap="none" spc="0" normalizeH="0" baseline="0" noProof="0">
                  <a:ln>
                    <a:noFill/>
                  </a:ln>
                  <a:solidFill>
                    <a:prstClr val="black"/>
                  </a:solidFill>
                  <a:effectLst/>
                  <a:uLnTx/>
                  <a:uFillTx/>
                  <a:latin typeface="Aptos" panose="020B0004020202020204" pitchFamily="34" charset="0"/>
                  <a:ea typeface="+mn-ea"/>
                  <a:cs typeface="+mn-cs"/>
                </a:rPr>
                <a:t>Fossil fuels</a:t>
              </a:r>
              <a:endParaRPr kumimoji="0" lang="de-AT" sz="1000" b="1"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316" name="Windmill3" descr="{&quot;Key&quot;:&quot;POWER_USER_SHAPE_ICON&quot;,&quot;Value&quot;:&quot;POWER_USER_SHAPE_ICON_STYLE_1&quot;}">
            <a:extLst>
              <a:ext uri="{FF2B5EF4-FFF2-40B4-BE49-F238E27FC236}">
                <a16:creationId xmlns:a16="http://schemas.microsoft.com/office/drawing/2014/main" id="{3FC9EB37-2800-34CC-3296-C1B03AC2E303}"/>
              </a:ext>
            </a:extLst>
          </p:cNvPr>
          <p:cNvSpPr>
            <a:spLocks noChangeAspect="1" noEditPoints="1"/>
          </p:cNvSpPr>
          <p:nvPr>
            <p:custDataLst>
              <p:tags r:id="rId5"/>
            </p:custDataLst>
          </p:nvPr>
        </p:nvSpPr>
        <p:spPr bwMode="auto">
          <a:xfrm>
            <a:off x="5787057" y="890590"/>
            <a:ext cx="444928" cy="504771"/>
          </a:xfrm>
          <a:custGeom>
            <a:avLst/>
            <a:gdLst>
              <a:gd name="T0" fmla="*/ 360 w 713"/>
              <a:gd name="T1" fmla="*/ 374 h 808"/>
              <a:gd name="T2" fmla="*/ 360 w 713"/>
              <a:gd name="T3" fmla="*/ 323 h 808"/>
              <a:gd name="T4" fmla="*/ 149 w 713"/>
              <a:gd name="T5" fmla="*/ 405 h 808"/>
              <a:gd name="T6" fmla="*/ 115 w 713"/>
              <a:gd name="T7" fmla="*/ 414 h 808"/>
              <a:gd name="T8" fmla="*/ 164 w 713"/>
              <a:gd name="T9" fmla="*/ 215 h 808"/>
              <a:gd name="T10" fmla="*/ 149 w 713"/>
              <a:gd name="T11" fmla="*/ 405 h 808"/>
              <a:gd name="T12" fmla="*/ 82 w 713"/>
              <a:gd name="T13" fmla="*/ 529 h 808"/>
              <a:gd name="T14" fmla="*/ 23 w 713"/>
              <a:gd name="T15" fmla="*/ 258 h 808"/>
              <a:gd name="T16" fmla="*/ 58 w 713"/>
              <a:gd name="T17" fmla="*/ 267 h 808"/>
              <a:gd name="T18" fmla="*/ 417 w 713"/>
              <a:gd name="T19" fmla="*/ 137 h 808"/>
              <a:gd name="T20" fmla="*/ 426 w 713"/>
              <a:gd name="T21" fmla="*/ 103 h 808"/>
              <a:gd name="T22" fmla="*/ 573 w 713"/>
              <a:gd name="T23" fmla="*/ 246 h 808"/>
              <a:gd name="T24" fmla="*/ 417 w 713"/>
              <a:gd name="T25" fmla="*/ 137 h 808"/>
              <a:gd name="T26" fmla="*/ 342 w 713"/>
              <a:gd name="T27" fmla="*/ 18 h 808"/>
              <a:gd name="T28" fmla="*/ 606 w 713"/>
              <a:gd name="T29" fmla="*/ 102 h 808"/>
              <a:gd name="T30" fmla="*/ 581 w 713"/>
              <a:gd name="T31" fmla="*/ 127 h 808"/>
              <a:gd name="T32" fmla="*/ 631 w 713"/>
              <a:gd name="T33" fmla="*/ 505 h 808"/>
              <a:gd name="T34" fmla="*/ 662 w 713"/>
              <a:gd name="T35" fmla="*/ 523 h 808"/>
              <a:gd name="T36" fmla="*/ 428 w 713"/>
              <a:gd name="T37" fmla="*/ 672 h 808"/>
              <a:gd name="T38" fmla="*/ 631 w 713"/>
              <a:gd name="T39" fmla="*/ 505 h 808"/>
              <a:gd name="T40" fmla="*/ 193 w 713"/>
              <a:gd name="T41" fmla="*/ 638 h 808"/>
              <a:gd name="T42" fmla="*/ 330 w 713"/>
              <a:gd name="T43" fmla="*/ 761 h 808"/>
              <a:gd name="T44" fmla="*/ 172 w 713"/>
              <a:gd name="T45" fmla="*/ 784 h 808"/>
              <a:gd name="T46" fmla="*/ 524 w 713"/>
              <a:gd name="T47" fmla="*/ 808 h 808"/>
              <a:gd name="T48" fmla="*/ 524 w 713"/>
              <a:gd name="T49" fmla="*/ 761 h 808"/>
              <a:gd name="T50" fmla="*/ 389 w 713"/>
              <a:gd name="T51" fmla="*/ 601 h 808"/>
              <a:gd name="T52" fmla="*/ 539 w 713"/>
              <a:gd name="T53" fmla="*/ 503 h 808"/>
              <a:gd name="T54" fmla="*/ 389 w 713"/>
              <a:gd name="T55" fmla="*/ 565 h 808"/>
              <a:gd name="T56" fmla="*/ 440 w 713"/>
              <a:gd name="T57" fmla="*/ 486 h 808"/>
              <a:gd name="T58" fmla="*/ 422 w 713"/>
              <a:gd name="T59" fmla="*/ 456 h 808"/>
              <a:gd name="T60" fmla="*/ 389 w 713"/>
              <a:gd name="T61" fmla="*/ 402 h 808"/>
              <a:gd name="T62" fmla="*/ 695 w 713"/>
              <a:gd name="T63" fmla="*/ 372 h 808"/>
              <a:gd name="T64" fmla="*/ 512 w 713"/>
              <a:gd name="T65" fmla="*/ 299 h 808"/>
              <a:gd name="T66" fmla="*/ 416 w 713"/>
              <a:gd name="T67" fmla="*/ 217 h 808"/>
              <a:gd name="T68" fmla="*/ 476 w 713"/>
              <a:gd name="T69" fmla="*/ 305 h 808"/>
              <a:gd name="T70" fmla="*/ 352 w 713"/>
              <a:gd name="T71" fmla="*/ 288 h 808"/>
              <a:gd name="T72" fmla="*/ 193 w 713"/>
              <a:gd name="T73" fmla="*/ 58 h 808"/>
              <a:gd name="T74" fmla="*/ 200 w 713"/>
              <a:gd name="T75" fmla="*/ 348 h 808"/>
              <a:gd name="T76" fmla="*/ 236 w 713"/>
              <a:gd name="T77" fmla="*/ 348 h 808"/>
              <a:gd name="T78" fmla="*/ 311 w 713"/>
              <a:gd name="T79" fmla="*/ 312 h 808"/>
              <a:gd name="T80" fmla="*/ 172 w 713"/>
              <a:gd name="T81" fmla="*/ 62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3" h="808">
                <a:moveTo>
                  <a:pt x="386" y="348"/>
                </a:moveTo>
                <a:cubicBezTo>
                  <a:pt x="386" y="362"/>
                  <a:pt x="374" y="374"/>
                  <a:pt x="360" y="374"/>
                </a:cubicBezTo>
                <a:cubicBezTo>
                  <a:pt x="346" y="374"/>
                  <a:pt x="334" y="362"/>
                  <a:pt x="334" y="348"/>
                </a:cubicBezTo>
                <a:cubicBezTo>
                  <a:pt x="334" y="334"/>
                  <a:pt x="346" y="323"/>
                  <a:pt x="360" y="323"/>
                </a:cubicBezTo>
                <a:cubicBezTo>
                  <a:pt x="374" y="323"/>
                  <a:pt x="386" y="334"/>
                  <a:pt x="386" y="348"/>
                </a:cubicBezTo>
                <a:close/>
                <a:moveTo>
                  <a:pt x="149" y="405"/>
                </a:moveTo>
                <a:cubicBezTo>
                  <a:pt x="151" y="414"/>
                  <a:pt x="146" y="424"/>
                  <a:pt x="136" y="427"/>
                </a:cubicBezTo>
                <a:cubicBezTo>
                  <a:pt x="127" y="429"/>
                  <a:pt x="117" y="424"/>
                  <a:pt x="115" y="414"/>
                </a:cubicBezTo>
                <a:cubicBezTo>
                  <a:pt x="97" y="349"/>
                  <a:pt x="106" y="280"/>
                  <a:pt x="140" y="221"/>
                </a:cubicBezTo>
                <a:cubicBezTo>
                  <a:pt x="145" y="213"/>
                  <a:pt x="156" y="210"/>
                  <a:pt x="164" y="215"/>
                </a:cubicBezTo>
                <a:cubicBezTo>
                  <a:pt x="173" y="220"/>
                  <a:pt x="176" y="231"/>
                  <a:pt x="171" y="239"/>
                </a:cubicBezTo>
                <a:cubicBezTo>
                  <a:pt x="142" y="289"/>
                  <a:pt x="134" y="349"/>
                  <a:pt x="149" y="405"/>
                </a:cubicBezTo>
                <a:close/>
                <a:moveTo>
                  <a:pt x="89" y="505"/>
                </a:moveTo>
                <a:cubicBezTo>
                  <a:pt x="94" y="513"/>
                  <a:pt x="91" y="524"/>
                  <a:pt x="82" y="529"/>
                </a:cubicBezTo>
                <a:cubicBezTo>
                  <a:pt x="74" y="534"/>
                  <a:pt x="63" y="531"/>
                  <a:pt x="58" y="523"/>
                </a:cubicBezTo>
                <a:cubicBezTo>
                  <a:pt x="12" y="443"/>
                  <a:pt x="0" y="347"/>
                  <a:pt x="23" y="258"/>
                </a:cubicBezTo>
                <a:cubicBezTo>
                  <a:pt x="26" y="249"/>
                  <a:pt x="36" y="243"/>
                  <a:pt x="45" y="246"/>
                </a:cubicBezTo>
                <a:cubicBezTo>
                  <a:pt x="55" y="248"/>
                  <a:pt x="60" y="258"/>
                  <a:pt x="58" y="267"/>
                </a:cubicBezTo>
                <a:cubicBezTo>
                  <a:pt x="36" y="348"/>
                  <a:pt x="47" y="433"/>
                  <a:pt x="89" y="505"/>
                </a:cubicBezTo>
                <a:close/>
                <a:moveTo>
                  <a:pt x="417" y="137"/>
                </a:moveTo>
                <a:cubicBezTo>
                  <a:pt x="407" y="135"/>
                  <a:pt x="401" y="125"/>
                  <a:pt x="404" y="116"/>
                </a:cubicBezTo>
                <a:cubicBezTo>
                  <a:pt x="407" y="106"/>
                  <a:pt x="416" y="101"/>
                  <a:pt x="426" y="103"/>
                </a:cubicBezTo>
                <a:cubicBezTo>
                  <a:pt x="491" y="121"/>
                  <a:pt x="546" y="163"/>
                  <a:pt x="580" y="222"/>
                </a:cubicBezTo>
                <a:cubicBezTo>
                  <a:pt x="585" y="230"/>
                  <a:pt x="582" y="241"/>
                  <a:pt x="573" y="246"/>
                </a:cubicBezTo>
                <a:cubicBezTo>
                  <a:pt x="565" y="250"/>
                  <a:pt x="554" y="248"/>
                  <a:pt x="549" y="239"/>
                </a:cubicBezTo>
                <a:cubicBezTo>
                  <a:pt x="520" y="189"/>
                  <a:pt x="472" y="152"/>
                  <a:pt x="417" y="137"/>
                </a:cubicBezTo>
                <a:close/>
                <a:moveTo>
                  <a:pt x="360" y="35"/>
                </a:moveTo>
                <a:cubicBezTo>
                  <a:pt x="350" y="35"/>
                  <a:pt x="342" y="27"/>
                  <a:pt x="342" y="18"/>
                </a:cubicBezTo>
                <a:cubicBezTo>
                  <a:pt x="342" y="8"/>
                  <a:pt x="350" y="0"/>
                  <a:pt x="360" y="0"/>
                </a:cubicBezTo>
                <a:cubicBezTo>
                  <a:pt x="452" y="0"/>
                  <a:pt x="541" y="37"/>
                  <a:pt x="606" y="102"/>
                </a:cubicBezTo>
                <a:cubicBezTo>
                  <a:pt x="613" y="109"/>
                  <a:pt x="613" y="120"/>
                  <a:pt x="606" y="127"/>
                </a:cubicBezTo>
                <a:cubicBezTo>
                  <a:pt x="599" y="134"/>
                  <a:pt x="588" y="134"/>
                  <a:pt x="581" y="127"/>
                </a:cubicBezTo>
                <a:cubicBezTo>
                  <a:pt x="522" y="68"/>
                  <a:pt x="443" y="35"/>
                  <a:pt x="360" y="35"/>
                </a:cubicBezTo>
                <a:close/>
                <a:moveTo>
                  <a:pt x="631" y="505"/>
                </a:moveTo>
                <a:cubicBezTo>
                  <a:pt x="636" y="497"/>
                  <a:pt x="647" y="494"/>
                  <a:pt x="655" y="498"/>
                </a:cubicBezTo>
                <a:cubicBezTo>
                  <a:pt x="664" y="503"/>
                  <a:pt x="667" y="514"/>
                  <a:pt x="662" y="523"/>
                </a:cubicBezTo>
                <a:cubicBezTo>
                  <a:pt x="615" y="603"/>
                  <a:pt x="539" y="661"/>
                  <a:pt x="450" y="685"/>
                </a:cubicBezTo>
                <a:cubicBezTo>
                  <a:pt x="441" y="687"/>
                  <a:pt x="431" y="682"/>
                  <a:pt x="428" y="672"/>
                </a:cubicBezTo>
                <a:cubicBezTo>
                  <a:pt x="426" y="663"/>
                  <a:pt x="432" y="653"/>
                  <a:pt x="441" y="651"/>
                </a:cubicBezTo>
                <a:cubicBezTo>
                  <a:pt x="521" y="629"/>
                  <a:pt x="590" y="577"/>
                  <a:pt x="631" y="505"/>
                </a:cubicBezTo>
                <a:close/>
                <a:moveTo>
                  <a:pt x="172" y="627"/>
                </a:moveTo>
                <a:cubicBezTo>
                  <a:pt x="164" y="641"/>
                  <a:pt x="179" y="652"/>
                  <a:pt x="193" y="638"/>
                </a:cubicBezTo>
                <a:lnTo>
                  <a:pt x="330" y="501"/>
                </a:lnTo>
                <a:lnTo>
                  <a:pt x="330" y="761"/>
                </a:lnTo>
                <a:lnTo>
                  <a:pt x="196" y="761"/>
                </a:lnTo>
                <a:cubicBezTo>
                  <a:pt x="183" y="761"/>
                  <a:pt x="172" y="771"/>
                  <a:pt x="172" y="784"/>
                </a:cubicBezTo>
                <a:cubicBezTo>
                  <a:pt x="172" y="797"/>
                  <a:pt x="183" y="808"/>
                  <a:pt x="196" y="808"/>
                </a:cubicBezTo>
                <a:lnTo>
                  <a:pt x="524" y="808"/>
                </a:lnTo>
                <a:cubicBezTo>
                  <a:pt x="537" y="808"/>
                  <a:pt x="548" y="797"/>
                  <a:pt x="548" y="784"/>
                </a:cubicBezTo>
                <a:cubicBezTo>
                  <a:pt x="548" y="771"/>
                  <a:pt x="537" y="761"/>
                  <a:pt x="524" y="761"/>
                </a:cubicBezTo>
                <a:lnTo>
                  <a:pt x="389" y="761"/>
                </a:lnTo>
                <a:lnTo>
                  <a:pt x="389" y="601"/>
                </a:lnTo>
                <a:cubicBezTo>
                  <a:pt x="446" y="594"/>
                  <a:pt x="499" y="568"/>
                  <a:pt x="539" y="528"/>
                </a:cubicBezTo>
                <a:cubicBezTo>
                  <a:pt x="546" y="521"/>
                  <a:pt x="546" y="510"/>
                  <a:pt x="539" y="503"/>
                </a:cubicBezTo>
                <a:cubicBezTo>
                  <a:pt x="533" y="496"/>
                  <a:pt x="521" y="496"/>
                  <a:pt x="514" y="503"/>
                </a:cubicBezTo>
                <a:cubicBezTo>
                  <a:pt x="481" y="537"/>
                  <a:pt x="437" y="559"/>
                  <a:pt x="389" y="565"/>
                </a:cubicBezTo>
                <a:lnTo>
                  <a:pt x="389" y="505"/>
                </a:lnTo>
                <a:cubicBezTo>
                  <a:pt x="407" y="502"/>
                  <a:pt x="424" y="496"/>
                  <a:pt x="440" y="486"/>
                </a:cubicBezTo>
                <a:cubicBezTo>
                  <a:pt x="448" y="482"/>
                  <a:pt x="451" y="471"/>
                  <a:pt x="446" y="462"/>
                </a:cubicBezTo>
                <a:cubicBezTo>
                  <a:pt x="441" y="454"/>
                  <a:pt x="430" y="451"/>
                  <a:pt x="422" y="456"/>
                </a:cubicBezTo>
                <a:cubicBezTo>
                  <a:pt x="412" y="462"/>
                  <a:pt x="401" y="466"/>
                  <a:pt x="389" y="469"/>
                </a:cubicBezTo>
                <a:lnTo>
                  <a:pt x="389" y="402"/>
                </a:lnTo>
                <a:cubicBezTo>
                  <a:pt x="401" y="395"/>
                  <a:pt x="411" y="385"/>
                  <a:pt x="416" y="372"/>
                </a:cubicBezTo>
                <a:lnTo>
                  <a:pt x="695" y="372"/>
                </a:lnTo>
                <a:cubicBezTo>
                  <a:pt x="711" y="372"/>
                  <a:pt x="713" y="353"/>
                  <a:pt x="695" y="348"/>
                </a:cubicBezTo>
                <a:lnTo>
                  <a:pt x="512" y="299"/>
                </a:lnTo>
                <a:cubicBezTo>
                  <a:pt x="499" y="262"/>
                  <a:pt x="474" y="230"/>
                  <a:pt x="440" y="210"/>
                </a:cubicBezTo>
                <a:cubicBezTo>
                  <a:pt x="431" y="206"/>
                  <a:pt x="420" y="208"/>
                  <a:pt x="416" y="217"/>
                </a:cubicBezTo>
                <a:cubicBezTo>
                  <a:pt x="411" y="225"/>
                  <a:pt x="414" y="236"/>
                  <a:pt x="422" y="241"/>
                </a:cubicBezTo>
                <a:cubicBezTo>
                  <a:pt x="447" y="255"/>
                  <a:pt x="466" y="278"/>
                  <a:pt x="476" y="305"/>
                </a:cubicBezTo>
                <a:cubicBezTo>
                  <a:pt x="459" y="317"/>
                  <a:pt x="437" y="323"/>
                  <a:pt x="416" y="324"/>
                </a:cubicBezTo>
                <a:cubicBezTo>
                  <a:pt x="405" y="299"/>
                  <a:pt x="379" y="285"/>
                  <a:pt x="352" y="288"/>
                </a:cubicBezTo>
                <a:lnTo>
                  <a:pt x="213" y="47"/>
                </a:lnTo>
                <a:cubicBezTo>
                  <a:pt x="205" y="32"/>
                  <a:pt x="188" y="40"/>
                  <a:pt x="193" y="58"/>
                </a:cubicBezTo>
                <a:lnTo>
                  <a:pt x="242" y="242"/>
                </a:lnTo>
                <a:cubicBezTo>
                  <a:pt x="215" y="271"/>
                  <a:pt x="200" y="309"/>
                  <a:pt x="200" y="348"/>
                </a:cubicBezTo>
                <a:cubicBezTo>
                  <a:pt x="200" y="358"/>
                  <a:pt x="208" y="366"/>
                  <a:pt x="218" y="366"/>
                </a:cubicBezTo>
                <a:cubicBezTo>
                  <a:pt x="228" y="366"/>
                  <a:pt x="236" y="358"/>
                  <a:pt x="236" y="348"/>
                </a:cubicBezTo>
                <a:cubicBezTo>
                  <a:pt x="236" y="319"/>
                  <a:pt x="246" y="291"/>
                  <a:pt x="264" y="269"/>
                </a:cubicBezTo>
                <a:cubicBezTo>
                  <a:pt x="283" y="279"/>
                  <a:pt x="299" y="295"/>
                  <a:pt x="311" y="312"/>
                </a:cubicBezTo>
                <a:cubicBezTo>
                  <a:pt x="295" y="334"/>
                  <a:pt x="295" y="364"/>
                  <a:pt x="311" y="385"/>
                </a:cubicBezTo>
                <a:lnTo>
                  <a:pt x="172" y="627"/>
                </a:lnTo>
                <a:lnTo>
                  <a:pt x="172" y="627"/>
                </a:lnTo>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17" name="High_voltage3" descr="{&quot;Key&quot;:&quot;POWER_USER_SHAPE_ICON&quot;,&quot;Value&quot;:&quot;POWER_USER_SHAPE_ICON_STYLE_1&quot;}">
            <a:extLst>
              <a:ext uri="{FF2B5EF4-FFF2-40B4-BE49-F238E27FC236}">
                <a16:creationId xmlns:a16="http://schemas.microsoft.com/office/drawing/2014/main" id="{9E83FD56-7D42-6F4E-5B88-BF7349804B96}"/>
              </a:ext>
            </a:extLst>
          </p:cNvPr>
          <p:cNvSpPr>
            <a:spLocks noChangeAspect="1" noEditPoints="1"/>
          </p:cNvSpPr>
          <p:nvPr>
            <p:custDataLst>
              <p:tags r:id="rId6"/>
            </p:custDataLst>
          </p:nvPr>
        </p:nvSpPr>
        <p:spPr bwMode="auto">
          <a:xfrm>
            <a:off x="3204456" y="863585"/>
            <a:ext cx="340805" cy="474505"/>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318" name="Gruppieren 317">
            <a:extLst>
              <a:ext uri="{FF2B5EF4-FFF2-40B4-BE49-F238E27FC236}">
                <a16:creationId xmlns:a16="http://schemas.microsoft.com/office/drawing/2014/main" id="{4079F8EC-39A3-9340-48B1-E3C692E8D385}"/>
              </a:ext>
            </a:extLst>
          </p:cNvPr>
          <p:cNvGrpSpPr/>
          <p:nvPr/>
        </p:nvGrpSpPr>
        <p:grpSpPr>
          <a:xfrm>
            <a:off x="5478383" y="4061977"/>
            <a:ext cx="902778" cy="696222"/>
            <a:chOff x="4468212" y="3913593"/>
            <a:chExt cx="902778" cy="696222"/>
          </a:xfrm>
        </p:grpSpPr>
        <p:grpSp>
          <p:nvGrpSpPr>
            <p:cNvPr id="319" name="Gruppieren 318">
              <a:extLst>
                <a:ext uri="{FF2B5EF4-FFF2-40B4-BE49-F238E27FC236}">
                  <a16:creationId xmlns:a16="http://schemas.microsoft.com/office/drawing/2014/main" id="{6667CE28-BEFC-C474-B63A-0796152C7002}"/>
                </a:ext>
              </a:extLst>
            </p:cNvPr>
            <p:cNvGrpSpPr/>
            <p:nvPr/>
          </p:nvGrpSpPr>
          <p:grpSpPr>
            <a:xfrm>
              <a:off x="4468212" y="3913593"/>
              <a:ext cx="902778" cy="696222"/>
              <a:chOff x="5391990" y="4033373"/>
              <a:chExt cx="902778" cy="696222"/>
            </a:xfrm>
          </p:grpSpPr>
          <p:sp>
            <p:nvSpPr>
              <p:cNvPr id="321" name="Flussdiagramm: Anzeige 9">
                <a:extLst>
                  <a:ext uri="{FF2B5EF4-FFF2-40B4-BE49-F238E27FC236}">
                    <a16:creationId xmlns:a16="http://schemas.microsoft.com/office/drawing/2014/main" id="{153398F8-03B2-F354-835B-F0DE3197F784}"/>
                  </a:ext>
                </a:extLst>
              </p:cNvPr>
              <p:cNvSpPr/>
              <p:nvPr/>
            </p:nvSpPr>
            <p:spPr>
              <a:xfrm rot="5400000">
                <a:off x="5477796" y="4030373"/>
                <a:ext cx="696222" cy="702221"/>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3">
                  <a:lumMod val="60000"/>
                  <a:lumOff val="40000"/>
                </a:schemeClr>
              </a:solidFill>
              <a:ln w="12700" cap="flat" cmpd="sng" algn="ctr">
                <a:solidFill>
                  <a:schemeClr val="accent3"/>
                </a:solid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22" name="Textfeld 321">
                <a:extLst>
                  <a:ext uri="{FF2B5EF4-FFF2-40B4-BE49-F238E27FC236}">
                    <a16:creationId xmlns:a16="http://schemas.microsoft.com/office/drawing/2014/main" id="{C733B71E-E3B3-5370-CB92-5FFB0CF18F0E}"/>
                  </a:ext>
                </a:extLst>
              </p:cNvPr>
              <p:cNvSpPr txBox="1"/>
              <p:nvPr/>
            </p:nvSpPr>
            <p:spPr>
              <a:xfrm>
                <a:off x="5414399" y="4185900"/>
                <a:ext cx="88036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black"/>
                    </a:solidFill>
                    <a:effectLst/>
                    <a:uLnTx/>
                    <a:uFillTx/>
                    <a:latin typeface="Aptos" panose="020B0004020202020204" pitchFamily="34" charset="0"/>
                    <a:ea typeface="+mn-ea"/>
                    <a:cs typeface="+mn-cs"/>
                  </a:rPr>
                  <a:t>Warmwasser-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black"/>
                    </a:solidFill>
                    <a:effectLst/>
                    <a:uLnTx/>
                    <a:uFillTx/>
                    <a:latin typeface="Aptos" panose="020B0004020202020204" pitchFamily="34" charset="0"/>
                    <a:ea typeface="+mn-ea"/>
                    <a:cs typeface="+mn-cs"/>
                  </a:rPr>
                  <a:t>Speicher</a:t>
                </a:r>
                <a:endParaRPr kumimoji="0" lang="de-AT" sz="9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3" name="Textfeld 322">
                <a:extLst>
                  <a:ext uri="{FF2B5EF4-FFF2-40B4-BE49-F238E27FC236}">
                    <a16:creationId xmlns:a16="http://schemas.microsoft.com/office/drawing/2014/main" id="{F3127D6B-D3EE-4E61-C827-107BF2C896AA}"/>
                  </a:ext>
                </a:extLst>
              </p:cNvPr>
              <p:cNvSpPr txBox="1"/>
              <p:nvPr/>
            </p:nvSpPr>
            <p:spPr>
              <a:xfrm>
                <a:off x="5391990" y="4439817"/>
                <a:ext cx="845103"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1" u="none" strike="noStrike" kern="0" cap="none" spc="0" normalizeH="0" baseline="0" noProof="0">
                    <a:ln>
                      <a:noFill/>
                    </a:ln>
                    <a:solidFill>
                      <a:prstClr val="black"/>
                    </a:solidFill>
                    <a:effectLst/>
                    <a:uLnTx/>
                    <a:uFillTx/>
                    <a:latin typeface="Aptos" panose="020B0004020202020204" pitchFamily="34" charset="0"/>
                    <a:ea typeface="+mn-ea"/>
                    <a:cs typeface="+mn-cs"/>
                  </a:rPr>
                  <a:t>DHW storage</a:t>
                </a:r>
                <a:endParaRPr kumimoji="0" lang="de-AT" sz="9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320" name="Battery4" descr="{&quot;Key&quot;:&quot;POWER_USER_SHAPE_ICON&quot;,&quot;Value&quot;:&quot;POWER_USER_SHAPE_ICON_STYLE_1&quot;}">
              <a:extLst>
                <a:ext uri="{FF2B5EF4-FFF2-40B4-BE49-F238E27FC236}">
                  <a16:creationId xmlns:a16="http://schemas.microsoft.com/office/drawing/2014/main" id="{80ADBD7D-4755-EFD1-00B5-085923F0B2F5}"/>
                </a:ext>
              </a:extLst>
            </p:cNvPr>
            <p:cNvSpPr>
              <a:spLocks noChangeAspect="1" noEditPoints="1"/>
            </p:cNvSpPr>
            <p:nvPr>
              <p:custDataLst>
                <p:tags r:id="rId10"/>
              </p:custDataLst>
            </p:nvPr>
          </p:nvSpPr>
          <p:spPr bwMode="auto">
            <a:xfrm>
              <a:off x="4849208" y="3941022"/>
              <a:ext cx="99807" cy="1709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324" name="Gruppieren 323">
            <a:extLst>
              <a:ext uri="{FF2B5EF4-FFF2-40B4-BE49-F238E27FC236}">
                <a16:creationId xmlns:a16="http://schemas.microsoft.com/office/drawing/2014/main" id="{6502DBF7-753B-3272-6CE9-56E0F5F477EB}"/>
              </a:ext>
            </a:extLst>
          </p:cNvPr>
          <p:cNvGrpSpPr/>
          <p:nvPr/>
        </p:nvGrpSpPr>
        <p:grpSpPr>
          <a:xfrm>
            <a:off x="4332234" y="4322432"/>
            <a:ext cx="1066319" cy="696222"/>
            <a:chOff x="5303349" y="4812795"/>
            <a:chExt cx="1066319" cy="696222"/>
          </a:xfrm>
        </p:grpSpPr>
        <p:grpSp>
          <p:nvGrpSpPr>
            <p:cNvPr id="325" name="Gruppieren 324">
              <a:extLst>
                <a:ext uri="{FF2B5EF4-FFF2-40B4-BE49-F238E27FC236}">
                  <a16:creationId xmlns:a16="http://schemas.microsoft.com/office/drawing/2014/main" id="{38D68447-4CA5-0EF5-FD67-75AEB83AD4FE}"/>
                </a:ext>
              </a:extLst>
            </p:cNvPr>
            <p:cNvGrpSpPr/>
            <p:nvPr/>
          </p:nvGrpSpPr>
          <p:grpSpPr>
            <a:xfrm>
              <a:off x="5303349" y="4812795"/>
              <a:ext cx="1066319" cy="696222"/>
              <a:chOff x="4664360" y="4033373"/>
              <a:chExt cx="1066319" cy="696222"/>
            </a:xfrm>
          </p:grpSpPr>
          <p:sp>
            <p:nvSpPr>
              <p:cNvPr id="327" name="Flussdiagramm: Anzeige 9">
                <a:extLst>
                  <a:ext uri="{FF2B5EF4-FFF2-40B4-BE49-F238E27FC236}">
                    <a16:creationId xmlns:a16="http://schemas.microsoft.com/office/drawing/2014/main" id="{BAC6FCFA-7A4B-6657-A92A-027D2F133922}"/>
                  </a:ext>
                </a:extLst>
              </p:cNvPr>
              <p:cNvSpPr/>
              <p:nvPr/>
            </p:nvSpPr>
            <p:spPr>
              <a:xfrm rot="5400000">
                <a:off x="4803245" y="4030373"/>
                <a:ext cx="696222" cy="702221"/>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tx2">
                  <a:lumMod val="20000"/>
                  <a:lumOff val="80000"/>
                </a:schemeClr>
              </a:solidFill>
              <a:ln w="12700" cap="flat" cmpd="sng" algn="ctr">
                <a:solidFill>
                  <a:schemeClr val="tx2">
                    <a:lumMod val="60000"/>
                    <a:lumOff val="40000"/>
                  </a:schemeClr>
                </a:solid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28" name="Textfeld 327">
                <a:extLst>
                  <a:ext uri="{FF2B5EF4-FFF2-40B4-BE49-F238E27FC236}">
                    <a16:creationId xmlns:a16="http://schemas.microsoft.com/office/drawing/2014/main" id="{CEB95626-E51A-96F7-5061-1B8CDE4CEA7B}"/>
                  </a:ext>
                </a:extLst>
              </p:cNvPr>
              <p:cNvSpPr txBox="1"/>
              <p:nvPr/>
            </p:nvSpPr>
            <p:spPr>
              <a:xfrm>
                <a:off x="4664360" y="4200876"/>
                <a:ext cx="106631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Gebäudemasse</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9" name="Textfeld 328">
                <a:extLst>
                  <a:ext uri="{FF2B5EF4-FFF2-40B4-BE49-F238E27FC236}">
                    <a16:creationId xmlns:a16="http://schemas.microsoft.com/office/drawing/2014/main" id="{109988C6-DCC0-26DC-2F46-FD60FF60C26D}"/>
                  </a:ext>
                </a:extLst>
              </p:cNvPr>
              <p:cNvSpPr txBox="1"/>
              <p:nvPr/>
            </p:nvSpPr>
            <p:spPr>
              <a:xfrm>
                <a:off x="4716458" y="4407251"/>
                <a:ext cx="96212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Building mass</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326" name="Battery4" descr="{&quot;Key&quot;:&quot;POWER_USER_SHAPE_ICON&quot;,&quot;Value&quot;:&quot;POWER_USER_SHAPE_ICON_STYLE_1&quot;}">
              <a:extLst>
                <a:ext uri="{FF2B5EF4-FFF2-40B4-BE49-F238E27FC236}">
                  <a16:creationId xmlns:a16="http://schemas.microsoft.com/office/drawing/2014/main" id="{0BECB500-927B-EB87-B1CA-18104A4AD565}"/>
                </a:ext>
              </a:extLst>
            </p:cNvPr>
            <p:cNvSpPr>
              <a:spLocks noChangeAspect="1" noEditPoints="1"/>
            </p:cNvSpPr>
            <p:nvPr>
              <p:custDataLst>
                <p:tags r:id="rId9"/>
              </p:custDataLst>
            </p:nvPr>
          </p:nvSpPr>
          <p:spPr bwMode="auto">
            <a:xfrm>
              <a:off x="5732070" y="4846487"/>
              <a:ext cx="99807" cy="1709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330" name="Gruppieren 329">
            <a:extLst>
              <a:ext uri="{FF2B5EF4-FFF2-40B4-BE49-F238E27FC236}">
                <a16:creationId xmlns:a16="http://schemas.microsoft.com/office/drawing/2014/main" id="{AF81923E-313A-67DF-00D9-D3A3467A5D95}"/>
              </a:ext>
            </a:extLst>
          </p:cNvPr>
          <p:cNvGrpSpPr/>
          <p:nvPr/>
        </p:nvGrpSpPr>
        <p:grpSpPr>
          <a:xfrm>
            <a:off x="4565361" y="414739"/>
            <a:ext cx="1457450" cy="781704"/>
            <a:chOff x="5801485" y="3194347"/>
            <a:chExt cx="1457450" cy="781704"/>
          </a:xfrm>
        </p:grpSpPr>
        <p:sp>
          <p:nvSpPr>
            <p:cNvPr id="331" name="Ellipse 330">
              <a:extLst>
                <a:ext uri="{FF2B5EF4-FFF2-40B4-BE49-F238E27FC236}">
                  <a16:creationId xmlns:a16="http://schemas.microsoft.com/office/drawing/2014/main" id="{56A91A8D-B4AE-64B3-4701-52BCD793E8D9}"/>
                </a:ext>
              </a:extLst>
            </p:cNvPr>
            <p:cNvSpPr/>
            <p:nvPr/>
          </p:nvSpPr>
          <p:spPr>
            <a:xfrm>
              <a:off x="5821954" y="3399987"/>
              <a:ext cx="576064" cy="576064"/>
            </a:xfrm>
            <a:prstGeom prst="ellipse">
              <a:avLst/>
            </a:prstGeom>
            <a:solidFill>
              <a:srgbClr val="C4BE98"/>
            </a:solidFill>
            <a:ln w="12700" cap="flat" cmpd="sng" algn="ctr">
              <a:solidFill>
                <a:srgbClr val="89814E"/>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32" name="Textfeld 331">
              <a:extLst>
                <a:ext uri="{FF2B5EF4-FFF2-40B4-BE49-F238E27FC236}">
                  <a16:creationId xmlns:a16="http://schemas.microsoft.com/office/drawing/2014/main" id="{95441F95-C7EE-CDE7-C0D6-DB187194D4C1}"/>
                </a:ext>
              </a:extLst>
            </p:cNvPr>
            <p:cNvSpPr txBox="1"/>
            <p:nvPr/>
          </p:nvSpPr>
          <p:spPr>
            <a:xfrm>
              <a:off x="5801485" y="3194347"/>
              <a:ext cx="1457450"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prstClr val="black"/>
                  </a:solidFill>
                  <a:effectLst/>
                  <a:uLnTx/>
                  <a:uFillTx/>
                  <a:latin typeface="Aptos" panose="020B0004020202020204" pitchFamily="34" charset="0"/>
                  <a:ea typeface="+mn-ea"/>
                  <a:cs typeface="+mn-cs"/>
                </a:rPr>
                <a:t>Fossile Energieträger</a:t>
              </a:r>
              <a:endParaRPr kumimoji="0" lang="de-AT" sz="11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33" name="Textfeld 332">
              <a:extLst>
                <a:ext uri="{FF2B5EF4-FFF2-40B4-BE49-F238E27FC236}">
                  <a16:creationId xmlns:a16="http://schemas.microsoft.com/office/drawing/2014/main" id="{2C3043B5-FC72-4206-BDF2-81B20E001CE7}"/>
                </a:ext>
              </a:extLst>
            </p:cNvPr>
            <p:cNvSpPr txBox="1"/>
            <p:nvPr/>
          </p:nvSpPr>
          <p:spPr>
            <a:xfrm>
              <a:off x="6328051" y="3358196"/>
              <a:ext cx="875561"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0" cap="none" spc="0" normalizeH="0" baseline="0" noProof="0">
                  <a:ln>
                    <a:noFill/>
                  </a:ln>
                  <a:solidFill>
                    <a:prstClr val="black"/>
                  </a:solidFill>
                  <a:effectLst/>
                  <a:uLnTx/>
                  <a:uFillTx/>
                  <a:latin typeface="Aptos" panose="020B0004020202020204" pitchFamily="34" charset="0"/>
                  <a:ea typeface="+mn-ea"/>
                  <a:cs typeface="+mn-cs"/>
                </a:rPr>
                <a:t>Fossil fuels</a:t>
              </a:r>
              <a:endParaRPr kumimoji="0" lang="de-AT" sz="11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cxnSp>
        <p:nvCxnSpPr>
          <p:cNvPr id="334" name="Gekrümmter Verbinder 349">
            <a:extLst>
              <a:ext uri="{FF2B5EF4-FFF2-40B4-BE49-F238E27FC236}">
                <a16:creationId xmlns:a16="http://schemas.microsoft.com/office/drawing/2014/main" id="{879106D4-E7B2-37B1-9BA6-00720322E403}"/>
              </a:ext>
            </a:extLst>
          </p:cNvPr>
          <p:cNvCxnSpPr>
            <a:cxnSpLocks/>
            <a:stCxn id="331" idx="4"/>
            <a:endCxn id="237" idx="1"/>
          </p:cNvCxnSpPr>
          <p:nvPr/>
        </p:nvCxnSpPr>
        <p:spPr>
          <a:xfrm rot="5400000">
            <a:off x="4576551" y="1388770"/>
            <a:ext cx="489638" cy="104984"/>
          </a:xfrm>
          <a:prstGeom prst="curvedConnector5">
            <a:avLst>
              <a:gd name="adj1" fmla="val 46688"/>
              <a:gd name="adj2" fmla="val 32371"/>
              <a:gd name="adj3" fmla="val 53312"/>
            </a:avLst>
          </a:prstGeom>
          <a:noFill/>
          <a:ln w="28575" cap="flat" cmpd="sng" algn="ctr">
            <a:solidFill>
              <a:srgbClr val="89814E"/>
            </a:solidFill>
            <a:prstDash val="solid"/>
            <a:miter lim="800000"/>
            <a:tailEnd type="triangle"/>
          </a:ln>
          <a:effectLst/>
        </p:spPr>
      </p:cxnSp>
      <p:pic>
        <p:nvPicPr>
          <p:cNvPr id="335" name="Grafik 334" descr="Ölfass mit einfarbiger Füllung">
            <a:extLst>
              <a:ext uri="{FF2B5EF4-FFF2-40B4-BE49-F238E27FC236}">
                <a16:creationId xmlns:a16="http://schemas.microsoft.com/office/drawing/2014/main" id="{8693DF78-5663-0597-268F-21A1AD0B013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616211" y="638691"/>
            <a:ext cx="465994" cy="465994"/>
          </a:xfrm>
          <a:prstGeom prst="rect">
            <a:avLst/>
          </a:prstGeom>
        </p:spPr>
      </p:pic>
      <p:cxnSp>
        <p:nvCxnSpPr>
          <p:cNvPr id="345" name="Verbinder: gewinkelt 344">
            <a:extLst>
              <a:ext uri="{FF2B5EF4-FFF2-40B4-BE49-F238E27FC236}">
                <a16:creationId xmlns:a16="http://schemas.microsoft.com/office/drawing/2014/main" id="{10E868FE-43E6-70F2-8F7D-B939E75F83C2}"/>
              </a:ext>
            </a:extLst>
          </p:cNvPr>
          <p:cNvCxnSpPr>
            <a:stCxn id="307" idx="6"/>
            <a:endCxn id="173" idx="1"/>
          </p:cNvCxnSpPr>
          <p:nvPr/>
        </p:nvCxnSpPr>
        <p:spPr>
          <a:xfrm>
            <a:off x="2241615" y="2642869"/>
            <a:ext cx="3020999" cy="338436"/>
          </a:xfrm>
          <a:prstGeom prst="bentConnector3">
            <a:avLst>
              <a:gd name="adj1" fmla="val 1552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Verbinder: gewinkelt 346">
            <a:extLst>
              <a:ext uri="{FF2B5EF4-FFF2-40B4-BE49-F238E27FC236}">
                <a16:creationId xmlns:a16="http://schemas.microsoft.com/office/drawing/2014/main" id="{721F6702-A4D4-BD09-B53F-5B9CF73AAA6F}"/>
              </a:ext>
            </a:extLst>
          </p:cNvPr>
          <p:cNvCxnSpPr>
            <a:cxnSpLocks/>
            <a:stCxn id="307" idx="6"/>
            <a:endCxn id="237" idx="0"/>
          </p:cNvCxnSpPr>
          <p:nvPr/>
        </p:nvCxnSpPr>
        <p:spPr>
          <a:xfrm flipV="1">
            <a:off x="2241615" y="1983382"/>
            <a:ext cx="3743263" cy="659487"/>
          </a:xfrm>
          <a:prstGeom prst="bentConnector5">
            <a:avLst>
              <a:gd name="adj1" fmla="val 106344"/>
              <a:gd name="adj2" fmla="val 30610"/>
              <a:gd name="adj3" fmla="val 106327"/>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Verbinder: gewinkelt 352">
            <a:extLst>
              <a:ext uri="{FF2B5EF4-FFF2-40B4-BE49-F238E27FC236}">
                <a16:creationId xmlns:a16="http://schemas.microsoft.com/office/drawing/2014/main" id="{837256A0-4571-B4D7-1DCD-81D4787E70BF}"/>
              </a:ext>
            </a:extLst>
          </p:cNvPr>
          <p:cNvCxnSpPr>
            <a:cxnSpLocks/>
            <a:stCxn id="307" idx="6"/>
            <a:endCxn id="184" idx="1"/>
          </p:cNvCxnSpPr>
          <p:nvPr/>
        </p:nvCxnSpPr>
        <p:spPr>
          <a:xfrm>
            <a:off x="2241615" y="2642869"/>
            <a:ext cx="1865631" cy="762276"/>
          </a:xfrm>
          <a:prstGeom prst="bentConnector3">
            <a:avLst>
              <a:gd name="adj1" fmla="val 26717"/>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Verbinder: gewinkelt 355">
            <a:extLst>
              <a:ext uri="{FF2B5EF4-FFF2-40B4-BE49-F238E27FC236}">
                <a16:creationId xmlns:a16="http://schemas.microsoft.com/office/drawing/2014/main" id="{8509C4D1-57C0-CECB-93F1-177B0B055D7A}"/>
              </a:ext>
            </a:extLst>
          </p:cNvPr>
          <p:cNvCxnSpPr>
            <a:cxnSpLocks/>
            <a:stCxn id="307" idx="6"/>
            <a:endCxn id="291" idx="1"/>
          </p:cNvCxnSpPr>
          <p:nvPr/>
        </p:nvCxnSpPr>
        <p:spPr>
          <a:xfrm>
            <a:off x="2241615" y="2642869"/>
            <a:ext cx="936599" cy="1458660"/>
          </a:xfrm>
          <a:prstGeom prst="bentConnector3">
            <a:avLst>
              <a:gd name="adj1" fmla="val 58795"/>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Verbinder: gewinkelt 358">
            <a:extLst>
              <a:ext uri="{FF2B5EF4-FFF2-40B4-BE49-F238E27FC236}">
                <a16:creationId xmlns:a16="http://schemas.microsoft.com/office/drawing/2014/main" id="{536EE302-F480-256A-0DCD-4D8595F954C0}"/>
              </a:ext>
            </a:extLst>
          </p:cNvPr>
          <p:cNvCxnSpPr>
            <a:cxnSpLocks/>
            <a:stCxn id="307" idx="6"/>
            <a:endCxn id="251" idx="3"/>
          </p:cNvCxnSpPr>
          <p:nvPr/>
        </p:nvCxnSpPr>
        <p:spPr>
          <a:xfrm>
            <a:off x="2241615" y="2642869"/>
            <a:ext cx="4801979" cy="1181375"/>
          </a:xfrm>
          <a:prstGeom prst="bentConnector3">
            <a:avLst>
              <a:gd name="adj1" fmla="val 10934"/>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Verbinder: gewinkelt 362">
            <a:extLst>
              <a:ext uri="{FF2B5EF4-FFF2-40B4-BE49-F238E27FC236}">
                <a16:creationId xmlns:a16="http://schemas.microsoft.com/office/drawing/2014/main" id="{F4108725-3B59-063E-3528-D5C3FB4C45DD}"/>
              </a:ext>
            </a:extLst>
          </p:cNvPr>
          <p:cNvCxnSpPr>
            <a:cxnSpLocks/>
            <a:stCxn id="237" idx="2"/>
            <a:endCxn id="291" idx="1"/>
          </p:cNvCxnSpPr>
          <p:nvPr/>
        </p:nvCxnSpPr>
        <p:spPr>
          <a:xfrm rot="10800000" flipV="1">
            <a:off x="3178215" y="1983381"/>
            <a:ext cx="374665" cy="2118147"/>
          </a:xfrm>
          <a:prstGeom prst="bentConnector3">
            <a:avLst>
              <a:gd name="adj1" fmla="val 187400"/>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Verbinder: gewinkelt 369">
            <a:extLst>
              <a:ext uri="{FF2B5EF4-FFF2-40B4-BE49-F238E27FC236}">
                <a16:creationId xmlns:a16="http://schemas.microsoft.com/office/drawing/2014/main" id="{E7F48613-09E5-2578-27B5-6CCAEC05FBFC}"/>
              </a:ext>
            </a:extLst>
          </p:cNvPr>
          <p:cNvCxnSpPr>
            <a:cxnSpLocks/>
            <a:stCxn id="288" idx="3"/>
            <a:endCxn id="322" idx="1"/>
          </p:cNvCxnSpPr>
          <p:nvPr/>
        </p:nvCxnSpPr>
        <p:spPr>
          <a:xfrm>
            <a:off x="3977580" y="4195024"/>
            <a:ext cx="1523212" cy="204146"/>
          </a:xfrm>
          <a:prstGeom prst="bentConnector3">
            <a:avLst>
              <a:gd name="adj1" fmla="val 7438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Verbinder: gewinkelt 377">
            <a:extLst>
              <a:ext uri="{FF2B5EF4-FFF2-40B4-BE49-F238E27FC236}">
                <a16:creationId xmlns:a16="http://schemas.microsoft.com/office/drawing/2014/main" id="{7966BAA8-1291-4E5F-77F6-52F898215FCB}"/>
              </a:ext>
            </a:extLst>
          </p:cNvPr>
          <p:cNvCxnSpPr>
            <a:cxnSpLocks/>
            <a:stCxn id="288" idx="3"/>
            <a:endCxn id="328" idx="1"/>
          </p:cNvCxnSpPr>
          <p:nvPr/>
        </p:nvCxnSpPr>
        <p:spPr>
          <a:xfrm>
            <a:off x="3977580" y="4195024"/>
            <a:ext cx="354654" cy="41802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Verbinder: gewinkelt 380">
            <a:extLst>
              <a:ext uri="{FF2B5EF4-FFF2-40B4-BE49-F238E27FC236}">
                <a16:creationId xmlns:a16="http://schemas.microsoft.com/office/drawing/2014/main" id="{3E16AD52-8906-4DD1-1CEA-4879F59C550D}"/>
              </a:ext>
            </a:extLst>
          </p:cNvPr>
          <p:cNvCxnSpPr>
            <a:cxnSpLocks/>
            <a:stCxn id="285" idx="3"/>
            <a:endCxn id="290" idx="1"/>
          </p:cNvCxnSpPr>
          <p:nvPr/>
        </p:nvCxnSpPr>
        <p:spPr>
          <a:xfrm>
            <a:off x="2373957" y="4025847"/>
            <a:ext cx="754221" cy="169176"/>
          </a:xfrm>
          <a:prstGeom prst="bentConnector3">
            <a:avLst>
              <a:gd name="adj1" fmla="val 43447"/>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5" name="Verbinder: gewinkelt 384">
            <a:extLst>
              <a:ext uri="{FF2B5EF4-FFF2-40B4-BE49-F238E27FC236}">
                <a16:creationId xmlns:a16="http://schemas.microsoft.com/office/drawing/2014/main" id="{7FA7F28B-4C4E-A463-3D77-FB3C6286254F}"/>
              </a:ext>
            </a:extLst>
          </p:cNvPr>
          <p:cNvCxnSpPr>
            <a:cxnSpLocks/>
            <a:stCxn id="201" idx="3"/>
            <a:endCxn id="290" idx="1"/>
          </p:cNvCxnSpPr>
          <p:nvPr/>
        </p:nvCxnSpPr>
        <p:spPr>
          <a:xfrm flipV="1">
            <a:off x="2391225" y="4195023"/>
            <a:ext cx="736953" cy="749375"/>
          </a:xfrm>
          <a:prstGeom prst="bentConnector3">
            <a:avLst>
              <a:gd name="adj1" fmla="val 4217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3" name="Verbinder: gewinkelt 392">
            <a:extLst>
              <a:ext uri="{FF2B5EF4-FFF2-40B4-BE49-F238E27FC236}">
                <a16:creationId xmlns:a16="http://schemas.microsoft.com/office/drawing/2014/main" id="{4F53EF7B-96D7-8A61-3CED-2186BBF32C4D}"/>
              </a:ext>
            </a:extLst>
          </p:cNvPr>
          <p:cNvCxnSpPr>
            <a:cxnSpLocks/>
          </p:cNvCxnSpPr>
          <p:nvPr/>
        </p:nvCxnSpPr>
        <p:spPr>
          <a:xfrm>
            <a:off x="6009521" y="3024007"/>
            <a:ext cx="1019488" cy="727509"/>
          </a:xfrm>
          <a:prstGeom prst="bentConnector3">
            <a:avLst>
              <a:gd name="adj1" fmla="val 21504"/>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Verbinder: gewinkelt 400">
            <a:extLst>
              <a:ext uri="{FF2B5EF4-FFF2-40B4-BE49-F238E27FC236}">
                <a16:creationId xmlns:a16="http://schemas.microsoft.com/office/drawing/2014/main" id="{86D28EC3-3BFF-89E0-1E56-18B9356790A8}"/>
              </a:ext>
            </a:extLst>
          </p:cNvPr>
          <p:cNvCxnSpPr>
            <a:cxnSpLocks/>
            <a:stCxn id="184" idx="3"/>
          </p:cNvCxnSpPr>
          <p:nvPr/>
        </p:nvCxnSpPr>
        <p:spPr>
          <a:xfrm>
            <a:off x="4983266" y="3405145"/>
            <a:ext cx="2026463" cy="454111"/>
          </a:xfrm>
          <a:prstGeom prst="bentConnector3">
            <a:avLst>
              <a:gd name="adj1" fmla="val 6757"/>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Verbinder: gewinkelt 406">
            <a:extLst>
              <a:ext uri="{FF2B5EF4-FFF2-40B4-BE49-F238E27FC236}">
                <a16:creationId xmlns:a16="http://schemas.microsoft.com/office/drawing/2014/main" id="{0B5CA2B3-986E-48B8-E6CF-6556B4DED5E8}"/>
              </a:ext>
            </a:extLst>
          </p:cNvPr>
          <p:cNvCxnSpPr>
            <a:cxnSpLocks/>
            <a:stCxn id="322" idx="3"/>
            <a:endCxn id="275" idx="3"/>
          </p:cNvCxnSpPr>
          <p:nvPr/>
        </p:nvCxnSpPr>
        <p:spPr>
          <a:xfrm flipV="1">
            <a:off x="6381161" y="4201121"/>
            <a:ext cx="400171" cy="19804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Verbinder: gewinkelt 409">
            <a:extLst>
              <a:ext uri="{FF2B5EF4-FFF2-40B4-BE49-F238E27FC236}">
                <a16:creationId xmlns:a16="http://schemas.microsoft.com/office/drawing/2014/main" id="{6C23B5A7-7F01-5371-C054-15C5F6972526}"/>
              </a:ext>
            </a:extLst>
          </p:cNvPr>
          <p:cNvCxnSpPr>
            <a:cxnSpLocks/>
            <a:stCxn id="237" idx="2"/>
            <a:endCxn id="291" idx="1"/>
          </p:cNvCxnSpPr>
          <p:nvPr/>
        </p:nvCxnSpPr>
        <p:spPr>
          <a:xfrm rot="10800000" flipV="1">
            <a:off x="3178215" y="1983381"/>
            <a:ext cx="374665" cy="2118147"/>
          </a:xfrm>
          <a:prstGeom prst="bentConnector3">
            <a:avLst>
              <a:gd name="adj1" fmla="val 196194"/>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72C68D80-CCDC-33C0-5CF6-9C821D9EEB4B}"/>
              </a:ext>
            </a:extLst>
          </p:cNvPr>
          <p:cNvSpPr txBox="1"/>
          <p:nvPr/>
        </p:nvSpPr>
        <p:spPr>
          <a:xfrm>
            <a:off x="1386715" y="5270721"/>
            <a:ext cx="3255889"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E6EFF3">
                    <a:lumMod val="75000"/>
                  </a:srgbClr>
                </a:solidFill>
                <a:effectLst/>
                <a:uLnTx/>
                <a:uFillTx/>
                <a:latin typeface="Aptos" panose="020B0004020202020204" pitchFamily="34" charset="0"/>
                <a:ea typeface="+mn-ea"/>
                <a:cs typeface="+mn-cs"/>
              </a:rPr>
              <a:t>Systemgrenze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srgbClr val="E6EFF3">
                    <a:lumMod val="75000"/>
                  </a:srgbClr>
                </a:solidFill>
                <a:effectLst/>
                <a:uLnTx/>
                <a:uFillTx/>
                <a:latin typeface="Aptos" panose="020B0004020202020204" pitchFamily="34" charset="0"/>
                <a:ea typeface="+mn-ea"/>
                <a:cs typeface="+mn-cs"/>
              </a:rPr>
              <a:t>System Boundary</a:t>
            </a:r>
          </a:p>
        </p:txBody>
      </p:sp>
      <p:sp>
        <p:nvSpPr>
          <p:cNvPr id="10" name="Battery4" descr="{&quot;Key&quot;:&quot;POWER_USER_SHAPE_ICON&quot;,&quot;Value&quot;:&quot;POWER_USER_SHAPE_ICON_STYLE_1&quot;}">
            <a:extLst>
              <a:ext uri="{FF2B5EF4-FFF2-40B4-BE49-F238E27FC236}">
                <a16:creationId xmlns:a16="http://schemas.microsoft.com/office/drawing/2014/main" id="{99011D61-64A3-77F4-6955-E429401106BD}"/>
              </a:ext>
            </a:extLst>
          </p:cNvPr>
          <p:cNvSpPr>
            <a:spLocks noChangeAspect="1" noEditPoints="1"/>
          </p:cNvSpPr>
          <p:nvPr>
            <p:custDataLst>
              <p:tags r:id="rId7"/>
            </p:custDataLst>
          </p:nvPr>
        </p:nvSpPr>
        <p:spPr bwMode="auto">
          <a:xfrm>
            <a:off x="4484070" y="3072067"/>
            <a:ext cx="99807" cy="1709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 name="Battery4" descr="{&quot;Key&quot;:&quot;POWER_USER_SHAPE_ICON&quot;,&quot;Value&quot;:&quot;POWER_USER_SHAPE_ICON_STYLE_1&quot;}">
            <a:extLst>
              <a:ext uri="{FF2B5EF4-FFF2-40B4-BE49-F238E27FC236}">
                <a16:creationId xmlns:a16="http://schemas.microsoft.com/office/drawing/2014/main" id="{14388760-9BDC-AB16-81E7-983A5680825F}"/>
              </a:ext>
            </a:extLst>
          </p:cNvPr>
          <p:cNvSpPr>
            <a:spLocks noChangeAspect="1" noEditPoints="1"/>
          </p:cNvSpPr>
          <p:nvPr>
            <p:custDataLst>
              <p:tags r:id="rId8"/>
            </p:custDataLst>
          </p:nvPr>
        </p:nvSpPr>
        <p:spPr bwMode="auto">
          <a:xfrm>
            <a:off x="5632263" y="2736363"/>
            <a:ext cx="99807" cy="1709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 name="Textfeld 16">
            <a:extLst>
              <a:ext uri="{FF2B5EF4-FFF2-40B4-BE49-F238E27FC236}">
                <a16:creationId xmlns:a16="http://schemas.microsoft.com/office/drawing/2014/main" id="{1ED162D3-E886-2E24-1018-0A379342F6E9}"/>
              </a:ext>
            </a:extLst>
          </p:cNvPr>
          <p:cNvSpPr txBox="1"/>
          <p:nvPr/>
        </p:nvSpPr>
        <p:spPr>
          <a:xfrm>
            <a:off x="8753156" y="577266"/>
            <a:ext cx="54213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black"/>
                </a:solidFill>
                <a:effectLst/>
                <a:uLnTx/>
                <a:uFillTx/>
                <a:latin typeface="Aptos" panose="020B0004020202020204" pitchFamily="34" charset="0"/>
                <a:ea typeface="+mn-ea"/>
                <a:cs typeface="+mn-cs"/>
              </a:rPr>
              <a:t>Strom</a:t>
            </a:r>
            <a:endParaRPr kumimoji="0" lang="de-AT" sz="1000" b="1"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 name="Textfeld 17">
            <a:extLst>
              <a:ext uri="{FF2B5EF4-FFF2-40B4-BE49-F238E27FC236}">
                <a16:creationId xmlns:a16="http://schemas.microsoft.com/office/drawing/2014/main" id="{650C325B-567D-D437-5E0C-75C0C6DD2E9B}"/>
              </a:ext>
            </a:extLst>
          </p:cNvPr>
          <p:cNvSpPr txBox="1"/>
          <p:nvPr/>
        </p:nvSpPr>
        <p:spPr>
          <a:xfrm>
            <a:off x="9201323" y="577266"/>
            <a:ext cx="77617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1" u="none" strike="noStrike" kern="0" cap="none" spc="0" normalizeH="0" baseline="0" noProof="0">
                <a:ln>
                  <a:noFill/>
                </a:ln>
                <a:solidFill>
                  <a:prstClr val="black"/>
                </a:solidFill>
                <a:effectLst/>
                <a:uLnTx/>
                <a:uFillTx/>
                <a:latin typeface="Aptos" panose="020B0004020202020204" pitchFamily="34" charset="0"/>
                <a:ea typeface="+mn-ea"/>
                <a:cs typeface="+mn-cs"/>
              </a:rPr>
              <a:t>Electricity</a:t>
            </a:r>
            <a:endParaRPr kumimoji="0" lang="de-AT" sz="1000" b="1"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23" name="Gruppieren 22">
            <a:extLst>
              <a:ext uri="{FF2B5EF4-FFF2-40B4-BE49-F238E27FC236}">
                <a16:creationId xmlns:a16="http://schemas.microsoft.com/office/drawing/2014/main" id="{CFB7C418-B3F5-8031-E8C5-3483CEDDF524}"/>
              </a:ext>
            </a:extLst>
          </p:cNvPr>
          <p:cNvGrpSpPr/>
          <p:nvPr/>
        </p:nvGrpSpPr>
        <p:grpSpPr>
          <a:xfrm>
            <a:off x="8817512" y="1122585"/>
            <a:ext cx="1276686" cy="380387"/>
            <a:chOff x="804359" y="759914"/>
            <a:chExt cx="1276686" cy="380387"/>
          </a:xfrm>
        </p:grpSpPr>
        <p:cxnSp>
          <p:nvCxnSpPr>
            <p:cNvPr id="24" name="Gerade Verbindung mit Pfeil 23">
              <a:extLst>
                <a:ext uri="{FF2B5EF4-FFF2-40B4-BE49-F238E27FC236}">
                  <a16:creationId xmlns:a16="http://schemas.microsoft.com/office/drawing/2014/main" id="{B5EFE337-0292-F990-FDDA-FDCE87FC2459}"/>
                </a:ext>
              </a:extLst>
            </p:cNvPr>
            <p:cNvCxnSpPr/>
            <p:nvPr/>
          </p:nvCxnSpPr>
          <p:spPr>
            <a:xfrm>
              <a:off x="837020" y="783908"/>
              <a:ext cx="1244025" cy="0"/>
            </a:xfrm>
            <a:prstGeom prst="straightConnector1">
              <a:avLst/>
            </a:prstGeom>
            <a:noFill/>
            <a:ln w="28575" cap="flat" cmpd="sng" algn="ctr">
              <a:solidFill>
                <a:schemeClr val="accent2"/>
              </a:solidFill>
              <a:prstDash val="solid"/>
              <a:miter lim="800000"/>
              <a:tailEnd type="triangle"/>
            </a:ln>
            <a:effectLst/>
          </p:spPr>
        </p:cxnSp>
        <p:sp>
          <p:nvSpPr>
            <p:cNvPr id="25" name="Textfeld 24">
              <a:extLst>
                <a:ext uri="{FF2B5EF4-FFF2-40B4-BE49-F238E27FC236}">
                  <a16:creationId xmlns:a16="http://schemas.microsoft.com/office/drawing/2014/main" id="{116BE44B-28A7-F6D4-9565-6EC1E775D507}"/>
                </a:ext>
              </a:extLst>
            </p:cNvPr>
            <p:cNvSpPr txBox="1"/>
            <p:nvPr/>
          </p:nvSpPr>
          <p:spPr>
            <a:xfrm>
              <a:off x="804359" y="759914"/>
              <a:ext cx="122341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PV Eigenverbrauch</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 name="Textfeld 25">
              <a:extLst>
                <a:ext uri="{FF2B5EF4-FFF2-40B4-BE49-F238E27FC236}">
                  <a16:creationId xmlns:a16="http://schemas.microsoft.com/office/drawing/2014/main" id="{EA01EC82-BA05-2045-4159-A70F3A66F1B8}"/>
                </a:ext>
              </a:extLst>
            </p:cNvPr>
            <p:cNvSpPr txBox="1"/>
            <p:nvPr/>
          </p:nvSpPr>
          <p:spPr>
            <a:xfrm>
              <a:off x="804359" y="894080"/>
              <a:ext cx="90762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PV direct use</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7" name="Gruppieren 26">
            <a:extLst>
              <a:ext uri="{FF2B5EF4-FFF2-40B4-BE49-F238E27FC236}">
                <a16:creationId xmlns:a16="http://schemas.microsoft.com/office/drawing/2014/main" id="{025B02DD-281A-8E1A-9841-866292C2D34A}"/>
              </a:ext>
            </a:extLst>
          </p:cNvPr>
          <p:cNvGrpSpPr/>
          <p:nvPr/>
        </p:nvGrpSpPr>
        <p:grpSpPr>
          <a:xfrm>
            <a:off x="8835571" y="1469637"/>
            <a:ext cx="1370530" cy="380387"/>
            <a:chOff x="804359" y="759914"/>
            <a:chExt cx="1370530" cy="380387"/>
          </a:xfrm>
        </p:grpSpPr>
        <p:cxnSp>
          <p:nvCxnSpPr>
            <p:cNvPr id="28" name="Gerade Verbindung mit Pfeil 27">
              <a:extLst>
                <a:ext uri="{FF2B5EF4-FFF2-40B4-BE49-F238E27FC236}">
                  <a16:creationId xmlns:a16="http://schemas.microsoft.com/office/drawing/2014/main" id="{5F1EE5D4-C880-DAC1-A928-074C8AFAB694}"/>
                </a:ext>
              </a:extLst>
            </p:cNvPr>
            <p:cNvCxnSpPr/>
            <p:nvPr/>
          </p:nvCxnSpPr>
          <p:spPr>
            <a:xfrm>
              <a:off x="837020" y="783908"/>
              <a:ext cx="1244025" cy="0"/>
            </a:xfrm>
            <a:prstGeom prst="straightConnector1">
              <a:avLst/>
            </a:prstGeom>
            <a:noFill/>
            <a:ln w="28575" cap="flat" cmpd="sng" algn="ctr">
              <a:solidFill>
                <a:schemeClr val="accent2">
                  <a:lumMod val="60000"/>
                  <a:lumOff val="40000"/>
                </a:schemeClr>
              </a:solidFill>
              <a:prstDash val="solid"/>
              <a:miter lim="800000"/>
              <a:tailEnd type="triangle"/>
            </a:ln>
            <a:effectLst/>
          </p:spPr>
        </p:cxnSp>
        <p:sp>
          <p:nvSpPr>
            <p:cNvPr id="29" name="Textfeld 28">
              <a:extLst>
                <a:ext uri="{FF2B5EF4-FFF2-40B4-BE49-F238E27FC236}">
                  <a16:creationId xmlns:a16="http://schemas.microsoft.com/office/drawing/2014/main" id="{2088CCEF-6D51-7D41-D676-E77BF9956879}"/>
                </a:ext>
              </a:extLst>
            </p:cNvPr>
            <p:cNvSpPr txBox="1"/>
            <p:nvPr/>
          </p:nvSpPr>
          <p:spPr>
            <a:xfrm>
              <a:off x="804359" y="759914"/>
              <a:ext cx="137053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PV Netzeinspeisung</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0" name="Textfeld 29">
              <a:extLst>
                <a:ext uri="{FF2B5EF4-FFF2-40B4-BE49-F238E27FC236}">
                  <a16:creationId xmlns:a16="http://schemas.microsoft.com/office/drawing/2014/main" id="{B435F92B-A32A-6969-0F60-73532413B095}"/>
                </a:ext>
              </a:extLst>
            </p:cNvPr>
            <p:cNvSpPr txBox="1"/>
            <p:nvPr/>
          </p:nvSpPr>
          <p:spPr>
            <a:xfrm>
              <a:off x="804359" y="894080"/>
              <a:ext cx="118974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PV feed-in surplus</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31" name="Gruppieren 30">
            <a:extLst>
              <a:ext uri="{FF2B5EF4-FFF2-40B4-BE49-F238E27FC236}">
                <a16:creationId xmlns:a16="http://schemas.microsoft.com/office/drawing/2014/main" id="{8F56675C-D65E-C2DE-28A5-401E52B9551F}"/>
              </a:ext>
            </a:extLst>
          </p:cNvPr>
          <p:cNvGrpSpPr/>
          <p:nvPr/>
        </p:nvGrpSpPr>
        <p:grpSpPr>
          <a:xfrm>
            <a:off x="8828876" y="1816464"/>
            <a:ext cx="1377225" cy="380387"/>
            <a:chOff x="804358" y="759914"/>
            <a:chExt cx="1377225" cy="380387"/>
          </a:xfrm>
        </p:grpSpPr>
        <p:cxnSp>
          <p:nvCxnSpPr>
            <p:cNvPr id="32" name="Gerade Verbindung mit Pfeil 31">
              <a:extLst>
                <a:ext uri="{FF2B5EF4-FFF2-40B4-BE49-F238E27FC236}">
                  <a16:creationId xmlns:a16="http://schemas.microsoft.com/office/drawing/2014/main" id="{344DD03B-8F80-AFB8-B5A7-A63130044A44}"/>
                </a:ext>
              </a:extLst>
            </p:cNvPr>
            <p:cNvCxnSpPr/>
            <p:nvPr/>
          </p:nvCxnSpPr>
          <p:spPr>
            <a:xfrm>
              <a:off x="837020" y="783908"/>
              <a:ext cx="1244025" cy="0"/>
            </a:xfrm>
            <a:prstGeom prst="straightConnector1">
              <a:avLst/>
            </a:prstGeom>
            <a:noFill/>
            <a:ln w="28575" cap="flat" cmpd="sng" algn="ctr">
              <a:solidFill>
                <a:schemeClr val="accent6">
                  <a:lumMod val="60000"/>
                  <a:lumOff val="40000"/>
                </a:schemeClr>
              </a:solidFill>
              <a:prstDash val="solid"/>
              <a:miter lim="800000"/>
              <a:tailEnd type="triangle"/>
            </a:ln>
            <a:effectLst/>
          </p:spPr>
        </p:cxnSp>
        <p:sp>
          <p:nvSpPr>
            <p:cNvPr id="33" name="Textfeld 32">
              <a:extLst>
                <a:ext uri="{FF2B5EF4-FFF2-40B4-BE49-F238E27FC236}">
                  <a16:creationId xmlns:a16="http://schemas.microsoft.com/office/drawing/2014/main" id="{BBC0DBCC-B7A4-0D11-CFB7-F025E3FF24C9}"/>
                </a:ext>
              </a:extLst>
            </p:cNvPr>
            <p:cNvSpPr txBox="1"/>
            <p:nvPr/>
          </p:nvSpPr>
          <p:spPr>
            <a:xfrm>
              <a:off x="804358" y="759914"/>
              <a:ext cx="137722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Flexibler Netzbezug</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4" name="Textfeld 33">
              <a:extLst>
                <a:ext uri="{FF2B5EF4-FFF2-40B4-BE49-F238E27FC236}">
                  <a16:creationId xmlns:a16="http://schemas.microsoft.com/office/drawing/2014/main" id="{D794AEA2-5448-72F5-6EAC-68AC702210BC}"/>
                </a:ext>
              </a:extLst>
            </p:cNvPr>
            <p:cNvSpPr txBox="1"/>
            <p:nvPr/>
          </p:nvSpPr>
          <p:spPr>
            <a:xfrm>
              <a:off x="804359" y="894080"/>
              <a:ext cx="107433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Flexible grid use</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35" name="Gruppieren 34">
            <a:extLst>
              <a:ext uri="{FF2B5EF4-FFF2-40B4-BE49-F238E27FC236}">
                <a16:creationId xmlns:a16="http://schemas.microsoft.com/office/drawing/2014/main" id="{DED7B9A5-7061-0F0B-01E8-0BDE5CBC1A06}"/>
              </a:ext>
            </a:extLst>
          </p:cNvPr>
          <p:cNvGrpSpPr/>
          <p:nvPr/>
        </p:nvGrpSpPr>
        <p:grpSpPr>
          <a:xfrm>
            <a:off x="8835571" y="2267059"/>
            <a:ext cx="1276686" cy="380387"/>
            <a:chOff x="804359" y="759914"/>
            <a:chExt cx="1276686" cy="380387"/>
          </a:xfrm>
        </p:grpSpPr>
        <p:cxnSp>
          <p:nvCxnSpPr>
            <p:cNvPr id="36" name="Gerade Verbindung mit Pfeil 35">
              <a:extLst>
                <a:ext uri="{FF2B5EF4-FFF2-40B4-BE49-F238E27FC236}">
                  <a16:creationId xmlns:a16="http://schemas.microsoft.com/office/drawing/2014/main" id="{B55D9EE4-7900-EAA7-D5D0-73372BC42DA8}"/>
                </a:ext>
              </a:extLst>
            </p:cNvPr>
            <p:cNvCxnSpPr/>
            <p:nvPr/>
          </p:nvCxnSpPr>
          <p:spPr>
            <a:xfrm>
              <a:off x="837020" y="783908"/>
              <a:ext cx="1244025" cy="0"/>
            </a:xfrm>
            <a:prstGeom prst="straightConnector1">
              <a:avLst/>
            </a:prstGeom>
            <a:noFill/>
            <a:ln w="28575" cap="flat" cmpd="sng" algn="ctr">
              <a:solidFill>
                <a:schemeClr val="accent6"/>
              </a:solidFill>
              <a:prstDash val="solid"/>
              <a:miter lim="800000"/>
              <a:tailEnd type="triangle"/>
            </a:ln>
            <a:effectLst/>
          </p:spPr>
        </p:cxnSp>
        <p:sp>
          <p:nvSpPr>
            <p:cNvPr id="37" name="Textfeld 36">
              <a:extLst>
                <a:ext uri="{FF2B5EF4-FFF2-40B4-BE49-F238E27FC236}">
                  <a16:creationId xmlns:a16="http://schemas.microsoft.com/office/drawing/2014/main" id="{375E6A3B-6C13-B718-BBAA-F734BBAB6419}"/>
                </a:ext>
              </a:extLst>
            </p:cNvPr>
            <p:cNvSpPr txBox="1"/>
            <p:nvPr/>
          </p:nvSpPr>
          <p:spPr>
            <a:xfrm>
              <a:off x="804359" y="759914"/>
              <a:ext cx="110082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Batterienutzung</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8" name="Textfeld 37">
              <a:extLst>
                <a:ext uri="{FF2B5EF4-FFF2-40B4-BE49-F238E27FC236}">
                  <a16:creationId xmlns:a16="http://schemas.microsoft.com/office/drawing/2014/main" id="{A84F606E-0C5A-10EF-3859-FDCBE6807AAD}"/>
                </a:ext>
              </a:extLst>
            </p:cNvPr>
            <p:cNvSpPr txBox="1"/>
            <p:nvPr/>
          </p:nvSpPr>
          <p:spPr>
            <a:xfrm>
              <a:off x="804359" y="894080"/>
              <a:ext cx="80663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Battery use</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cxnSp>
        <p:nvCxnSpPr>
          <p:cNvPr id="39" name="Gerade Verbindung mit Pfeil 38">
            <a:extLst>
              <a:ext uri="{FF2B5EF4-FFF2-40B4-BE49-F238E27FC236}">
                <a16:creationId xmlns:a16="http://schemas.microsoft.com/office/drawing/2014/main" id="{7BC82EF5-AAEB-C863-0D81-775B0126F14B}"/>
              </a:ext>
            </a:extLst>
          </p:cNvPr>
          <p:cNvCxnSpPr>
            <a:cxnSpLocks/>
          </p:cNvCxnSpPr>
          <p:nvPr/>
        </p:nvCxnSpPr>
        <p:spPr>
          <a:xfrm>
            <a:off x="8864577" y="2193454"/>
            <a:ext cx="1244025" cy="0"/>
          </a:xfrm>
          <a:prstGeom prst="straightConnector1">
            <a:avLst/>
          </a:prstGeom>
          <a:noFill/>
          <a:ln w="28575" cap="flat" cmpd="sng" algn="ctr">
            <a:solidFill>
              <a:schemeClr val="accent4"/>
            </a:solidFill>
            <a:prstDash val="solid"/>
            <a:miter lim="800000"/>
            <a:tailEnd type="triangle"/>
          </a:ln>
          <a:effectLst/>
        </p:spPr>
      </p:cxnSp>
      <p:cxnSp>
        <p:nvCxnSpPr>
          <p:cNvPr id="136" name="Verbinder: gewinkelt 135">
            <a:extLst>
              <a:ext uri="{FF2B5EF4-FFF2-40B4-BE49-F238E27FC236}">
                <a16:creationId xmlns:a16="http://schemas.microsoft.com/office/drawing/2014/main" id="{79532F81-7047-6565-A7AA-7E5835DBB933}"/>
              </a:ext>
            </a:extLst>
          </p:cNvPr>
          <p:cNvCxnSpPr>
            <a:cxnSpLocks/>
            <a:stCxn id="184" idx="3"/>
            <a:endCxn id="291" idx="1"/>
          </p:cNvCxnSpPr>
          <p:nvPr/>
        </p:nvCxnSpPr>
        <p:spPr>
          <a:xfrm flipH="1">
            <a:off x="3178214" y="3405145"/>
            <a:ext cx="1805052" cy="696384"/>
          </a:xfrm>
          <a:prstGeom prst="bentConnector5">
            <a:avLst>
              <a:gd name="adj1" fmla="val -7176"/>
              <a:gd name="adj2" fmla="val 50783"/>
              <a:gd name="adj3" fmla="val 116534"/>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Verbinder: gewinkelt 147">
            <a:extLst>
              <a:ext uri="{FF2B5EF4-FFF2-40B4-BE49-F238E27FC236}">
                <a16:creationId xmlns:a16="http://schemas.microsoft.com/office/drawing/2014/main" id="{2C0F8DD6-F982-42CE-A8BD-B6EBE4C56E82}"/>
              </a:ext>
            </a:extLst>
          </p:cNvPr>
          <p:cNvCxnSpPr>
            <a:cxnSpLocks/>
            <a:stCxn id="184" idx="3"/>
            <a:endCxn id="173" idx="1"/>
          </p:cNvCxnSpPr>
          <p:nvPr/>
        </p:nvCxnSpPr>
        <p:spPr>
          <a:xfrm flipV="1">
            <a:off x="4983266" y="2981305"/>
            <a:ext cx="279348" cy="423840"/>
          </a:xfrm>
          <a:prstGeom prst="bentConnector3">
            <a:avLst>
              <a:gd name="adj1" fmla="val 4727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Gerade Verbindung mit Pfeil 342">
            <a:extLst>
              <a:ext uri="{FF2B5EF4-FFF2-40B4-BE49-F238E27FC236}">
                <a16:creationId xmlns:a16="http://schemas.microsoft.com/office/drawing/2014/main" id="{DC3D9421-E36D-6765-28F4-535253642F0C}"/>
              </a:ext>
            </a:extLst>
          </p:cNvPr>
          <p:cNvCxnSpPr>
            <a:cxnSpLocks/>
          </p:cNvCxnSpPr>
          <p:nvPr/>
        </p:nvCxnSpPr>
        <p:spPr>
          <a:xfrm>
            <a:off x="2844800" y="3437470"/>
            <a:ext cx="1235940" cy="0"/>
          </a:xfrm>
          <a:prstGeom prst="straightConnector1">
            <a:avLst/>
          </a:prstGeom>
          <a:noFill/>
          <a:ln w="28575" cap="flat" cmpd="sng" algn="ctr">
            <a:solidFill>
              <a:schemeClr val="accent6">
                <a:lumMod val="60000"/>
                <a:lumOff val="40000"/>
              </a:schemeClr>
            </a:solidFill>
            <a:prstDash val="solid"/>
            <a:miter lim="800000"/>
            <a:tailEnd type="triangle"/>
          </a:ln>
          <a:effectLst/>
        </p:spPr>
      </p:cxnSp>
      <p:cxnSp>
        <p:nvCxnSpPr>
          <p:cNvPr id="358" name="Gerader Verbinder 357">
            <a:extLst>
              <a:ext uri="{FF2B5EF4-FFF2-40B4-BE49-F238E27FC236}">
                <a16:creationId xmlns:a16="http://schemas.microsoft.com/office/drawing/2014/main" id="{0F8461F0-58AD-91E7-D3AD-02344F771A53}"/>
              </a:ext>
            </a:extLst>
          </p:cNvPr>
          <p:cNvCxnSpPr>
            <a:cxnSpLocks/>
          </p:cNvCxnSpPr>
          <p:nvPr/>
        </p:nvCxnSpPr>
        <p:spPr>
          <a:xfrm flipH="1">
            <a:off x="2844800" y="2012950"/>
            <a:ext cx="700461" cy="0"/>
          </a:xfrm>
          <a:prstGeom prst="line">
            <a:avLst/>
          </a:prstGeom>
          <a:ln w="28575">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399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89119-91D5-EFCB-B604-691C1944CB1B}"/>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064C4083-445C-4BF3-BB61-D25F4D33F1EF}"/>
              </a:ext>
            </a:extLst>
          </p:cNvPr>
          <p:cNvSpPr/>
          <p:nvPr/>
        </p:nvSpPr>
        <p:spPr>
          <a:xfrm>
            <a:off x="7406729" y="1687861"/>
            <a:ext cx="3795673" cy="4255321"/>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ysClr val="windowText" lastClr="000000"/>
              </a:solidFill>
              <a:effectLst/>
              <a:uLnTx/>
              <a:uFillTx/>
              <a:latin typeface="Aptos" panose="020B0004020202020204" pitchFamily="34" charset="0"/>
              <a:ea typeface="+mn-ea"/>
              <a:cs typeface="+mn-cs"/>
            </a:endParaRPr>
          </a:p>
        </p:txBody>
      </p:sp>
      <p:sp>
        <p:nvSpPr>
          <p:cNvPr id="293" name="Rechteck 292">
            <a:extLst>
              <a:ext uri="{FF2B5EF4-FFF2-40B4-BE49-F238E27FC236}">
                <a16:creationId xmlns:a16="http://schemas.microsoft.com/office/drawing/2014/main" id="{7E324B2A-7CF2-2D9C-71A8-90274534A4F0}"/>
              </a:ext>
            </a:extLst>
          </p:cNvPr>
          <p:cNvSpPr/>
          <p:nvPr/>
        </p:nvSpPr>
        <p:spPr>
          <a:xfrm>
            <a:off x="247650" y="1688691"/>
            <a:ext cx="11403699" cy="4940709"/>
          </a:xfrm>
          <a:prstGeom prst="rect">
            <a:avLst/>
          </a:prstGeom>
          <a:no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4" name="Rechteck 293">
            <a:extLst>
              <a:ext uri="{FF2B5EF4-FFF2-40B4-BE49-F238E27FC236}">
                <a16:creationId xmlns:a16="http://schemas.microsoft.com/office/drawing/2014/main" id="{97312F1A-1488-36C6-AF8C-DFBB7BADC368}"/>
              </a:ext>
            </a:extLst>
          </p:cNvPr>
          <p:cNvSpPr/>
          <p:nvPr/>
        </p:nvSpPr>
        <p:spPr>
          <a:xfrm>
            <a:off x="267342" y="4934683"/>
            <a:ext cx="2755036" cy="1694717"/>
          </a:xfrm>
          <a:prstGeom prst="rect">
            <a:avLst/>
          </a:prstGeom>
          <a:solidFill>
            <a:schemeClr val="bg1"/>
          </a:solid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5" name="Rechteck 294">
            <a:extLst>
              <a:ext uri="{FF2B5EF4-FFF2-40B4-BE49-F238E27FC236}">
                <a16:creationId xmlns:a16="http://schemas.microsoft.com/office/drawing/2014/main" id="{93F94071-7EF7-B5B6-A407-3F1BF04CB642}"/>
              </a:ext>
            </a:extLst>
          </p:cNvPr>
          <p:cNvSpPr/>
          <p:nvPr/>
        </p:nvSpPr>
        <p:spPr>
          <a:xfrm>
            <a:off x="247650" y="4962040"/>
            <a:ext cx="2755036" cy="1791638"/>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cxnSp>
        <p:nvCxnSpPr>
          <p:cNvPr id="284" name="Gewinkelter Verbinder 283">
            <a:extLst>
              <a:ext uri="{FF2B5EF4-FFF2-40B4-BE49-F238E27FC236}">
                <a16:creationId xmlns:a16="http://schemas.microsoft.com/office/drawing/2014/main" id="{A62FDF67-CD16-B353-EC54-50B96B7969D0}"/>
              </a:ext>
            </a:extLst>
          </p:cNvPr>
          <p:cNvCxnSpPr>
            <a:cxnSpLocks/>
          </p:cNvCxnSpPr>
          <p:nvPr/>
        </p:nvCxnSpPr>
        <p:spPr>
          <a:xfrm rot="5400000" flipH="1" flipV="1">
            <a:off x="9917060" y="2402496"/>
            <a:ext cx="2546507" cy="332316"/>
          </a:xfrm>
          <a:prstGeom prst="bentConnector3">
            <a:avLst>
              <a:gd name="adj1" fmla="val 460"/>
            </a:avLst>
          </a:prstGeom>
          <a:ln w="76200">
            <a:solidFill>
              <a:schemeClr val="accent2">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9" name="Textfeld 98">
            <a:extLst>
              <a:ext uri="{FF2B5EF4-FFF2-40B4-BE49-F238E27FC236}">
                <a16:creationId xmlns:a16="http://schemas.microsoft.com/office/drawing/2014/main" id="{3289EF16-BDD5-D379-08ED-768ACB23E7D5}"/>
              </a:ext>
            </a:extLst>
          </p:cNvPr>
          <p:cNvSpPr txBox="1"/>
          <p:nvPr/>
        </p:nvSpPr>
        <p:spPr>
          <a:xfrm>
            <a:off x="1960128" y="6029686"/>
            <a:ext cx="184730"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3" name="Textfeld 102">
            <a:extLst>
              <a:ext uri="{FF2B5EF4-FFF2-40B4-BE49-F238E27FC236}">
                <a16:creationId xmlns:a16="http://schemas.microsoft.com/office/drawing/2014/main" id="{71FD3DF7-C0B6-4884-65D8-BFF60F1A10C8}"/>
              </a:ext>
            </a:extLst>
          </p:cNvPr>
          <p:cNvSpPr txBox="1"/>
          <p:nvPr/>
        </p:nvSpPr>
        <p:spPr>
          <a:xfrm>
            <a:off x="1960128" y="4974902"/>
            <a:ext cx="184730"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1" name="Textfeld 110">
            <a:extLst>
              <a:ext uri="{FF2B5EF4-FFF2-40B4-BE49-F238E27FC236}">
                <a16:creationId xmlns:a16="http://schemas.microsoft.com/office/drawing/2014/main" id="{4F04DEA8-0AF7-03DA-0EC4-5512991D93C6}"/>
              </a:ext>
            </a:extLst>
          </p:cNvPr>
          <p:cNvSpPr txBox="1"/>
          <p:nvPr/>
        </p:nvSpPr>
        <p:spPr>
          <a:xfrm>
            <a:off x="1403116" y="4209720"/>
            <a:ext cx="1847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0" name="Solar_panel2" descr="{&quot;Key&quot;:&quot;POWER_USER_SHAPE_ICON&quot;,&quot;Value&quot;:&quot;POWER_USER_SHAPE_ICON_STYLE_1&quot;}">
            <a:extLst>
              <a:ext uri="{FF2B5EF4-FFF2-40B4-BE49-F238E27FC236}">
                <a16:creationId xmlns:a16="http://schemas.microsoft.com/office/drawing/2014/main" id="{592D8466-C202-FB7C-CA6A-9D6800FBC145}"/>
              </a:ext>
            </a:extLst>
          </p:cNvPr>
          <p:cNvSpPr>
            <a:spLocks noChangeAspect="1" noEditPoints="1"/>
          </p:cNvSpPr>
          <p:nvPr>
            <p:custDataLst>
              <p:tags r:id="rId1"/>
            </p:custDataLst>
          </p:nvPr>
        </p:nvSpPr>
        <p:spPr bwMode="auto">
          <a:xfrm>
            <a:off x="2346376" y="3543467"/>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1" name="Textfeld 70">
            <a:extLst>
              <a:ext uri="{FF2B5EF4-FFF2-40B4-BE49-F238E27FC236}">
                <a16:creationId xmlns:a16="http://schemas.microsoft.com/office/drawing/2014/main" id="{07F13598-C37C-E484-BACF-CCF330572D53}"/>
              </a:ext>
            </a:extLst>
          </p:cNvPr>
          <p:cNvSpPr txBox="1"/>
          <p:nvPr/>
        </p:nvSpPr>
        <p:spPr>
          <a:xfrm>
            <a:off x="3846463" y="1797063"/>
            <a:ext cx="1847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cxnSp>
        <p:nvCxnSpPr>
          <p:cNvPr id="208" name="Gerade Verbindung mit Pfeil 207">
            <a:extLst>
              <a:ext uri="{FF2B5EF4-FFF2-40B4-BE49-F238E27FC236}">
                <a16:creationId xmlns:a16="http://schemas.microsoft.com/office/drawing/2014/main" id="{335D6770-A0A1-F3A3-8397-561CE0E9023D}"/>
              </a:ext>
            </a:extLst>
          </p:cNvPr>
          <p:cNvCxnSpPr>
            <a:cxnSpLocks/>
          </p:cNvCxnSpPr>
          <p:nvPr/>
        </p:nvCxnSpPr>
        <p:spPr>
          <a:xfrm>
            <a:off x="1135765" y="1879938"/>
            <a:ext cx="2672347" cy="194134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9" name="Gerade Verbindung mit Pfeil 208">
            <a:extLst>
              <a:ext uri="{FF2B5EF4-FFF2-40B4-BE49-F238E27FC236}">
                <a16:creationId xmlns:a16="http://schemas.microsoft.com/office/drawing/2014/main" id="{85C612F7-6AA0-4CA0-F979-11F212CC6B71}"/>
              </a:ext>
            </a:extLst>
          </p:cNvPr>
          <p:cNvCxnSpPr>
            <a:cxnSpLocks/>
          </p:cNvCxnSpPr>
          <p:nvPr/>
        </p:nvCxnSpPr>
        <p:spPr>
          <a:xfrm>
            <a:off x="4119944" y="3798643"/>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2" name="Gerade Verbindung mit Pfeil 211">
            <a:extLst>
              <a:ext uri="{FF2B5EF4-FFF2-40B4-BE49-F238E27FC236}">
                <a16:creationId xmlns:a16="http://schemas.microsoft.com/office/drawing/2014/main" id="{0CCF2B71-B8CB-06F6-7151-02FA12662546}"/>
              </a:ext>
            </a:extLst>
          </p:cNvPr>
          <p:cNvCxnSpPr>
            <a:cxnSpLocks/>
          </p:cNvCxnSpPr>
          <p:nvPr/>
        </p:nvCxnSpPr>
        <p:spPr>
          <a:xfrm>
            <a:off x="5475157" y="3821286"/>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8" name="Gerade Verbindung mit Pfeil 217">
            <a:extLst>
              <a:ext uri="{FF2B5EF4-FFF2-40B4-BE49-F238E27FC236}">
                <a16:creationId xmlns:a16="http://schemas.microsoft.com/office/drawing/2014/main" id="{BB77F64D-BE66-3E55-F7E6-7EA55789A00C}"/>
              </a:ext>
            </a:extLst>
          </p:cNvPr>
          <p:cNvCxnSpPr>
            <a:cxnSpLocks/>
            <a:endCxn id="47" idx="2"/>
          </p:cNvCxnSpPr>
          <p:nvPr/>
        </p:nvCxnSpPr>
        <p:spPr>
          <a:xfrm>
            <a:off x="6834579" y="3826918"/>
            <a:ext cx="941049" cy="14989"/>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0" name="Gerade Verbindung mit Pfeil 219">
            <a:extLst>
              <a:ext uri="{FF2B5EF4-FFF2-40B4-BE49-F238E27FC236}">
                <a16:creationId xmlns:a16="http://schemas.microsoft.com/office/drawing/2014/main" id="{A3E292CE-B188-4118-E39C-290242524BC7}"/>
              </a:ext>
            </a:extLst>
          </p:cNvPr>
          <p:cNvCxnSpPr>
            <a:cxnSpLocks/>
          </p:cNvCxnSpPr>
          <p:nvPr/>
        </p:nvCxnSpPr>
        <p:spPr>
          <a:xfrm>
            <a:off x="8132851" y="3841907"/>
            <a:ext cx="957902" cy="113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2" name="Gerade Verbindung mit Pfeil 221">
            <a:extLst>
              <a:ext uri="{FF2B5EF4-FFF2-40B4-BE49-F238E27FC236}">
                <a16:creationId xmlns:a16="http://schemas.microsoft.com/office/drawing/2014/main" id="{26C6C08D-62F1-922D-64B3-75E9C5B8CD64}"/>
              </a:ext>
            </a:extLst>
          </p:cNvPr>
          <p:cNvCxnSpPr>
            <a:cxnSpLocks/>
          </p:cNvCxnSpPr>
          <p:nvPr/>
        </p:nvCxnSpPr>
        <p:spPr>
          <a:xfrm flipV="1">
            <a:off x="9435584" y="3820731"/>
            <a:ext cx="1026746" cy="805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2" name="Gewinkelter Verbinder 271">
            <a:extLst>
              <a:ext uri="{FF2B5EF4-FFF2-40B4-BE49-F238E27FC236}">
                <a16:creationId xmlns:a16="http://schemas.microsoft.com/office/drawing/2014/main" id="{A2B0D9A5-745E-CDA7-F9C3-D33BE28B4D75}"/>
              </a:ext>
            </a:extLst>
          </p:cNvPr>
          <p:cNvCxnSpPr>
            <a:cxnSpLocks/>
          </p:cNvCxnSpPr>
          <p:nvPr/>
        </p:nvCxnSpPr>
        <p:spPr>
          <a:xfrm flipH="1">
            <a:off x="3863851" y="3810210"/>
            <a:ext cx="6888564" cy="744754"/>
          </a:xfrm>
          <a:prstGeom prst="bentConnector5">
            <a:avLst>
              <a:gd name="adj1" fmla="val -3319"/>
              <a:gd name="adj2" fmla="val 43954"/>
              <a:gd name="adj3" fmla="val 103319"/>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5" name="Gewinkelter Verbinder 274">
            <a:extLst>
              <a:ext uri="{FF2B5EF4-FFF2-40B4-BE49-F238E27FC236}">
                <a16:creationId xmlns:a16="http://schemas.microsoft.com/office/drawing/2014/main" id="{E48F61A5-2738-D09C-E8FB-7E77E352D716}"/>
              </a:ext>
            </a:extLst>
          </p:cNvPr>
          <p:cNvCxnSpPr>
            <a:cxnSpLocks/>
          </p:cNvCxnSpPr>
          <p:nvPr/>
        </p:nvCxnSpPr>
        <p:spPr>
          <a:xfrm flipH="1">
            <a:off x="3863851" y="4553831"/>
            <a:ext cx="3120670" cy="753804"/>
          </a:xfrm>
          <a:prstGeom prst="bentConnector5">
            <a:avLst>
              <a:gd name="adj1" fmla="val -7325"/>
              <a:gd name="adj2" fmla="val 45150"/>
              <a:gd name="adj3" fmla="val 107325"/>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8" name="Gewinkelter Verbinder 277">
            <a:extLst>
              <a:ext uri="{FF2B5EF4-FFF2-40B4-BE49-F238E27FC236}">
                <a16:creationId xmlns:a16="http://schemas.microsoft.com/office/drawing/2014/main" id="{2E7584A3-F7C7-3869-8662-B9B1F5F68E0A}"/>
              </a:ext>
            </a:extLst>
          </p:cNvPr>
          <p:cNvCxnSpPr>
            <a:cxnSpLocks/>
          </p:cNvCxnSpPr>
          <p:nvPr/>
        </p:nvCxnSpPr>
        <p:spPr>
          <a:xfrm flipH="1">
            <a:off x="3863851" y="5306502"/>
            <a:ext cx="6892063" cy="877047"/>
          </a:xfrm>
          <a:prstGeom prst="bentConnector5">
            <a:avLst>
              <a:gd name="adj1" fmla="val -3317"/>
              <a:gd name="adj2" fmla="val 44866"/>
              <a:gd name="adj3" fmla="val 103317"/>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1" name="Textfeld 280">
            <a:extLst>
              <a:ext uri="{FF2B5EF4-FFF2-40B4-BE49-F238E27FC236}">
                <a16:creationId xmlns:a16="http://schemas.microsoft.com/office/drawing/2014/main" id="{7B28ACFA-3ACD-EB67-FA8E-EF2497699EB3}"/>
              </a:ext>
            </a:extLst>
          </p:cNvPr>
          <p:cNvSpPr txBox="1"/>
          <p:nvPr/>
        </p:nvSpPr>
        <p:spPr>
          <a:xfrm>
            <a:off x="7818724" y="5932817"/>
            <a:ext cx="184730"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9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1" name="High_voltage3" descr="{&quot;Key&quot;:&quot;POWER_USER_SHAPE_ICON&quot;,&quot;Value&quot;:&quot;POWER_USER_SHAPE_ICON_STYLE_1&quot;}">
            <a:extLst>
              <a:ext uri="{FF2B5EF4-FFF2-40B4-BE49-F238E27FC236}">
                <a16:creationId xmlns:a16="http://schemas.microsoft.com/office/drawing/2014/main" id="{211A01AB-B4BB-D40B-56F1-2F1FC0688DAF}"/>
              </a:ext>
            </a:extLst>
          </p:cNvPr>
          <p:cNvSpPr>
            <a:spLocks noChangeAspect="1" noEditPoints="1"/>
          </p:cNvSpPr>
          <p:nvPr>
            <p:custDataLst>
              <p:tags r:id="rId2"/>
            </p:custDataLst>
          </p:nvPr>
        </p:nvSpPr>
        <p:spPr bwMode="auto">
          <a:xfrm>
            <a:off x="2382545" y="5996369"/>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3" name="Battery4" descr="{&quot;Key&quot;:&quot;POWER_USER_SHAPE_ICON&quot;,&quot;Value&quot;:&quot;POWER_USER_SHAPE_ICON_STYLE_1&quot;}">
            <a:extLst>
              <a:ext uri="{FF2B5EF4-FFF2-40B4-BE49-F238E27FC236}">
                <a16:creationId xmlns:a16="http://schemas.microsoft.com/office/drawing/2014/main" id="{0760A725-2CA6-C065-2C02-B3603BA70E35}"/>
              </a:ext>
            </a:extLst>
          </p:cNvPr>
          <p:cNvSpPr>
            <a:spLocks noChangeAspect="1" noEditPoints="1"/>
          </p:cNvSpPr>
          <p:nvPr>
            <p:custDataLst>
              <p:tags r:id="rId3"/>
            </p:custDataLst>
          </p:nvPr>
        </p:nvSpPr>
        <p:spPr bwMode="auto">
          <a:xfrm>
            <a:off x="2439287" y="4367131"/>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52" name="Gruppieren 51">
            <a:extLst>
              <a:ext uri="{FF2B5EF4-FFF2-40B4-BE49-F238E27FC236}">
                <a16:creationId xmlns:a16="http://schemas.microsoft.com/office/drawing/2014/main" id="{C399EBBA-2DF6-979F-877E-44BFF6008951}"/>
              </a:ext>
            </a:extLst>
          </p:cNvPr>
          <p:cNvGrpSpPr/>
          <p:nvPr/>
        </p:nvGrpSpPr>
        <p:grpSpPr>
          <a:xfrm>
            <a:off x="3782892" y="3450424"/>
            <a:ext cx="7146655" cy="461016"/>
            <a:chOff x="3757855" y="3521927"/>
            <a:chExt cx="7146655" cy="461016"/>
          </a:xfrm>
          <a:solidFill>
            <a:schemeClr val="accent2"/>
          </a:solidFill>
        </p:grpSpPr>
        <p:sp>
          <p:nvSpPr>
            <p:cNvPr id="3" name="Pfeil: gebogen 2">
              <a:extLst>
                <a:ext uri="{FF2B5EF4-FFF2-40B4-BE49-F238E27FC236}">
                  <a16:creationId xmlns:a16="http://schemas.microsoft.com/office/drawing/2014/main" id="{49F19F6A-417B-F3CB-B2C1-23AB8AD240AF}"/>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 name="Pfeil: gebogen 20">
              <a:extLst>
                <a:ext uri="{FF2B5EF4-FFF2-40B4-BE49-F238E27FC236}">
                  <a16:creationId xmlns:a16="http://schemas.microsoft.com/office/drawing/2014/main" id="{59AEF99F-3172-BB7F-8D12-7D1339F9ECB2}"/>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6" name="Pfeil: gebogen 45">
              <a:extLst>
                <a:ext uri="{FF2B5EF4-FFF2-40B4-BE49-F238E27FC236}">
                  <a16:creationId xmlns:a16="http://schemas.microsoft.com/office/drawing/2014/main" id="{0960F1F5-8BDE-BD1A-B73F-8F2511907B97}"/>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7" name="Pfeil: gebogen 46">
              <a:extLst>
                <a:ext uri="{FF2B5EF4-FFF2-40B4-BE49-F238E27FC236}">
                  <a16:creationId xmlns:a16="http://schemas.microsoft.com/office/drawing/2014/main" id="{667B2A4C-F89E-908B-EF43-A04CB64CC074}"/>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8" name="Pfeil: gebogen 47">
              <a:extLst>
                <a:ext uri="{FF2B5EF4-FFF2-40B4-BE49-F238E27FC236}">
                  <a16:creationId xmlns:a16="http://schemas.microsoft.com/office/drawing/2014/main" id="{A80AE8AD-3D53-70E4-4FC9-ECB75AE4BD4C}"/>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9" name="Pfeil: gebogen 48">
              <a:extLst>
                <a:ext uri="{FF2B5EF4-FFF2-40B4-BE49-F238E27FC236}">
                  <a16:creationId xmlns:a16="http://schemas.microsoft.com/office/drawing/2014/main" id="{1F0A5BFF-7E0A-BFCC-B5B8-17934E7C57F6}"/>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115" name="Gerade Verbindung mit Pfeil 114">
            <a:extLst>
              <a:ext uri="{FF2B5EF4-FFF2-40B4-BE49-F238E27FC236}">
                <a16:creationId xmlns:a16="http://schemas.microsoft.com/office/drawing/2014/main" id="{D5D99E62-62B9-1E93-0FCD-E0DB6D231B34}"/>
              </a:ext>
            </a:extLst>
          </p:cNvPr>
          <p:cNvCxnSpPr>
            <a:cxnSpLocks/>
          </p:cNvCxnSpPr>
          <p:nvPr/>
        </p:nvCxnSpPr>
        <p:spPr>
          <a:xfrm>
            <a:off x="7156370" y="6208470"/>
            <a:ext cx="450930"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26" name="Gruppieren 125">
            <a:extLst>
              <a:ext uri="{FF2B5EF4-FFF2-40B4-BE49-F238E27FC236}">
                <a16:creationId xmlns:a16="http://schemas.microsoft.com/office/drawing/2014/main" id="{4E201970-BD08-9D70-5A91-C032CDB15AB8}"/>
              </a:ext>
            </a:extLst>
          </p:cNvPr>
          <p:cNvGrpSpPr/>
          <p:nvPr/>
        </p:nvGrpSpPr>
        <p:grpSpPr>
          <a:xfrm>
            <a:off x="3820200" y="4221182"/>
            <a:ext cx="3153920" cy="461016"/>
            <a:chOff x="3757855" y="3521927"/>
            <a:chExt cx="3153920" cy="461016"/>
          </a:xfrm>
          <a:solidFill>
            <a:schemeClr val="accent6"/>
          </a:solidFill>
        </p:grpSpPr>
        <p:sp>
          <p:nvSpPr>
            <p:cNvPr id="127" name="Pfeil: gebogen 126">
              <a:extLst>
                <a:ext uri="{FF2B5EF4-FFF2-40B4-BE49-F238E27FC236}">
                  <a16:creationId xmlns:a16="http://schemas.microsoft.com/office/drawing/2014/main" id="{DC524380-17D2-0835-2D6B-7CA286448948}"/>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8" name="Pfeil: gebogen 127">
              <a:extLst>
                <a:ext uri="{FF2B5EF4-FFF2-40B4-BE49-F238E27FC236}">
                  <a16:creationId xmlns:a16="http://schemas.microsoft.com/office/drawing/2014/main" id="{B887BD9B-71CB-5047-ACB8-13CAFA1B993E}"/>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9" name="Pfeil: gebogen 128">
              <a:extLst>
                <a:ext uri="{FF2B5EF4-FFF2-40B4-BE49-F238E27FC236}">
                  <a16:creationId xmlns:a16="http://schemas.microsoft.com/office/drawing/2014/main" id="{E7FB4112-3866-B05B-9C3E-4395B02383DE}"/>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grpSp>
        <p:nvGrpSpPr>
          <p:cNvPr id="133" name="Gruppieren 132">
            <a:extLst>
              <a:ext uri="{FF2B5EF4-FFF2-40B4-BE49-F238E27FC236}">
                <a16:creationId xmlns:a16="http://schemas.microsoft.com/office/drawing/2014/main" id="{51027AC6-918F-F597-714A-306E8D250442}"/>
              </a:ext>
            </a:extLst>
          </p:cNvPr>
          <p:cNvGrpSpPr/>
          <p:nvPr/>
        </p:nvGrpSpPr>
        <p:grpSpPr>
          <a:xfrm>
            <a:off x="3794619" y="5012650"/>
            <a:ext cx="7146655" cy="461016"/>
            <a:chOff x="3757855" y="3521927"/>
            <a:chExt cx="7146655" cy="461016"/>
          </a:xfrm>
          <a:solidFill>
            <a:schemeClr val="accent6">
              <a:lumMod val="60000"/>
              <a:lumOff val="40000"/>
            </a:schemeClr>
          </a:solidFill>
        </p:grpSpPr>
        <p:sp>
          <p:nvSpPr>
            <p:cNvPr id="134" name="Pfeil: gebogen 133">
              <a:extLst>
                <a:ext uri="{FF2B5EF4-FFF2-40B4-BE49-F238E27FC236}">
                  <a16:creationId xmlns:a16="http://schemas.microsoft.com/office/drawing/2014/main" id="{499D6B1F-6F7C-8FF2-46CB-D08CA2D73CC6}"/>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5" name="Pfeil: gebogen 134">
              <a:extLst>
                <a:ext uri="{FF2B5EF4-FFF2-40B4-BE49-F238E27FC236}">
                  <a16:creationId xmlns:a16="http://schemas.microsoft.com/office/drawing/2014/main" id="{DA79C40B-DBD6-8382-2A83-0F2C2C6DE089}"/>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6" name="Pfeil: gebogen 135">
              <a:extLst>
                <a:ext uri="{FF2B5EF4-FFF2-40B4-BE49-F238E27FC236}">
                  <a16:creationId xmlns:a16="http://schemas.microsoft.com/office/drawing/2014/main" id="{F467478A-5F53-88EE-CAB7-CB2D8A8F31A6}"/>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7" name="Pfeil: gebogen 136">
              <a:extLst>
                <a:ext uri="{FF2B5EF4-FFF2-40B4-BE49-F238E27FC236}">
                  <a16:creationId xmlns:a16="http://schemas.microsoft.com/office/drawing/2014/main" id="{DE302BF5-121C-2456-0453-886CA883CC13}"/>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8" name="Pfeil: gebogen 137">
              <a:extLst>
                <a:ext uri="{FF2B5EF4-FFF2-40B4-BE49-F238E27FC236}">
                  <a16:creationId xmlns:a16="http://schemas.microsoft.com/office/drawing/2014/main" id="{361660C7-8A3D-1B15-7235-7CCD29377DCC}"/>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2" name="Pfeil: gebogen 141">
              <a:extLst>
                <a:ext uri="{FF2B5EF4-FFF2-40B4-BE49-F238E27FC236}">
                  <a16:creationId xmlns:a16="http://schemas.microsoft.com/office/drawing/2014/main" id="{D5936287-23EB-7E24-F3A4-EB205F6D09F6}"/>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grpSp>
        <p:nvGrpSpPr>
          <p:cNvPr id="146" name="Gruppieren 145">
            <a:extLst>
              <a:ext uri="{FF2B5EF4-FFF2-40B4-BE49-F238E27FC236}">
                <a16:creationId xmlns:a16="http://schemas.microsoft.com/office/drawing/2014/main" id="{30FF6FF0-68A0-CEC2-C9F1-F98A89637565}"/>
              </a:ext>
            </a:extLst>
          </p:cNvPr>
          <p:cNvGrpSpPr/>
          <p:nvPr/>
        </p:nvGrpSpPr>
        <p:grpSpPr>
          <a:xfrm>
            <a:off x="3798827" y="5814766"/>
            <a:ext cx="3153920" cy="461016"/>
            <a:chOff x="3757855" y="3521927"/>
            <a:chExt cx="3153920" cy="461016"/>
          </a:xfrm>
          <a:solidFill>
            <a:schemeClr val="accent3"/>
          </a:solidFill>
        </p:grpSpPr>
        <p:sp>
          <p:nvSpPr>
            <p:cNvPr id="147" name="Pfeil: gebogen 146">
              <a:extLst>
                <a:ext uri="{FF2B5EF4-FFF2-40B4-BE49-F238E27FC236}">
                  <a16:creationId xmlns:a16="http://schemas.microsoft.com/office/drawing/2014/main" id="{4CBE8187-6F14-E041-C611-4375305567FD}"/>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8" name="Pfeil: gebogen 147">
              <a:extLst>
                <a:ext uri="{FF2B5EF4-FFF2-40B4-BE49-F238E27FC236}">
                  <a16:creationId xmlns:a16="http://schemas.microsoft.com/office/drawing/2014/main" id="{D5402507-2F0F-CF69-A615-0477990C3477}"/>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9" name="Pfeil: gebogen 148">
              <a:extLst>
                <a:ext uri="{FF2B5EF4-FFF2-40B4-BE49-F238E27FC236}">
                  <a16:creationId xmlns:a16="http://schemas.microsoft.com/office/drawing/2014/main" id="{FFA6A626-34F9-8AFD-FE14-D3339FE545EB}"/>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173" name="Gerade Verbindung mit Pfeil 172">
            <a:extLst>
              <a:ext uri="{FF2B5EF4-FFF2-40B4-BE49-F238E27FC236}">
                <a16:creationId xmlns:a16="http://schemas.microsoft.com/office/drawing/2014/main" id="{9C0407FC-3B44-5FCE-5FE9-B45A1DEA993B}"/>
              </a:ext>
            </a:extLst>
          </p:cNvPr>
          <p:cNvCxnSpPr>
            <a:cxnSpLocks/>
          </p:cNvCxnSpPr>
          <p:nvPr/>
        </p:nvCxnSpPr>
        <p:spPr>
          <a:xfrm>
            <a:off x="4182093" y="4575548"/>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4" name="Gerade Verbindung mit Pfeil 173">
            <a:extLst>
              <a:ext uri="{FF2B5EF4-FFF2-40B4-BE49-F238E27FC236}">
                <a16:creationId xmlns:a16="http://schemas.microsoft.com/office/drawing/2014/main" id="{E9C59D03-31F6-C39B-09C7-C9AEDF8300D6}"/>
              </a:ext>
            </a:extLst>
          </p:cNvPr>
          <p:cNvCxnSpPr>
            <a:cxnSpLocks/>
          </p:cNvCxnSpPr>
          <p:nvPr/>
        </p:nvCxnSpPr>
        <p:spPr>
          <a:xfrm>
            <a:off x="5537306" y="4598191"/>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5" name="Gerade Verbindung mit Pfeil 174">
            <a:extLst>
              <a:ext uri="{FF2B5EF4-FFF2-40B4-BE49-F238E27FC236}">
                <a16:creationId xmlns:a16="http://schemas.microsoft.com/office/drawing/2014/main" id="{D6647F7A-A7D2-7C61-C878-57B19CD80BD2}"/>
              </a:ext>
            </a:extLst>
          </p:cNvPr>
          <p:cNvCxnSpPr>
            <a:cxnSpLocks/>
          </p:cNvCxnSpPr>
          <p:nvPr/>
        </p:nvCxnSpPr>
        <p:spPr>
          <a:xfrm>
            <a:off x="4204213" y="5371706"/>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6" name="Gerade Verbindung mit Pfeil 175">
            <a:extLst>
              <a:ext uri="{FF2B5EF4-FFF2-40B4-BE49-F238E27FC236}">
                <a16:creationId xmlns:a16="http://schemas.microsoft.com/office/drawing/2014/main" id="{DB3E895D-863C-0895-DF57-923EF416A0F1}"/>
              </a:ext>
            </a:extLst>
          </p:cNvPr>
          <p:cNvCxnSpPr>
            <a:cxnSpLocks/>
          </p:cNvCxnSpPr>
          <p:nvPr/>
        </p:nvCxnSpPr>
        <p:spPr>
          <a:xfrm>
            <a:off x="5559426" y="5394349"/>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7" name="Gerade Verbindung mit Pfeil 176">
            <a:extLst>
              <a:ext uri="{FF2B5EF4-FFF2-40B4-BE49-F238E27FC236}">
                <a16:creationId xmlns:a16="http://schemas.microsoft.com/office/drawing/2014/main" id="{10E84565-78CC-BBCD-9B48-2BEE7FC1ADF6}"/>
              </a:ext>
            </a:extLst>
          </p:cNvPr>
          <p:cNvCxnSpPr>
            <a:cxnSpLocks/>
          </p:cNvCxnSpPr>
          <p:nvPr/>
        </p:nvCxnSpPr>
        <p:spPr>
          <a:xfrm>
            <a:off x="4182093" y="6195055"/>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8" name="Gerade Verbindung mit Pfeil 177">
            <a:extLst>
              <a:ext uri="{FF2B5EF4-FFF2-40B4-BE49-F238E27FC236}">
                <a16:creationId xmlns:a16="http://schemas.microsoft.com/office/drawing/2014/main" id="{745ABFAB-2C7B-48CF-0531-8D37AE654A17}"/>
              </a:ext>
            </a:extLst>
          </p:cNvPr>
          <p:cNvCxnSpPr>
            <a:cxnSpLocks/>
          </p:cNvCxnSpPr>
          <p:nvPr/>
        </p:nvCxnSpPr>
        <p:spPr>
          <a:xfrm>
            <a:off x="5537306" y="6217698"/>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9" name="Gerade Verbindung mit Pfeil 178">
            <a:extLst>
              <a:ext uri="{FF2B5EF4-FFF2-40B4-BE49-F238E27FC236}">
                <a16:creationId xmlns:a16="http://schemas.microsoft.com/office/drawing/2014/main" id="{C6432746-C002-1B17-20DB-75E617130F26}"/>
              </a:ext>
            </a:extLst>
          </p:cNvPr>
          <p:cNvCxnSpPr>
            <a:cxnSpLocks/>
          </p:cNvCxnSpPr>
          <p:nvPr/>
        </p:nvCxnSpPr>
        <p:spPr>
          <a:xfrm>
            <a:off x="6863584" y="5376397"/>
            <a:ext cx="941049" cy="14989"/>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0" name="Gerade Verbindung mit Pfeil 179">
            <a:extLst>
              <a:ext uri="{FF2B5EF4-FFF2-40B4-BE49-F238E27FC236}">
                <a16:creationId xmlns:a16="http://schemas.microsoft.com/office/drawing/2014/main" id="{04E8BC65-EDBB-71FA-60A9-B67FC477C39B}"/>
              </a:ext>
            </a:extLst>
          </p:cNvPr>
          <p:cNvCxnSpPr>
            <a:cxnSpLocks/>
          </p:cNvCxnSpPr>
          <p:nvPr/>
        </p:nvCxnSpPr>
        <p:spPr>
          <a:xfrm>
            <a:off x="8161856" y="5391386"/>
            <a:ext cx="957902" cy="113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1" name="Gerade Verbindung mit Pfeil 180">
            <a:extLst>
              <a:ext uri="{FF2B5EF4-FFF2-40B4-BE49-F238E27FC236}">
                <a16:creationId xmlns:a16="http://schemas.microsoft.com/office/drawing/2014/main" id="{3BC9A9C0-7B5A-CB98-947B-3B21F8CC97FC}"/>
              </a:ext>
            </a:extLst>
          </p:cNvPr>
          <p:cNvCxnSpPr>
            <a:cxnSpLocks/>
          </p:cNvCxnSpPr>
          <p:nvPr/>
        </p:nvCxnSpPr>
        <p:spPr>
          <a:xfrm flipV="1">
            <a:off x="9464589" y="5370210"/>
            <a:ext cx="1026746" cy="805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1546F988-9E12-9B2B-03DE-8A25A5A5B6C5}"/>
              </a:ext>
            </a:extLst>
          </p:cNvPr>
          <p:cNvSpPr txBox="1"/>
          <p:nvPr/>
        </p:nvSpPr>
        <p:spPr>
          <a:xfrm>
            <a:off x="7556671" y="4284401"/>
            <a:ext cx="357537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1" i="0" u="none" strike="noStrike" kern="1200" cap="none" spc="0" normalizeH="0" baseline="0" noProof="0">
                <a:ln>
                  <a:noFill/>
                </a:ln>
                <a:solidFill>
                  <a:srgbClr val="BCCF00">
                    <a:lumMod val="75000"/>
                  </a:srgbClr>
                </a:solidFill>
                <a:effectLst/>
                <a:uLnTx/>
                <a:uFillTx/>
                <a:latin typeface="Aptos" panose="020B0004020202020204" pitchFamily="34" charset="0"/>
                <a:ea typeface="+mn-ea"/>
                <a:cs typeface="+mn-cs"/>
              </a:rPr>
              <a:t>Flexible Charging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1" i="0" u="none" strike="noStrike" kern="1200" cap="none" spc="0" normalizeH="0" baseline="0" noProof="0">
                <a:ln>
                  <a:noFill/>
                </a:ln>
                <a:solidFill>
                  <a:srgbClr val="BCCF00">
                    <a:lumMod val="75000"/>
                  </a:srgbClr>
                </a:solidFill>
                <a:effectLst/>
                <a:uLnTx/>
                <a:uFillTx/>
                <a:latin typeface="Aptos" panose="020B0004020202020204" pitchFamily="34" charset="0"/>
                <a:ea typeface="+mn-ea"/>
                <a:cs typeface="+mn-cs"/>
              </a:rPr>
              <a:t>thermal and electric storages</a:t>
            </a:r>
          </a:p>
        </p:txBody>
      </p:sp>
      <p:sp>
        <p:nvSpPr>
          <p:cNvPr id="28" name="Rechteck 27">
            <a:extLst>
              <a:ext uri="{FF2B5EF4-FFF2-40B4-BE49-F238E27FC236}">
                <a16:creationId xmlns:a16="http://schemas.microsoft.com/office/drawing/2014/main" id="{E9EF923D-CBD9-285E-8F66-83E023C821A5}"/>
              </a:ext>
            </a:extLst>
          </p:cNvPr>
          <p:cNvSpPr/>
          <p:nvPr/>
        </p:nvSpPr>
        <p:spPr>
          <a:xfrm>
            <a:off x="-30111" y="4953802"/>
            <a:ext cx="3049272" cy="1791638"/>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0" name="Ellipse 29">
            <a:extLst>
              <a:ext uri="{FF2B5EF4-FFF2-40B4-BE49-F238E27FC236}">
                <a16:creationId xmlns:a16="http://schemas.microsoft.com/office/drawing/2014/main" id="{E55888ED-18FC-35D7-24CA-530C662D910A}"/>
              </a:ext>
            </a:extLst>
          </p:cNvPr>
          <p:cNvSpPr/>
          <p:nvPr/>
        </p:nvSpPr>
        <p:spPr>
          <a:xfrm>
            <a:off x="2245705" y="5921607"/>
            <a:ext cx="576064" cy="576064"/>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1" name="Textfeld 30">
            <a:extLst>
              <a:ext uri="{FF2B5EF4-FFF2-40B4-BE49-F238E27FC236}">
                <a16:creationId xmlns:a16="http://schemas.microsoft.com/office/drawing/2014/main" id="{9321369D-AC73-FE8C-5EA8-8BB8FD6CE874}"/>
              </a:ext>
            </a:extLst>
          </p:cNvPr>
          <p:cNvSpPr txBox="1"/>
          <p:nvPr/>
        </p:nvSpPr>
        <p:spPr>
          <a:xfrm>
            <a:off x="1395280" y="6029686"/>
            <a:ext cx="81464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Stromnetz</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 name="Textfeld 31">
            <a:extLst>
              <a:ext uri="{FF2B5EF4-FFF2-40B4-BE49-F238E27FC236}">
                <a16:creationId xmlns:a16="http://schemas.microsoft.com/office/drawing/2014/main" id="{58A508FD-27D4-432B-7D39-EF124A729887}"/>
              </a:ext>
            </a:extLst>
          </p:cNvPr>
          <p:cNvSpPr txBox="1"/>
          <p:nvPr/>
        </p:nvSpPr>
        <p:spPr>
          <a:xfrm>
            <a:off x="1133990" y="6236061"/>
            <a:ext cx="107593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Electricity Grid</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 name="Ellipse 38">
            <a:extLst>
              <a:ext uri="{FF2B5EF4-FFF2-40B4-BE49-F238E27FC236}">
                <a16:creationId xmlns:a16="http://schemas.microsoft.com/office/drawing/2014/main" id="{5BADEE03-4C2D-0CA5-269F-772A67B416EE}"/>
              </a:ext>
            </a:extLst>
          </p:cNvPr>
          <p:cNvSpPr/>
          <p:nvPr/>
        </p:nvSpPr>
        <p:spPr>
          <a:xfrm>
            <a:off x="2245705" y="5060753"/>
            <a:ext cx="576064" cy="576064"/>
          </a:xfrm>
          <a:prstGeom prst="ellipse">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1" name="Textfeld 40">
            <a:extLst>
              <a:ext uri="{FF2B5EF4-FFF2-40B4-BE49-F238E27FC236}">
                <a16:creationId xmlns:a16="http://schemas.microsoft.com/office/drawing/2014/main" id="{2A9624E9-E56F-236E-1B14-A0DB71CAACE8}"/>
              </a:ext>
            </a:extLst>
          </p:cNvPr>
          <p:cNvSpPr txBox="1"/>
          <p:nvPr/>
        </p:nvSpPr>
        <p:spPr>
          <a:xfrm>
            <a:off x="-20171" y="5021025"/>
            <a:ext cx="2230098"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Externe</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Erneuerbarer</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Überschuss</a:t>
            </a:r>
            <a:endPar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(DSM, Wind-</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Spitzen</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2" name="Textfeld 41">
            <a:extLst>
              <a:ext uri="{FF2B5EF4-FFF2-40B4-BE49-F238E27FC236}">
                <a16:creationId xmlns:a16="http://schemas.microsoft.com/office/drawing/2014/main" id="{E884656D-701D-F59D-A749-89344864F7FA}"/>
              </a:ext>
            </a:extLst>
          </p:cNvPr>
          <p:cNvSpPr txBox="1"/>
          <p:nvPr/>
        </p:nvSpPr>
        <p:spPr>
          <a:xfrm>
            <a:off x="452715" y="5357096"/>
            <a:ext cx="1757212"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Offsite Renewable Excess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(DSM, Wind Peaks)</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4" name="Flussdiagramm: Anzeige 9">
            <a:extLst>
              <a:ext uri="{FF2B5EF4-FFF2-40B4-BE49-F238E27FC236}">
                <a16:creationId xmlns:a16="http://schemas.microsoft.com/office/drawing/2014/main" id="{08A7444A-FE23-6483-0F68-D53E4E4E624C}"/>
              </a:ext>
            </a:extLst>
          </p:cNvPr>
          <p:cNvSpPr/>
          <p:nvPr/>
        </p:nvSpPr>
        <p:spPr>
          <a:xfrm rot="5400000">
            <a:off x="2257689" y="4212922"/>
            <a:ext cx="571143" cy="57606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5" name="Textfeld 44">
            <a:extLst>
              <a:ext uri="{FF2B5EF4-FFF2-40B4-BE49-F238E27FC236}">
                <a16:creationId xmlns:a16="http://schemas.microsoft.com/office/drawing/2014/main" id="{58F69C97-99BD-44D6-ADAA-8EF7B52C21D1}"/>
              </a:ext>
            </a:extLst>
          </p:cNvPr>
          <p:cNvSpPr txBox="1"/>
          <p:nvPr/>
        </p:nvSpPr>
        <p:spPr>
          <a:xfrm>
            <a:off x="840641" y="4209720"/>
            <a:ext cx="1369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Elektrische Batterie</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0" name="Textfeld 49">
            <a:extLst>
              <a:ext uri="{FF2B5EF4-FFF2-40B4-BE49-F238E27FC236}">
                <a16:creationId xmlns:a16="http://schemas.microsoft.com/office/drawing/2014/main" id="{0F2E6FC7-92EB-8EFE-E36B-F0F7B83B5837}"/>
              </a:ext>
            </a:extLst>
          </p:cNvPr>
          <p:cNvSpPr txBox="1"/>
          <p:nvPr/>
        </p:nvSpPr>
        <p:spPr>
          <a:xfrm>
            <a:off x="1587641" y="4416095"/>
            <a:ext cx="622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5" name="Ellipse 54">
            <a:extLst>
              <a:ext uri="{FF2B5EF4-FFF2-40B4-BE49-F238E27FC236}">
                <a16:creationId xmlns:a16="http://schemas.microsoft.com/office/drawing/2014/main" id="{5B7AD850-FC33-D4ED-AC95-C91F887B9FF9}"/>
              </a:ext>
            </a:extLst>
          </p:cNvPr>
          <p:cNvSpPr/>
          <p:nvPr/>
        </p:nvSpPr>
        <p:spPr>
          <a:xfrm>
            <a:off x="2245705" y="3444512"/>
            <a:ext cx="576064" cy="576064"/>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56" name="Textfeld 55">
            <a:extLst>
              <a:ext uri="{FF2B5EF4-FFF2-40B4-BE49-F238E27FC236}">
                <a16:creationId xmlns:a16="http://schemas.microsoft.com/office/drawing/2014/main" id="{8DE4A144-9B43-D7E4-DA87-43BBBF9A0E26}"/>
              </a:ext>
            </a:extLst>
          </p:cNvPr>
          <p:cNvSpPr txBox="1"/>
          <p:nvPr/>
        </p:nvSpPr>
        <p:spPr>
          <a:xfrm>
            <a:off x="962470" y="3517567"/>
            <a:ext cx="124745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Lokaler</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PV-Strom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7" name="Textfeld 56">
            <a:extLst>
              <a:ext uri="{FF2B5EF4-FFF2-40B4-BE49-F238E27FC236}">
                <a16:creationId xmlns:a16="http://schemas.microsoft.com/office/drawing/2014/main" id="{81AC08B7-C09F-C0EE-FB40-2C5580BF56D4}"/>
              </a:ext>
            </a:extLst>
          </p:cNvPr>
          <p:cNvSpPr txBox="1"/>
          <p:nvPr/>
        </p:nvSpPr>
        <p:spPr>
          <a:xfrm>
            <a:off x="795757" y="3723942"/>
            <a:ext cx="141417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Local PV production</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4" name="Solar_panel2" descr="{&quot;Key&quot;:&quot;POWER_USER_SHAPE_ICON&quot;,&quot;Value&quot;:&quot;POWER_USER_SHAPE_ICON_STYLE_1&quot;}">
            <a:extLst>
              <a:ext uri="{FF2B5EF4-FFF2-40B4-BE49-F238E27FC236}">
                <a16:creationId xmlns:a16="http://schemas.microsoft.com/office/drawing/2014/main" id="{7CD18C6A-0B58-E4EC-3D7E-CDA120F11688}"/>
              </a:ext>
            </a:extLst>
          </p:cNvPr>
          <p:cNvSpPr>
            <a:spLocks noChangeAspect="1" noEditPoints="1"/>
          </p:cNvSpPr>
          <p:nvPr>
            <p:custDataLst>
              <p:tags r:id="rId4"/>
            </p:custDataLst>
          </p:nvPr>
        </p:nvSpPr>
        <p:spPr bwMode="auto">
          <a:xfrm>
            <a:off x="2346376" y="3543467"/>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8" name="Flussdiagramm: Anzeige 9">
            <a:extLst>
              <a:ext uri="{FF2B5EF4-FFF2-40B4-BE49-F238E27FC236}">
                <a16:creationId xmlns:a16="http://schemas.microsoft.com/office/drawing/2014/main" id="{694A9135-CFE4-9F29-D415-A3D8D0EF73B2}"/>
              </a:ext>
            </a:extLst>
          </p:cNvPr>
          <p:cNvSpPr/>
          <p:nvPr/>
        </p:nvSpPr>
        <p:spPr>
          <a:xfrm rot="5400000">
            <a:off x="10212385" y="2260008"/>
            <a:ext cx="920552" cy="928483"/>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59" name="Gruppieren 58">
            <a:extLst>
              <a:ext uri="{FF2B5EF4-FFF2-40B4-BE49-F238E27FC236}">
                <a16:creationId xmlns:a16="http://schemas.microsoft.com/office/drawing/2014/main" id="{9F67F66C-EE1B-D487-4699-1585E411C863}"/>
              </a:ext>
            </a:extLst>
          </p:cNvPr>
          <p:cNvGrpSpPr/>
          <p:nvPr/>
        </p:nvGrpSpPr>
        <p:grpSpPr>
          <a:xfrm>
            <a:off x="3464180" y="1833860"/>
            <a:ext cx="1045351" cy="1387463"/>
            <a:chOff x="3722275" y="1600596"/>
            <a:chExt cx="1045351" cy="1387463"/>
          </a:xfrm>
        </p:grpSpPr>
        <p:grpSp>
          <p:nvGrpSpPr>
            <p:cNvPr id="60" name="Gruppieren 59">
              <a:extLst>
                <a:ext uri="{FF2B5EF4-FFF2-40B4-BE49-F238E27FC236}">
                  <a16:creationId xmlns:a16="http://schemas.microsoft.com/office/drawing/2014/main" id="{C33BA4DC-8CEA-3078-E722-138FB8684175}"/>
                </a:ext>
              </a:extLst>
            </p:cNvPr>
            <p:cNvGrpSpPr/>
            <p:nvPr/>
          </p:nvGrpSpPr>
          <p:grpSpPr>
            <a:xfrm>
              <a:off x="3742312" y="2104168"/>
              <a:ext cx="1025314" cy="883891"/>
              <a:chOff x="2451143" y="538602"/>
              <a:chExt cx="1297164" cy="1118244"/>
            </a:xfrm>
          </p:grpSpPr>
          <p:sp>
            <p:nvSpPr>
              <p:cNvPr id="64" name="Sechseck 63">
                <a:extLst>
                  <a:ext uri="{FF2B5EF4-FFF2-40B4-BE49-F238E27FC236}">
                    <a16:creationId xmlns:a16="http://schemas.microsoft.com/office/drawing/2014/main" id="{FEEF29AE-CD66-6376-C238-B3D2DAE3EB63}"/>
                  </a:ext>
                </a:extLst>
              </p:cNvPr>
              <p:cNvSpPr/>
              <p:nvPr/>
            </p:nvSpPr>
            <p:spPr>
              <a:xfrm>
                <a:off x="2451143" y="538602"/>
                <a:ext cx="1297164" cy="1118244"/>
              </a:xfrm>
              <a:prstGeom prst="hexagon">
                <a:avLst>
                  <a:gd name="adj" fmla="val 30979"/>
                  <a:gd name="vf" fmla="val 115470"/>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73" name="Gruppieren 72" descr="{&quot;Key&quot;:&quot;POWER_USER_SHAPE_ICON&quot;,&quot;Value&quot;:&quot;POWER_USER_SHAPE_ICON_STYLE_2&quot;}">
                <a:extLst>
                  <a:ext uri="{FF2B5EF4-FFF2-40B4-BE49-F238E27FC236}">
                    <a16:creationId xmlns:a16="http://schemas.microsoft.com/office/drawing/2014/main" id="{CEF96A63-5CE6-5036-E138-0A9A904F6F83}"/>
                  </a:ext>
                </a:extLst>
              </p:cNvPr>
              <p:cNvGrpSpPr>
                <a:grpSpLocks noChangeAspect="1"/>
              </p:cNvGrpSpPr>
              <p:nvPr/>
            </p:nvGrpSpPr>
            <p:grpSpPr>
              <a:xfrm>
                <a:off x="2579006" y="745618"/>
                <a:ext cx="472397" cy="472397"/>
                <a:chOff x="-151229" y="3030538"/>
                <a:chExt cx="762000" cy="762000"/>
              </a:xfrm>
            </p:grpSpPr>
            <p:sp>
              <p:nvSpPr>
                <p:cNvPr id="101" name="POWER_USER_SHAPE_ICON_STYLE_2">
                  <a:extLst>
                    <a:ext uri="{FF2B5EF4-FFF2-40B4-BE49-F238E27FC236}">
                      <a16:creationId xmlns:a16="http://schemas.microsoft.com/office/drawing/2014/main" id="{9A620AB7-3776-2E62-D795-FB3E74205301}"/>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09" name="Gruppieren 108">
                  <a:extLst>
                    <a:ext uri="{FF2B5EF4-FFF2-40B4-BE49-F238E27FC236}">
                      <a16:creationId xmlns:a16="http://schemas.microsoft.com/office/drawing/2014/main" id="{66BF15A3-AE98-99D2-C633-7745A136DDE3}"/>
                    </a:ext>
                  </a:extLst>
                </p:cNvPr>
                <p:cNvGrpSpPr>
                  <a:grpSpLocks noChangeAspect="1"/>
                </p:cNvGrpSpPr>
                <p:nvPr/>
              </p:nvGrpSpPr>
              <p:grpSpPr>
                <a:xfrm>
                  <a:off x="1" y="3157538"/>
                  <a:ext cx="459541" cy="508000"/>
                  <a:chOff x="0" y="3157538"/>
                  <a:chExt cx="491134" cy="542925"/>
                </a:xfrm>
              </p:grpSpPr>
              <p:sp>
                <p:nvSpPr>
                  <p:cNvPr id="113" name="Crowdsourcing2">
                    <a:extLst>
                      <a:ext uri="{FF2B5EF4-FFF2-40B4-BE49-F238E27FC236}">
                        <a16:creationId xmlns:a16="http://schemas.microsoft.com/office/drawing/2014/main" id="{4C88F01B-18D9-5E11-C81C-9EB9536B64A8}"/>
                      </a:ext>
                    </a:extLst>
                  </p:cNvPr>
                  <p:cNvSpPr>
                    <a:spLocks/>
                  </p:cNvSpPr>
                  <p:nvPr>
                    <p:custDataLst>
                      <p:tags r:id="rId14"/>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4" name="Crowdsourcing2">
                    <a:extLst>
                      <a:ext uri="{FF2B5EF4-FFF2-40B4-BE49-F238E27FC236}">
                        <a16:creationId xmlns:a16="http://schemas.microsoft.com/office/drawing/2014/main" id="{233BD6E4-DF2F-2DAD-DDDB-7A138454FDD8}"/>
                      </a:ext>
                    </a:extLst>
                  </p:cNvPr>
                  <p:cNvSpPr>
                    <a:spLocks/>
                  </p:cNvSpPr>
                  <p:nvPr>
                    <p:custDataLst>
                      <p:tags r:id="rId15"/>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6" name="Crowdsourcing2">
                    <a:extLst>
                      <a:ext uri="{FF2B5EF4-FFF2-40B4-BE49-F238E27FC236}">
                        <a16:creationId xmlns:a16="http://schemas.microsoft.com/office/drawing/2014/main" id="{5B97621F-B0DD-D892-7451-98C705EF7349}"/>
                      </a:ext>
                    </a:extLst>
                  </p:cNvPr>
                  <p:cNvSpPr>
                    <a:spLocks/>
                  </p:cNvSpPr>
                  <p:nvPr>
                    <p:custDataLst>
                      <p:tags r:id="rId16"/>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7" name="Crowdsourcing2">
                    <a:extLst>
                      <a:ext uri="{FF2B5EF4-FFF2-40B4-BE49-F238E27FC236}">
                        <a16:creationId xmlns:a16="http://schemas.microsoft.com/office/drawing/2014/main" id="{E69FCF29-4316-33C1-D0FB-0E8FCB808D4A}"/>
                      </a:ext>
                    </a:extLst>
                  </p:cNvPr>
                  <p:cNvSpPr>
                    <a:spLocks/>
                  </p:cNvSpPr>
                  <p:nvPr>
                    <p:custDataLst>
                      <p:tags r:id="rId17"/>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8" name="Crowdsourcing2">
                    <a:extLst>
                      <a:ext uri="{FF2B5EF4-FFF2-40B4-BE49-F238E27FC236}">
                        <a16:creationId xmlns:a16="http://schemas.microsoft.com/office/drawing/2014/main" id="{623DDC87-0AD4-A768-4CB7-CEF5A7A10187}"/>
                      </a:ext>
                    </a:extLst>
                  </p:cNvPr>
                  <p:cNvSpPr>
                    <a:spLocks/>
                  </p:cNvSpPr>
                  <p:nvPr>
                    <p:custDataLst>
                      <p:tags r:id="rId18"/>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9" name="Crowdsourcing2">
                    <a:extLst>
                      <a:ext uri="{FF2B5EF4-FFF2-40B4-BE49-F238E27FC236}">
                        <a16:creationId xmlns:a16="http://schemas.microsoft.com/office/drawing/2014/main" id="{634E997E-09F1-2972-92B8-ABF617254F57}"/>
                      </a:ext>
                    </a:extLst>
                  </p:cNvPr>
                  <p:cNvSpPr>
                    <a:spLocks/>
                  </p:cNvSpPr>
                  <p:nvPr>
                    <p:custDataLst>
                      <p:tags r:id="rId19"/>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0" name="Crowdsourcing2">
                    <a:extLst>
                      <a:ext uri="{FF2B5EF4-FFF2-40B4-BE49-F238E27FC236}">
                        <a16:creationId xmlns:a16="http://schemas.microsoft.com/office/drawing/2014/main" id="{636D2F66-0FB0-3D8A-C244-82C11D83D85C}"/>
                      </a:ext>
                    </a:extLst>
                  </p:cNvPr>
                  <p:cNvSpPr>
                    <a:spLocks/>
                  </p:cNvSpPr>
                  <p:nvPr>
                    <p:custDataLst>
                      <p:tags r:id="rId20"/>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1" name="Crowdsourcing2">
                    <a:extLst>
                      <a:ext uri="{FF2B5EF4-FFF2-40B4-BE49-F238E27FC236}">
                        <a16:creationId xmlns:a16="http://schemas.microsoft.com/office/drawing/2014/main" id="{5DCE6804-88AF-3AAC-080F-23D354EFF37A}"/>
                      </a:ext>
                    </a:extLst>
                  </p:cNvPr>
                  <p:cNvSpPr>
                    <a:spLocks/>
                  </p:cNvSpPr>
                  <p:nvPr>
                    <p:custDataLst>
                      <p:tags r:id="rId21"/>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74" name="Gruppieren 73" descr="{&quot;Key&quot;:&quot;POWER_USER_SHAPE_ICON&quot;,&quot;Value&quot;:&quot;POWER_USER_SHAPE_ICON_STYLE_2&quot;}">
                <a:extLst>
                  <a:ext uri="{FF2B5EF4-FFF2-40B4-BE49-F238E27FC236}">
                    <a16:creationId xmlns:a16="http://schemas.microsoft.com/office/drawing/2014/main" id="{1B03A2B8-CAE3-037E-145D-7989CBF71991}"/>
                  </a:ext>
                </a:extLst>
              </p:cNvPr>
              <p:cNvGrpSpPr>
                <a:grpSpLocks noChangeAspect="1"/>
              </p:cNvGrpSpPr>
              <p:nvPr/>
            </p:nvGrpSpPr>
            <p:grpSpPr>
              <a:xfrm>
                <a:off x="2876978" y="1126671"/>
                <a:ext cx="530175" cy="530175"/>
                <a:chOff x="-218067" y="3030540"/>
                <a:chExt cx="762000" cy="762000"/>
              </a:xfrm>
            </p:grpSpPr>
            <p:sp>
              <p:nvSpPr>
                <p:cNvPr id="81" name="POWER_USER_SHAPE_ICON_STYLE_2">
                  <a:extLst>
                    <a:ext uri="{FF2B5EF4-FFF2-40B4-BE49-F238E27FC236}">
                      <a16:creationId xmlns:a16="http://schemas.microsoft.com/office/drawing/2014/main" id="{FBD03778-594D-82A1-D5AA-3A6D15432033}"/>
                    </a:ext>
                  </a:extLst>
                </p:cNvPr>
                <p:cNvSpPr/>
                <p:nvPr/>
              </p:nvSpPr>
              <p:spPr>
                <a:xfrm>
                  <a:off x="-218067" y="3030540"/>
                  <a:ext cx="762000" cy="762000"/>
                </a:xfrm>
                <a:prstGeom prst="ellipse">
                  <a:avLst/>
                </a:prstGeom>
                <a:solidFill>
                  <a:srgbClr val="5B9BD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82" name="Gruppieren 81">
                  <a:extLst>
                    <a:ext uri="{FF2B5EF4-FFF2-40B4-BE49-F238E27FC236}">
                      <a16:creationId xmlns:a16="http://schemas.microsoft.com/office/drawing/2014/main" id="{B645C1C6-1D10-3341-09C1-E06B90E2A6A9}"/>
                    </a:ext>
                  </a:extLst>
                </p:cNvPr>
                <p:cNvGrpSpPr>
                  <a:grpSpLocks noChangeAspect="1"/>
                </p:cNvGrpSpPr>
                <p:nvPr/>
              </p:nvGrpSpPr>
              <p:grpSpPr>
                <a:xfrm>
                  <a:off x="1" y="3157538"/>
                  <a:ext cx="325860" cy="508000"/>
                  <a:chOff x="0" y="3157538"/>
                  <a:chExt cx="348263" cy="542925"/>
                </a:xfrm>
              </p:grpSpPr>
              <p:sp>
                <p:nvSpPr>
                  <p:cNvPr id="83" name="Freeform 10">
                    <a:extLst>
                      <a:ext uri="{FF2B5EF4-FFF2-40B4-BE49-F238E27FC236}">
                        <a16:creationId xmlns:a16="http://schemas.microsoft.com/office/drawing/2014/main" id="{47D1E65F-72ED-3F02-A629-ECACC1BC81CB}"/>
                      </a:ext>
                    </a:extLst>
                  </p:cNvPr>
                  <p:cNvSpPr>
                    <a:spLocks noEditPoints="1"/>
                  </p:cNvSpPr>
                  <p:nvPr/>
                </p:nvSpPr>
                <p:spPr bwMode="auto">
                  <a:xfrm>
                    <a:off x="80651" y="3560424"/>
                    <a:ext cx="187696" cy="92015"/>
                  </a:xfrm>
                  <a:custGeom>
                    <a:avLst/>
                    <a:gdLst>
                      <a:gd name="T0" fmla="*/ 440 w 440"/>
                      <a:gd name="T1" fmla="*/ 0 h 215"/>
                      <a:gd name="T2" fmla="*/ 392 w 440"/>
                      <a:gd name="T3" fmla="*/ 0 h 215"/>
                      <a:gd name="T4" fmla="*/ 392 w 440"/>
                      <a:gd name="T5" fmla="*/ 182 h 215"/>
                      <a:gd name="T6" fmla="*/ 440 w 440"/>
                      <a:gd name="T7" fmla="*/ 182 h 215"/>
                      <a:gd name="T8" fmla="*/ 440 w 440"/>
                      <a:gd name="T9" fmla="*/ 0 h 215"/>
                      <a:gd name="T10" fmla="*/ 386 w 440"/>
                      <a:gd name="T11" fmla="*/ 0 h 215"/>
                      <a:gd name="T12" fmla="*/ 338 w 440"/>
                      <a:gd name="T13" fmla="*/ 0 h 215"/>
                      <a:gd name="T14" fmla="*/ 338 w 440"/>
                      <a:gd name="T15" fmla="*/ 182 h 215"/>
                      <a:gd name="T16" fmla="*/ 386 w 440"/>
                      <a:gd name="T17" fmla="*/ 182 h 215"/>
                      <a:gd name="T18" fmla="*/ 386 w 440"/>
                      <a:gd name="T19" fmla="*/ 0 h 215"/>
                      <a:gd name="T20" fmla="*/ 271 w 440"/>
                      <a:gd name="T21" fmla="*/ 0 h 215"/>
                      <a:gd name="T22" fmla="*/ 223 w 440"/>
                      <a:gd name="T23" fmla="*/ 0 h 215"/>
                      <a:gd name="T24" fmla="*/ 223 w 440"/>
                      <a:gd name="T25" fmla="*/ 182 h 215"/>
                      <a:gd name="T26" fmla="*/ 271 w 440"/>
                      <a:gd name="T27" fmla="*/ 182 h 215"/>
                      <a:gd name="T28" fmla="*/ 271 w 440"/>
                      <a:gd name="T29" fmla="*/ 0 h 215"/>
                      <a:gd name="T30" fmla="*/ 216 w 440"/>
                      <a:gd name="T31" fmla="*/ 0 h 215"/>
                      <a:gd name="T32" fmla="*/ 169 w 440"/>
                      <a:gd name="T33" fmla="*/ 0 h 215"/>
                      <a:gd name="T34" fmla="*/ 169 w 440"/>
                      <a:gd name="T35" fmla="*/ 182 h 215"/>
                      <a:gd name="T36" fmla="*/ 216 w 440"/>
                      <a:gd name="T37" fmla="*/ 182 h 215"/>
                      <a:gd name="T38" fmla="*/ 216 w 440"/>
                      <a:gd name="T39" fmla="*/ 0 h 215"/>
                      <a:gd name="T40" fmla="*/ 101 w 440"/>
                      <a:gd name="T41" fmla="*/ 0 h 215"/>
                      <a:gd name="T42" fmla="*/ 54 w 440"/>
                      <a:gd name="T43" fmla="*/ 0 h 215"/>
                      <a:gd name="T44" fmla="*/ 54 w 440"/>
                      <a:gd name="T45" fmla="*/ 182 h 215"/>
                      <a:gd name="T46" fmla="*/ 101 w 440"/>
                      <a:gd name="T47" fmla="*/ 182 h 215"/>
                      <a:gd name="T48" fmla="*/ 101 w 440"/>
                      <a:gd name="T49" fmla="*/ 0 h 215"/>
                      <a:gd name="T50" fmla="*/ 47 w 440"/>
                      <a:gd name="T51" fmla="*/ 0 h 215"/>
                      <a:gd name="T52" fmla="*/ 0 w 440"/>
                      <a:gd name="T53" fmla="*/ 0 h 215"/>
                      <a:gd name="T54" fmla="*/ 0 w 440"/>
                      <a:gd name="T55" fmla="*/ 182 h 215"/>
                      <a:gd name="T56" fmla="*/ 47 w 440"/>
                      <a:gd name="T57" fmla="*/ 182 h 215"/>
                      <a:gd name="T58" fmla="*/ 47 w 440"/>
                      <a:gd name="T5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215">
                        <a:moveTo>
                          <a:pt x="440" y="0"/>
                        </a:moveTo>
                        <a:lnTo>
                          <a:pt x="392" y="0"/>
                        </a:lnTo>
                        <a:lnTo>
                          <a:pt x="392" y="182"/>
                        </a:lnTo>
                        <a:cubicBezTo>
                          <a:pt x="393" y="215"/>
                          <a:pt x="440" y="215"/>
                          <a:pt x="440" y="182"/>
                        </a:cubicBezTo>
                        <a:lnTo>
                          <a:pt x="440" y="0"/>
                        </a:lnTo>
                        <a:close/>
                        <a:moveTo>
                          <a:pt x="386" y="0"/>
                        </a:moveTo>
                        <a:lnTo>
                          <a:pt x="338" y="0"/>
                        </a:lnTo>
                        <a:lnTo>
                          <a:pt x="338" y="182"/>
                        </a:lnTo>
                        <a:cubicBezTo>
                          <a:pt x="338" y="214"/>
                          <a:pt x="386" y="214"/>
                          <a:pt x="386" y="182"/>
                        </a:cubicBezTo>
                        <a:lnTo>
                          <a:pt x="386" y="0"/>
                        </a:lnTo>
                        <a:close/>
                        <a:moveTo>
                          <a:pt x="271" y="0"/>
                        </a:moveTo>
                        <a:lnTo>
                          <a:pt x="223" y="0"/>
                        </a:lnTo>
                        <a:lnTo>
                          <a:pt x="223" y="182"/>
                        </a:lnTo>
                        <a:cubicBezTo>
                          <a:pt x="223" y="215"/>
                          <a:pt x="271" y="215"/>
                          <a:pt x="271" y="182"/>
                        </a:cubicBezTo>
                        <a:lnTo>
                          <a:pt x="271" y="0"/>
                        </a:lnTo>
                        <a:close/>
                        <a:moveTo>
                          <a:pt x="216" y="0"/>
                        </a:moveTo>
                        <a:lnTo>
                          <a:pt x="169" y="0"/>
                        </a:lnTo>
                        <a:lnTo>
                          <a:pt x="169" y="182"/>
                        </a:lnTo>
                        <a:cubicBezTo>
                          <a:pt x="169" y="214"/>
                          <a:pt x="216" y="214"/>
                          <a:pt x="216" y="182"/>
                        </a:cubicBezTo>
                        <a:lnTo>
                          <a:pt x="216" y="0"/>
                        </a:lnTo>
                        <a:close/>
                        <a:moveTo>
                          <a:pt x="101" y="0"/>
                        </a:moveTo>
                        <a:lnTo>
                          <a:pt x="54" y="0"/>
                        </a:lnTo>
                        <a:lnTo>
                          <a:pt x="54" y="182"/>
                        </a:lnTo>
                        <a:cubicBezTo>
                          <a:pt x="54" y="215"/>
                          <a:pt x="101" y="215"/>
                          <a:pt x="101" y="182"/>
                        </a:cubicBezTo>
                        <a:lnTo>
                          <a:pt x="101" y="0"/>
                        </a:lnTo>
                        <a:close/>
                        <a:moveTo>
                          <a:pt x="47" y="0"/>
                        </a:moveTo>
                        <a:lnTo>
                          <a:pt x="0" y="0"/>
                        </a:lnTo>
                        <a:lnTo>
                          <a:pt x="0" y="182"/>
                        </a:lnTo>
                        <a:cubicBezTo>
                          <a:pt x="0" y="214"/>
                          <a:pt x="47" y="214"/>
                          <a:pt x="47" y="182"/>
                        </a:cubicBezTo>
                        <a:lnTo>
                          <a:pt x="4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4" name="Freeform 933">
                    <a:extLst>
                      <a:ext uri="{FF2B5EF4-FFF2-40B4-BE49-F238E27FC236}">
                        <a16:creationId xmlns:a16="http://schemas.microsoft.com/office/drawing/2014/main" id="{17B19F7D-20A5-C9C4-351A-396DA30734C1}"/>
                      </a:ext>
                    </a:extLst>
                  </p:cNvPr>
                  <p:cNvSpPr>
                    <a:spLocks noEditPoints="1"/>
                  </p:cNvSpPr>
                  <p:nvPr/>
                </p:nvSpPr>
                <p:spPr bwMode="auto">
                  <a:xfrm>
                    <a:off x="0" y="3157538"/>
                    <a:ext cx="348263" cy="542925"/>
                  </a:xfrm>
                  <a:custGeom>
                    <a:avLst/>
                    <a:gdLst>
                      <a:gd name="T0" fmla="*/ 689 w 816"/>
                      <a:gd name="T1" fmla="*/ 507 h 1269"/>
                      <a:gd name="T2" fmla="*/ 129 w 816"/>
                      <a:gd name="T3" fmla="*/ 507 h 1269"/>
                      <a:gd name="T4" fmla="*/ 27 w 816"/>
                      <a:gd name="T5" fmla="*/ 609 h 1269"/>
                      <a:gd name="T6" fmla="*/ 27 w 816"/>
                      <a:gd name="T7" fmla="*/ 1168 h 1269"/>
                      <a:gd name="T8" fmla="*/ 129 w 816"/>
                      <a:gd name="T9" fmla="*/ 1269 h 1269"/>
                      <a:gd name="T10" fmla="*/ 690 w 816"/>
                      <a:gd name="T11" fmla="*/ 1269 h 1269"/>
                      <a:gd name="T12" fmla="*/ 791 w 816"/>
                      <a:gd name="T13" fmla="*/ 1168 h 1269"/>
                      <a:gd name="T14" fmla="*/ 791 w 816"/>
                      <a:gd name="T15" fmla="*/ 609 h 1269"/>
                      <a:gd name="T16" fmla="*/ 689 w 816"/>
                      <a:gd name="T17" fmla="*/ 507 h 1269"/>
                      <a:gd name="T18" fmla="*/ 685 w 816"/>
                      <a:gd name="T19" fmla="*/ 1163 h 1269"/>
                      <a:gd name="T20" fmla="*/ 132 w 816"/>
                      <a:gd name="T21" fmla="*/ 1163 h 1269"/>
                      <a:gd name="T22" fmla="*/ 132 w 816"/>
                      <a:gd name="T23" fmla="*/ 614 h 1269"/>
                      <a:gd name="T24" fmla="*/ 685 w 816"/>
                      <a:gd name="T25" fmla="*/ 614 h 1269"/>
                      <a:gd name="T26" fmla="*/ 685 w 816"/>
                      <a:gd name="T27" fmla="*/ 1163 h 1269"/>
                      <a:gd name="T28" fmla="*/ 547 w 816"/>
                      <a:gd name="T29" fmla="*/ 74 h 1269"/>
                      <a:gd name="T30" fmla="*/ 653 w 816"/>
                      <a:gd name="T31" fmla="*/ 74 h 1269"/>
                      <a:gd name="T32" fmla="*/ 651 w 816"/>
                      <a:gd name="T33" fmla="*/ 296 h 1269"/>
                      <a:gd name="T34" fmla="*/ 708 w 816"/>
                      <a:gd name="T35" fmla="*/ 227 h 1269"/>
                      <a:gd name="T36" fmla="*/ 774 w 816"/>
                      <a:gd name="T37" fmla="*/ 292 h 1269"/>
                      <a:gd name="T38" fmla="*/ 636 w 816"/>
                      <a:gd name="T39" fmla="*/ 456 h 1269"/>
                      <a:gd name="T40" fmla="*/ 564 w 816"/>
                      <a:gd name="T41" fmla="*/ 456 h 1269"/>
                      <a:gd name="T42" fmla="*/ 427 w 816"/>
                      <a:gd name="T43" fmla="*/ 291 h 1269"/>
                      <a:gd name="T44" fmla="*/ 492 w 816"/>
                      <a:gd name="T45" fmla="*/ 226 h 1269"/>
                      <a:gd name="T46" fmla="*/ 549 w 816"/>
                      <a:gd name="T47" fmla="*/ 296 h 1269"/>
                      <a:gd name="T48" fmla="*/ 547 w 816"/>
                      <a:gd name="T49" fmla="*/ 74 h 1269"/>
                      <a:gd name="T50" fmla="*/ 163 w 816"/>
                      <a:gd name="T51" fmla="*/ 418 h 1269"/>
                      <a:gd name="T52" fmla="*/ 269 w 816"/>
                      <a:gd name="T53" fmla="*/ 418 h 1269"/>
                      <a:gd name="T54" fmla="*/ 268 w 816"/>
                      <a:gd name="T55" fmla="*/ 196 h 1269"/>
                      <a:gd name="T56" fmla="*/ 324 w 816"/>
                      <a:gd name="T57" fmla="*/ 266 h 1269"/>
                      <a:gd name="T58" fmla="*/ 390 w 816"/>
                      <a:gd name="T59" fmla="*/ 200 h 1269"/>
                      <a:gd name="T60" fmla="*/ 252 w 816"/>
                      <a:gd name="T61" fmla="*/ 36 h 1269"/>
                      <a:gd name="T62" fmla="*/ 180 w 816"/>
                      <a:gd name="T63" fmla="*/ 36 h 1269"/>
                      <a:gd name="T64" fmla="*/ 43 w 816"/>
                      <a:gd name="T65" fmla="*/ 201 h 1269"/>
                      <a:gd name="T66" fmla="*/ 108 w 816"/>
                      <a:gd name="T67" fmla="*/ 267 h 1269"/>
                      <a:gd name="T68" fmla="*/ 165 w 816"/>
                      <a:gd name="T69" fmla="*/ 196 h 1269"/>
                      <a:gd name="T70" fmla="*/ 163 w 816"/>
                      <a:gd name="T71" fmla="*/ 418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6" h="1269">
                        <a:moveTo>
                          <a:pt x="689" y="507"/>
                        </a:moveTo>
                        <a:lnTo>
                          <a:pt x="129" y="507"/>
                        </a:lnTo>
                        <a:cubicBezTo>
                          <a:pt x="70" y="507"/>
                          <a:pt x="27" y="553"/>
                          <a:pt x="27" y="609"/>
                        </a:cubicBezTo>
                        <a:lnTo>
                          <a:pt x="27" y="1168"/>
                        </a:lnTo>
                        <a:cubicBezTo>
                          <a:pt x="27" y="1225"/>
                          <a:pt x="73" y="1269"/>
                          <a:pt x="129" y="1269"/>
                        </a:cubicBezTo>
                        <a:lnTo>
                          <a:pt x="690" y="1269"/>
                        </a:lnTo>
                        <a:cubicBezTo>
                          <a:pt x="745" y="1269"/>
                          <a:pt x="791" y="1227"/>
                          <a:pt x="791" y="1168"/>
                        </a:cubicBezTo>
                        <a:lnTo>
                          <a:pt x="791" y="609"/>
                        </a:lnTo>
                        <a:cubicBezTo>
                          <a:pt x="791" y="552"/>
                          <a:pt x="745" y="506"/>
                          <a:pt x="689" y="507"/>
                        </a:cubicBezTo>
                        <a:close/>
                        <a:moveTo>
                          <a:pt x="685" y="1163"/>
                        </a:moveTo>
                        <a:lnTo>
                          <a:pt x="132" y="1163"/>
                        </a:lnTo>
                        <a:lnTo>
                          <a:pt x="132" y="614"/>
                        </a:lnTo>
                        <a:lnTo>
                          <a:pt x="685" y="614"/>
                        </a:lnTo>
                        <a:lnTo>
                          <a:pt x="685" y="1163"/>
                        </a:lnTo>
                        <a:close/>
                        <a:moveTo>
                          <a:pt x="547" y="74"/>
                        </a:moveTo>
                        <a:cubicBezTo>
                          <a:pt x="546" y="1"/>
                          <a:pt x="652" y="0"/>
                          <a:pt x="653" y="74"/>
                        </a:cubicBezTo>
                        <a:lnTo>
                          <a:pt x="651" y="296"/>
                        </a:lnTo>
                        <a:lnTo>
                          <a:pt x="708" y="227"/>
                        </a:lnTo>
                        <a:cubicBezTo>
                          <a:pt x="747" y="183"/>
                          <a:pt x="816" y="243"/>
                          <a:pt x="774" y="292"/>
                        </a:cubicBezTo>
                        <a:lnTo>
                          <a:pt x="636" y="456"/>
                        </a:lnTo>
                        <a:cubicBezTo>
                          <a:pt x="614" y="478"/>
                          <a:pt x="586" y="478"/>
                          <a:pt x="564" y="456"/>
                        </a:cubicBezTo>
                        <a:lnTo>
                          <a:pt x="427" y="291"/>
                        </a:lnTo>
                        <a:cubicBezTo>
                          <a:pt x="384" y="243"/>
                          <a:pt x="454" y="182"/>
                          <a:pt x="492" y="226"/>
                        </a:cubicBezTo>
                        <a:lnTo>
                          <a:pt x="549" y="296"/>
                        </a:lnTo>
                        <a:lnTo>
                          <a:pt x="547" y="74"/>
                        </a:lnTo>
                        <a:close/>
                        <a:moveTo>
                          <a:pt x="163" y="418"/>
                        </a:moveTo>
                        <a:cubicBezTo>
                          <a:pt x="163" y="491"/>
                          <a:pt x="268" y="492"/>
                          <a:pt x="269" y="418"/>
                        </a:cubicBezTo>
                        <a:lnTo>
                          <a:pt x="268" y="196"/>
                        </a:lnTo>
                        <a:lnTo>
                          <a:pt x="324" y="266"/>
                        </a:lnTo>
                        <a:cubicBezTo>
                          <a:pt x="363" y="309"/>
                          <a:pt x="433" y="249"/>
                          <a:pt x="390" y="200"/>
                        </a:cubicBezTo>
                        <a:lnTo>
                          <a:pt x="252" y="36"/>
                        </a:lnTo>
                        <a:cubicBezTo>
                          <a:pt x="230" y="14"/>
                          <a:pt x="202" y="14"/>
                          <a:pt x="180" y="36"/>
                        </a:cubicBezTo>
                        <a:lnTo>
                          <a:pt x="43" y="201"/>
                        </a:lnTo>
                        <a:cubicBezTo>
                          <a:pt x="0" y="249"/>
                          <a:pt x="70" y="310"/>
                          <a:pt x="108" y="267"/>
                        </a:cubicBezTo>
                        <a:lnTo>
                          <a:pt x="165" y="196"/>
                        </a:lnTo>
                        <a:lnTo>
                          <a:pt x="163" y="4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7" name="Freeform 934">
                    <a:extLst>
                      <a:ext uri="{FF2B5EF4-FFF2-40B4-BE49-F238E27FC236}">
                        <a16:creationId xmlns:a16="http://schemas.microsoft.com/office/drawing/2014/main" id="{30A13188-7819-E802-7FDF-4CC82EF71152}"/>
                      </a:ext>
                    </a:extLst>
                  </p:cNvPr>
                  <p:cNvSpPr>
                    <a:spLocks noEditPoints="1"/>
                  </p:cNvSpPr>
                  <p:nvPr/>
                </p:nvSpPr>
                <p:spPr bwMode="auto">
                  <a:xfrm>
                    <a:off x="67820" y="3450813"/>
                    <a:ext cx="213358" cy="111811"/>
                  </a:xfrm>
                  <a:custGeom>
                    <a:avLst/>
                    <a:gdLst>
                      <a:gd name="T0" fmla="*/ 500 w 500"/>
                      <a:gd name="T1" fmla="*/ 243 h 261"/>
                      <a:gd name="T2" fmla="*/ 481 w 500"/>
                      <a:gd name="T3" fmla="*/ 261 h 261"/>
                      <a:gd name="T4" fmla="*/ 357 w 500"/>
                      <a:gd name="T5" fmla="*/ 261 h 261"/>
                      <a:gd name="T6" fmla="*/ 339 w 500"/>
                      <a:gd name="T7" fmla="*/ 243 h 261"/>
                      <a:gd name="T8" fmla="*/ 339 w 500"/>
                      <a:gd name="T9" fmla="*/ 108 h 261"/>
                      <a:gd name="T10" fmla="*/ 364 w 500"/>
                      <a:gd name="T11" fmla="*/ 82 h 261"/>
                      <a:gd name="T12" fmla="*/ 474 w 500"/>
                      <a:gd name="T13" fmla="*/ 82 h 261"/>
                      <a:gd name="T14" fmla="*/ 500 w 500"/>
                      <a:gd name="T15" fmla="*/ 108 h 261"/>
                      <a:gd name="T16" fmla="*/ 500 w 500"/>
                      <a:gd name="T17" fmla="*/ 243 h 261"/>
                      <a:gd name="T18" fmla="*/ 420 w 500"/>
                      <a:gd name="T19" fmla="*/ 71 h 261"/>
                      <a:gd name="T20" fmla="*/ 455 w 500"/>
                      <a:gd name="T21" fmla="*/ 36 h 261"/>
                      <a:gd name="T22" fmla="*/ 420 w 500"/>
                      <a:gd name="T23" fmla="*/ 0 h 261"/>
                      <a:gd name="T24" fmla="*/ 384 w 500"/>
                      <a:gd name="T25" fmla="*/ 36 h 261"/>
                      <a:gd name="T26" fmla="*/ 420 w 500"/>
                      <a:gd name="T27" fmla="*/ 71 h 261"/>
                      <a:gd name="T28" fmla="*/ 331 w 500"/>
                      <a:gd name="T29" fmla="*/ 243 h 261"/>
                      <a:gd name="T30" fmla="*/ 312 w 500"/>
                      <a:gd name="T31" fmla="*/ 261 h 261"/>
                      <a:gd name="T32" fmla="*/ 188 w 500"/>
                      <a:gd name="T33" fmla="*/ 261 h 261"/>
                      <a:gd name="T34" fmla="*/ 170 w 500"/>
                      <a:gd name="T35" fmla="*/ 243 h 261"/>
                      <a:gd name="T36" fmla="*/ 170 w 500"/>
                      <a:gd name="T37" fmla="*/ 108 h 261"/>
                      <a:gd name="T38" fmla="*/ 195 w 500"/>
                      <a:gd name="T39" fmla="*/ 82 h 261"/>
                      <a:gd name="T40" fmla="*/ 305 w 500"/>
                      <a:gd name="T41" fmla="*/ 82 h 261"/>
                      <a:gd name="T42" fmla="*/ 331 w 500"/>
                      <a:gd name="T43" fmla="*/ 108 h 261"/>
                      <a:gd name="T44" fmla="*/ 331 w 500"/>
                      <a:gd name="T45" fmla="*/ 243 h 261"/>
                      <a:gd name="T46" fmla="*/ 251 w 500"/>
                      <a:gd name="T47" fmla="*/ 71 h 261"/>
                      <a:gd name="T48" fmla="*/ 286 w 500"/>
                      <a:gd name="T49" fmla="*/ 36 h 261"/>
                      <a:gd name="T50" fmla="*/ 251 w 500"/>
                      <a:gd name="T51" fmla="*/ 0 h 261"/>
                      <a:gd name="T52" fmla="*/ 215 w 500"/>
                      <a:gd name="T53" fmla="*/ 36 h 261"/>
                      <a:gd name="T54" fmla="*/ 251 w 500"/>
                      <a:gd name="T55" fmla="*/ 71 h 261"/>
                      <a:gd name="T56" fmla="*/ 162 w 500"/>
                      <a:gd name="T57" fmla="*/ 243 h 261"/>
                      <a:gd name="T58" fmla="*/ 143 w 500"/>
                      <a:gd name="T59" fmla="*/ 261 h 261"/>
                      <a:gd name="T60" fmla="*/ 19 w 500"/>
                      <a:gd name="T61" fmla="*/ 261 h 261"/>
                      <a:gd name="T62" fmla="*/ 0 w 500"/>
                      <a:gd name="T63" fmla="*/ 243 h 261"/>
                      <a:gd name="T64" fmla="*/ 0 w 500"/>
                      <a:gd name="T65" fmla="*/ 108 h 261"/>
                      <a:gd name="T66" fmla="*/ 26 w 500"/>
                      <a:gd name="T67" fmla="*/ 82 h 261"/>
                      <a:gd name="T68" fmla="*/ 136 w 500"/>
                      <a:gd name="T69" fmla="*/ 82 h 261"/>
                      <a:gd name="T70" fmla="*/ 162 w 500"/>
                      <a:gd name="T71" fmla="*/ 108 h 261"/>
                      <a:gd name="T72" fmla="*/ 162 w 500"/>
                      <a:gd name="T73" fmla="*/ 243 h 261"/>
                      <a:gd name="T74" fmla="*/ 81 w 500"/>
                      <a:gd name="T75" fmla="*/ 71 h 261"/>
                      <a:gd name="T76" fmla="*/ 117 w 500"/>
                      <a:gd name="T77" fmla="*/ 36 h 261"/>
                      <a:gd name="T78" fmla="*/ 82 w 500"/>
                      <a:gd name="T79" fmla="*/ 0 h 261"/>
                      <a:gd name="T80" fmla="*/ 46 w 500"/>
                      <a:gd name="T81" fmla="*/ 36 h 261"/>
                      <a:gd name="T82" fmla="*/ 82 w 500"/>
                      <a:gd name="T83" fmla="*/ 71 h 261"/>
                      <a:gd name="T84" fmla="*/ 81 w 500"/>
                      <a:gd name="T85" fmla="*/ 7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0" h="261">
                        <a:moveTo>
                          <a:pt x="500" y="243"/>
                        </a:moveTo>
                        <a:cubicBezTo>
                          <a:pt x="500" y="253"/>
                          <a:pt x="492" y="261"/>
                          <a:pt x="481" y="261"/>
                        </a:cubicBezTo>
                        <a:cubicBezTo>
                          <a:pt x="481" y="261"/>
                          <a:pt x="358" y="261"/>
                          <a:pt x="357" y="261"/>
                        </a:cubicBezTo>
                        <a:cubicBezTo>
                          <a:pt x="347" y="261"/>
                          <a:pt x="339" y="253"/>
                          <a:pt x="339" y="243"/>
                        </a:cubicBezTo>
                        <a:lnTo>
                          <a:pt x="339" y="108"/>
                        </a:lnTo>
                        <a:cubicBezTo>
                          <a:pt x="338" y="94"/>
                          <a:pt x="350" y="82"/>
                          <a:pt x="364" y="82"/>
                        </a:cubicBezTo>
                        <a:cubicBezTo>
                          <a:pt x="364" y="82"/>
                          <a:pt x="474" y="82"/>
                          <a:pt x="474" y="82"/>
                        </a:cubicBezTo>
                        <a:cubicBezTo>
                          <a:pt x="488" y="82"/>
                          <a:pt x="500" y="94"/>
                          <a:pt x="500" y="108"/>
                        </a:cubicBezTo>
                        <a:lnTo>
                          <a:pt x="500" y="243"/>
                        </a:lnTo>
                        <a:close/>
                        <a:moveTo>
                          <a:pt x="420" y="71"/>
                        </a:moveTo>
                        <a:cubicBezTo>
                          <a:pt x="439" y="71"/>
                          <a:pt x="455" y="55"/>
                          <a:pt x="455" y="36"/>
                        </a:cubicBezTo>
                        <a:cubicBezTo>
                          <a:pt x="455" y="16"/>
                          <a:pt x="440" y="0"/>
                          <a:pt x="420" y="0"/>
                        </a:cubicBezTo>
                        <a:cubicBezTo>
                          <a:pt x="400" y="0"/>
                          <a:pt x="384" y="16"/>
                          <a:pt x="384" y="36"/>
                        </a:cubicBezTo>
                        <a:cubicBezTo>
                          <a:pt x="385" y="56"/>
                          <a:pt x="400" y="71"/>
                          <a:pt x="420" y="71"/>
                        </a:cubicBezTo>
                        <a:close/>
                        <a:moveTo>
                          <a:pt x="331" y="243"/>
                        </a:moveTo>
                        <a:cubicBezTo>
                          <a:pt x="331" y="253"/>
                          <a:pt x="323" y="261"/>
                          <a:pt x="312" y="261"/>
                        </a:cubicBezTo>
                        <a:cubicBezTo>
                          <a:pt x="312" y="261"/>
                          <a:pt x="188" y="261"/>
                          <a:pt x="188" y="261"/>
                        </a:cubicBezTo>
                        <a:cubicBezTo>
                          <a:pt x="178" y="261"/>
                          <a:pt x="169" y="253"/>
                          <a:pt x="170" y="243"/>
                        </a:cubicBezTo>
                        <a:lnTo>
                          <a:pt x="170" y="108"/>
                        </a:lnTo>
                        <a:cubicBezTo>
                          <a:pt x="169" y="94"/>
                          <a:pt x="181" y="82"/>
                          <a:pt x="195" y="82"/>
                        </a:cubicBezTo>
                        <a:cubicBezTo>
                          <a:pt x="195" y="82"/>
                          <a:pt x="305" y="82"/>
                          <a:pt x="305" y="82"/>
                        </a:cubicBezTo>
                        <a:cubicBezTo>
                          <a:pt x="319" y="82"/>
                          <a:pt x="331" y="94"/>
                          <a:pt x="331" y="108"/>
                        </a:cubicBezTo>
                        <a:lnTo>
                          <a:pt x="331" y="243"/>
                        </a:lnTo>
                        <a:close/>
                        <a:moveTo>
                          <a:pt x="251" y="71"/>
                        </a:moveTo>
                        <a:cubicBezTo>
                          <a:pt x="270" y="71"/>
                          <a:pt x="286" y="55"/>
                          <a:pt x="286" y="36"/>
                        </a:cubicBezTo>
                        <a:cubicBezTo>
                          <a:pt x="286" y="16"/>
                          <a:pt x="270" y="0"/>
                          <a:pt x="251" y="0"/>
                        </a:cubicBezTo>
                        <a:cubicBezTo>
                          <a:pt x="231" y="0"/>
                          <a:pt x="215" y="16"/>
                          <a:pt x="215" y="36"/>
                        </a:cubicBezTo>
                        <a:cubicBezTo>
                          <a:pt x="215" y="55"/>
                          <a:pt x="231" y="71"/>
                          <a:pt x="251" y="71"/>
                        </a:cubicBezTo>
                        <a:close/>
                        <a:moveTo>
                          <a:pt x="162" y="243"/>
                        </a:moveTo>
                        <a:cubicBezTo>
                          <a:pt x="162" y="253"/>
                          <a:pt x="153" y="261"/>
                          <a:pt x="143" y="261"/>
                        </a:cubicBezTo>
                        <a:cubicBezTo>
                          <a:pt x="143" y="261"/>
                          <a:pt x="19" y="261"/>
                          <a:pt x="19" y="261"/>
                        </a:cubicBezTo>
                        <a:cubicBezTo>
                          <a:pt x="9" y="261"/>
                          <a:pt x="0" y="253"/>
                          <a:pt x="0" y="243"/>
                        </a:cubicBezTo>
                        <a:lnTo>
                          <a:pt x="0" y="108"/>
                        </a:lnTo>
                        <a:cubicBezTo>
                          <a:pt x="0" y="94"/>
                          <a:pt x="12" y="82"/>
                          <a:pt x="26" y="82"/>
                        </a:cubicBezTo>
                        <a:cubicBezTo>
                          <a:pt x="26" y="82"/>
                          <a:pt x="136" y="82"/>
                          <a:pt x="136" y="82"/>
                        </a:cubicBezTo>
                        <a:cubicBezTo>
                          <a:pt x="150" y="82"/>
                          <a:pt x="162" y="94"/>
                          <a:pt x="162" y="108"/>
                        </a:cubicBezTo>
                        <a:lnTo>
                          <a:pt x="162" y="243"/>
                        </a:lnTo>
                        <a:close/>
                        <a:moveTo>
                          <a:pt x="81" y="71"/>
                        </a:moveTo>
                        <a:cubicBezTo>
                          <a:pt x="101" y="71"/>
                          <a:pt x="117" y="55"/>
                          <a:pt x="117" y="36"/>
                        </a:cubicBezTo>
                        <a:cubicBezTo>
                          <a:pt x="117" y="16"/>
                          <a:pt x="101" y="0"/>
                          <a:pt x="82" y="0"/>
                        </a:cubicBezTo>
                        <a:cubicBezTo>
                          <a:pt x="62" y="0"/>
                          <a:pt x="46" y="16"/>
                          <a:pt x="46" y="36"/>
                        </a:cubicBezTo>
                        <a:cubicBezTo>
                          <a:pt x="46" y="56"/>
                          <a:pt x="62" y="71"/>
                          <a:pt x="82" y="71"/>
                        </a:cubicBezTo>
                        <a:lnTo>
                          <a:pt x="81"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75" name="Gruppieren 74">
                <a:extLst>
                  <a:ext uri="{FF2B5EF4-FFF2-40B4-BE49-F238E27FC236}">
                    <a16:creationId xmlns:a16="http://schemas.microsoft.com/office/drawing/2014/main" id="{FCACAF58-D80E-BD39-A2A4-72F05074F988}"/>
                  </a:ext>
                </a:extLst>
              </p:cNvPr>
              <p:cNvGrpSpPr/>
              <p:nvPr/>
            </p:nvGrpSpPr>
            <p:grpSpPr>
              <a:xfrm>
                <a:off x="3045869" y="622757"/>
                <a:ext cx="522635" cy="522635"/>
                <a:chOff x="-19101" y="2381281"/>
                <a:chExt cx="699820" cy="699820"/>
              </a:xfrm>
            </p:grpSpPr>
            <p:sp>
              <p:nvSpPr>
                <p:cNvPr id="79" name="Ellipse 78">
                  <a:extLst>
                    <a:ext uri="{FF2B5EF4-FFF2-40B4-BE49-F238E27FC236}">
                      <a16:creationId xmlns:a16="http://schemas.microsoft.com/office/drawing/2014/main" id="{B11B3B24-A2E0-1E8C-2841-EA28C573C5FF}"/>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80" name="Plug" descr="{&quot;Key&quot;:&quot;POWER_USER_SHAPE_ICON&quot;,&quot;Value&quot;:&quot;POWER_USER_SHAPE_ICON_STYLE_1&quot;}">
                  <a:extLst>
                    <a:ext uri="{FF2B5EF4-FFF2-40B4-BE49-F238E27FC236}">
                      <a16:creationId xmlns:a16="http://schemas.microsoft.com/office/drawing/2014/main" id="{1C6683B8-7F6D-5568-447C-8743242A5576}"/>
                    </a:ext>
                  </a:extLst>
                </p:cNvPr>
                <p:cNvSpPr>
                  <a:spLocks noChangeAspect="1" noEditPoints="1"/>
                </p:cNvSpPr>
                <p:nvPr>
                  <p:custDataLst>
                    <p:tags r:id="rId13"/>
                  </p:custDataLst>
                </p:nvPr>
              </p:nvSpPr>
              <p:spPr bwMode="auto">
                <a:xfrm>
                  <a:off x="124100" y="2458915"/>
                  <a:ext cx="393828" cy="542925"/>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61" name="Textfeld 60">
              <a:extLst>
                <a:ext uri="{FF2B5EF4-FFF2-40B4-BE49-F238E27FC236}">
                  <a16:creationId xmlns:a16="http://schemas.microsoft.com/office/drawing/2014/main" id="{444647A8-1531-22BB-FF6A-44C1B7CCED6D}"/>
                </a:ext>
              </a:extLst>
            </p:cNvPr>
            <p:cNvSpPr txBox="1"/>
            <p:nvPr/>
          </p:nvSpPr>
          <p:spPr>
            <a:xfrm>
              <a:off x="3722275" y="1600596"/>
              <a:ext cx="949299"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Nutzerstrom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2" name="Textfeld 61">
              <a:extLst>
                <a:ext uri="{FF2B5EF4-FFF2-40B4-BE49-F238E27FC236}">
                  <a16:creationId xmlns:a16="http://schemas.microsoft.com/office/drawing/2014/main" id="{0FFB4C5E-0427-40A5-77E3-6365D93CB098}"/>
                </a:ext>
              </a:extLst>
            </p:cNvPr>
            <p:cNvSpPr txBox="1"/>
            <p:nvPr/>
          </p:nvSpPr>
          <p:spPr>
            <a:xfrm>
              <a:off x="3774850" y="1864920"/>
              <a:ext cx="838691"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Plug-loads</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22" name="Gruppieren 121">
            <a:extLst>
              <a:ext uri="{FF2B5EF4-FFF2-40B4-BE49-F238E27FC236}">
                <a16:creationId xmlns:a16="http://schemas.microsoft.com/office/drawing/2014/main" id="{2D4A9DFF-09D7-021F-DDC3-41FE6A46EBC2}"/>
              </a:ext>
            </a:extLst>
          </p:cNvPr>
          <p:cNvGrpSpPr/>
          <p:nvPr/>
        </p:nvGrpSpPr>
        <p:grpSpPr>
          <a:xfrm>
            <a:off x="5007884" y="1833860"/>
            <a:ext cx="1048685" cy="1424123"/>
            <a:chOff x="5265979" y="1600596"/>
            <a:chExt cx="1048685" cy="1424123"/>
          </a:xfrm>
        </p:grpSpPr>
        <p:grpSp>
          <p:nvGrpSpPr>
            <p:cNvPr id="123" name="Gruppieren 122">
              <a:extLst>
                <a:ext uri="{FF2B5EF4-FFF2-40B4-BE49-F238E27FC236}">
                  <a16:creationId xmlns:a16="http://schemas.microsoft.com/office/drawing/2014/main" id="{85077F59-5BF0-0037-320B-AC05060B640D}"/>
                </a:ext>
              </a:extLst>
            </p:cNvPr>
            <p:cNvGrpSpPr/>
            <p:nvPr/>
          </p:nvGrpSpPr>
          <p:grpSpPr>
            <a:xfrm>
              <a:off x="5383486" y="2104168"/>
              <a:ext cx="928483" cy="920551"/>
              <a:chOff x="4244137" y="647742"/>
              <a:chExt cx="928483" cy="920551"/>
            </a:xfrm>
          </p:grpSpPr>
          <p:sp>
            <p:nvSpPr>
              <p:cNvPr id="130" name="Flussdiagramm: Anzeige 9">
                <a:extLst>
                  <a:ext uri="{FF2B5EF4-FFF2-40B4-BE49-F238E27FC236}">
                    <a16:creationId xmlns:a16="http://schemas.microsoft.com/office/drawing/2014/main" id="{1FFB40C0-E2C3-D876-F612-797E77FF4199}"/>
                  </a:ext>
                </a:extLst>
              </p:cNvPr>
              <p:cNvSpPr/>
              <p:nvPr/>
            </p:nvSpPr>
            <p:spPr>
              <a:xfrm rot="5400000">
                <a:off x="4248103" y="643776"/>
                <a:ext cx="920551" cy="928483"/>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7000">
                    <a:schemeClr val="accent3">
                      <a:lumMod val="60000"/>
                      <a:lumOff val="40000"/>
                    </a:schemeClr>
                  </a:gs>
                  <a:gs pos="11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1" name="POWER_USER_SHAPE_ICON_STYLE_2">
                <a:extLst>
                  <a:ext uri="{FF2B5EF4-FFF2-40B4-BE49-F238E27FC236}">
                    <a16:creationId xmlns:a16="http://schemas.microsoft.com/office/drawing/2014/main" id="{F34E5DCD-81D5-0E6A-617B-2472F01A3C03}"/>
                  </a:ext>
                </a:extLst>
              </p:cNvPr>
              <p:cNvSpPr/>
              <p:nvPr/>
            </p:nvSpPr>
            <p:spPr>
              <a:xfrm>
                <a:off x="4505588"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2" name="Snowflake2" descr="{&quot;Key&quot;:&quot;POWER_USER_SHAPE_ICON&quot;,&quot;Value&quot;:&quot;POWER_USER_SHAPE_ICON_STYLE_1&quot;}">
                <a:extLst>
                  <a:ext uri="{FF2B5EF4-FFF2-40B4-BE49-F238E27FC236}">
                    <a16:creationId xmlns:a16="http://schemas.microsoft.com/office/drawing/2014/main" id="{5BD9C4F1-0C39-67BF-DFA5-E95B3A94A157}"/>
                  </a:ext>
                </a:extLst>
              </p:cNvPr>
              <p:cNvSpPr>
                <a:spLocks noChangeAspect="1"/>
              </p:cNvSpPr>
              <p:nvPr/>
            </p:nvSpPr>
            <p:spPr bwMode="auto">
              <a:xfrm>
                <a:off x="4587300"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0" name="POWER_USER_SHAPE_ICON_STYLE_2">
                <a:extLst>
                  <a:ext uri="{FF2B5EF4-FFF2-40B4-BE49-F238E27FC236}">
                    <a16:creationId xmlns:a16="http://schemas.microsoft.com/office/drawing/2014/main" id="{0E9F5650-BECD-40FC-55A4-CB51C7E84FD2}"/>
                  </a:ext>
                </a:extLst>
              </p:cNvPr>
              <p:cNvSpPr/>
              <p:nvPr/>
            </p:nvSpPr>
            <p:spPr>
              <a:xfrm>
                <a:off x="4283906"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51" name="Flame3" descr="{&quot;Key&quot;:&quot;POWER_USER_SHAPE_ICON&quot;,&quot;Value&quot;:&quot;POWER_USER_SHAPE_ICON_STYLE_1&quot;}">
                <a:extLst>
                  <a:ext uri="{FF2B5EF4-FFF2-40B4-BE49-F238E27FC236}">
                    <a16:creationId xmlns:a16="http://schemas.microsoft.com/office/drawing/2014/main" id="{EF658023-B140-18B5-9AD3-6297ADC9CCA0}"/>
                  </a:ext>
                </a:extLst>
              </p:cNvPr>
              <p:cNvSpPr>
                <a:spLocks noChangeAspect="1"/>
              </p:cNvSpPr>
              <p:nvPr>
                <p:custDataLst>
                  <p:tags r:id="rId12"/>
                </p:custDataLst>
              </p:nvPr>
            </p:nvSpPr>
            <p:spPr bwMode="auto">
              <a:xfrm>
                <a:off x="4372468"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2" name="POWER_USER_SHAPE_ICON_STYLE_2">
                <a:extLst>
                  <a:ext uri="{FF2B5EF4-FFF2-40B4-BE49-F238E27FC236}">
                    <a16:creationId xmlns:a16="http://schemas.microsoft.com/office/drawing/2014/main" id="{0580BFCA-1395-2956-3066-FC0CC66E1591}"/>
                  </a:ext>
                </a:extLst>
              </p:cNvPr>
              <p:cNvSpPr/>
              <p:nvPr/>
            </p:nvSpPr>
            <p:spPr>
              <a:xfrm>
                <a:off x="4755210"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55" name="Gruppieren 154">
                <a:extLst>
                  <a:ext uri="{FF2B5EF4-FFF2-40B4-BE49-F238E27FC236}">
                    <a16:creationId xmlns:a16="http://schemas.microsoft.com/office/drawing/2014/main" id="{8396DC72-3266-41EE-4965-AAE207B8D53E}"/>
                  </a:ext>
                </a:extLst>
              </p:cNvPr>
              <p:cNvGrpSpPr>
                <a:grpSpLocks noChangeAspect="1"/>
              </p:cNvGrpSpPr>
              <p:nvPr/>
            </p:nvGrpSpPr>
            <p:grpSpPr>
              <a:xfrm>
                <a:off x="4821697" y="1208989"/>
                <a:ext cx="265947" cy="213504"/>
                <a:chOff x="0" y="3157538"/>
                <a:chExt cx="676283" cy="542925"/>
              </a:xfrm>
            </p:grpSpPr>
            <p:sp>
              <p:nvSpPr>
                <p:cNvPr id="163" name="Freeform 284">
                  <a:extLst>
                    <a:ext uri="{FF2B5EF4-FFF2-40B4-BE49-F238E27FC236}">
                      <a16:creationId xmlns:a16="http://schemas.microsoft.com/office/drawing/2014/main" id="{98074C70-7753-4D8C-A1AB-92D23E896334}"/>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4" name="Freeform 285">
                  <a:extLst>
                    <a:ext uri="{FF2B5EF4-FFF2-40B4-BE49-F238E27FC236}">
                      <a16:creationId xmlns:a16="http://schemas.microsoft.com/office/drawing/2014/main" id="{02E8F222-30D3-9823-1741-CD8550F16413}"/>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5" name="Freeform 286">
                  <a:extLst>
                    <a:ext uri="{FF2B5EF4-FFF2-40B4-BE49-F238E27FC236}">
                      <a16:creationId xmlns:a16="http://schemas.microsoft.com/office/drawing/2014/main" id="{151F6F34-E85A-DE29-A930-3BB62B3D2F3E}"/>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124" name="Textfeld 123">
              <a:extLst>
                <a:ext uri="{FF2B5EF4-FFF2-40B4-BE49-F238E27FC236}">
                  <a16:creationId xmlns:a16="http://schemas.microsoft.com/office/drawing/2014/main" id="{20FB6B98-5C82-5361-FE3B-B44E234B0400}"/>
                </a:ext>
              </a:extLst>
            </p:cNvPr>
            <p:cNvSpPr txBox="1"/>
            <p:nvPr/>
          </p:nvSpPr>
          <p:spPr>
            <a:xfrm>
              <a:off x="5314392" y="1600596"/>
              <a:ext cx="95731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HT Minimum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5" name="Textfeld 124">
              <a:extLst>
                <a:ext uri="{FF2B5EF4-FFF2-40B4-BE49-F238E27FC236}">
                  <a16:creationId xmlns:a16="http://schemas.microsoft.com/office/drawing/2014/main" id="{0703C4C1-FBC1-01DB-60B4-76FFA6A74138}"/>
                </a:ext>
              </a:extLst>
            </p:cNvPr>
            <p:cNvSpPr txBox="1"/>
            <p:nvPr/>
          </p:nvSpPr>
          <p:spPr>
            <a:xfrm>
              <a:off x="5265979" y="1807770"/>
              <a:ext cx="104868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HVAC &amp; DHW </a:t>
              </a:r>
              <a:b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b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66" name="Gruppieren 165">
            <a:extLst>
              <a:ext uri="{FF2B5EF4-FFF2-40B4-BE49-F238E27FC236}">
                <a16:creationId xmlns:a16="http://schemas.microsoft.com/office/drawing/2014/main" id="{8C02787D-C670-30C7-741C-94A198E37342}"/>
              </a:ext>
            </a:extLst>
          </p:cNvPr>
          <p:cNvGrpSpPr/>
          <p:nvPr/>
        </p:nvGrpSpPr>
        <p:grpSpPr>
          <a:xfrm>
            <a:off x="7605784" y="1833860"/>
            <a:ext cx="1048685" cy="1424123"/>
            <a:chOff x="7863879" y="1600596"/>
            <a:chExt cx="1048685" cy="1424123"/>
          </a:xfrm>
        </p:grpSpPr>
        <p:grpSp>
          <p:nvGrpSpPr>
            <p:cNvPr id="167" name="Gruppieren 166">
              <a:extLst>
                <a:ext uri="{FF2B5EF4-FFF2-40B4-BE49-F238E27FC236}">
                  <a16:creationId xmlns:a16="http://schemas.microsoft.com/office/drawing/2014/main" id="{095DE1B9-CCFA-61B4-22D9-AFBC598E4FC3}"/>
                </a:ext>
              </a:extLst>
            </p:cNvPr>
            <p:cNvGrpSpPr/>
            <p:nvPr/>
          </p:nvGrpSpPr>
          <p:grpSpPr>
            <a:xfrm>
              <a:off x="7926511" y="2104168"/>
              <a:ext cx="928484" cy="920551"/>
              <a:chOff x="6842036" y="647742"/>
              <a:chExt cx="928484" cy="920551"/>
            </a:xfrm>
          </p:grpSpPr>
          <p:sp>
            <p:nvSpPr>
              <p:cNvPr id="171" name="Flussdiagramm: Anzeige 9">
                <a:extLst>
                  <a:ext uri="{FF2B5EF4-FFF2-40B4-BE49-F238E27FC236}">
                    <a16:creationId xmlns:a16="http://schemas.microsoft.com/office/drawing/2014/main" id="{F453BD74-13FB-26E3-8DF8-218A58256350}"/>
                  </a:ext>
                </a:extLst>
              </p:cNvPr>
              <p:cNvSpPr/>
              <p:nvPr/>
            </p:nvSpPr>
            <p:spPr>
              <a:xfrm rot="5400000">
                <a:off x="6846002" y="643776"/>
                <a:ext cx="920551" cy="92848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1000">
                    <a:schemeClr val="accent3">
                      <a:lumMod val="60000"/>
                      <a:lumOff val="40000"/>
                    </a:schemeClr>
                  </a:gs>
                  <a:gs pos="90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72" name="POWER_USER_SHAPE_ICON_STYLE_2">
                <a:extLst>
                  <a:ext uri="{FF2B5EF4-FFF2-40B4-BE49-F238E27FC236}">
                    <a16:creationId xmlns:a16="http://schemas.microsoft.com/office/drawing/2014/main" id="{95613C29-D423-481E-E4D2-620389B947EB}"/>
                  </a:ext>
                </a:extLst>
              </p:cNvPr>
              <p:cNvSpPr/>
              <p:nvPr/>
            </p:nvSpPr>
            <p:spPr>
              <a:xfrm>
                <a:off x="7103481"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2" name="Snowflake2" descr="{&quot;Key&quot;:&quot;POWER_USER_SHAPE_ICON&quot;,&quot;Value&quot;:&quot;POWER_USER_SHAPE_ICON_STYLE_1&quot;}">
                <a:extLst>
                  <a:ext uri="{FF2B5EF4-FFF2-40B4-BE49-F238E27FC236}">
                    <a16:creationId xmlns:a16="http://schemas.microsoft.com/office/drawing/2014/main" id="{63B9770B-2207-EF25-E2EF-1E68440D3B5C}"/>
                  </a:ext>
                </a:extLst>
              </p:cNvPr>
              <p:cNvSpPr>
                <a:spLocks noChangeAspect="1"/>
              </p:cNvSpPr>
              <p:nvPr/>
            </p:nvSpPr>
            <p:spPr bwMode="auto">
              <a:xfrm>
                <a:off x="7185193"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3" name="POWER_USER_SHAPE_ICON_STYLE_2">
                <a:extLst>
                  <a:ext uri="{FF2B5EF4-FFF2-40B4-BE49-F238E27FC236}">
                    <a16:creationId xmlns:a16="http://schemas.microsoft.com/office/drawing/2014/main" id="{7CE4B20E-33A5-B840-954E-E940BB0B1E86}"/>
                  </a:ext>
                </a:extLst>
              </p:cNvPr>
              <p:cNvSpPr/>
              <p:nvPr/>
            </p:nvSpPr>
            <p:spPr>
              <a:xfrm>
                <a:off x="6881799"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4" name="Flame3" descr="{&quot;Key&quot;:&quot;POWER_USER_SHAPE_ICON&quot;,&quot;Value&quot;:&quot;POWER_USER_SHAPE_ICON_STYLE_1&quot;}">
                <a:extLst>
                  <a:ext uri="{FF2B5EF4-FFF2-40B4-BE49-F238E27FC236}">
                    <a16:creationId xmlns:a16="http://schemas.microsoft.com/office/drawing/2014/main" id="{37537964-F3FE-E13C-D0FF-DA70AA71CEEB}"/>
                  </a:ext>
                </a:extLst>
              </p:cNvPr>
              <p:cNvSpPr>
                <a:spLocks noChangeAspect="1"/>
              </p:cNvSpPr>
              <p:nvPr>
                <p:custDataLst>
                  <p:tags r:id="rId11"/>
                </p:custDataLst>
              </p:nvPr>
            </p:nvSpPr>
            <p:spPr bwMode="auto">
              <a:xfrm>
                <a:off x="6970361"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5" name="POWER_USER_SHAPE_ICON_STYLE_2">
                <a:extLst>
                  <a:ext uri="{FF2B5EF4-FFF2-40B4-BE49-F238E27FC236}">
                    <a16:creationId xmlns:a16="http://schemas.microsoft.com/office/drawing/2014/main" id="{CF75A852-E804-35FE-1137-DE8992D73309}"/>
                  </a:ext>
                </a:extLst>
              </p:cNvPr>
              <p:cNvSpPr/>
              <p:nvPr/>
            </p:nvSpPr>
            <p:spPr>
              <a:xfrm>
                <a:off x="7353103"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86" name="Gruppieren 185">
                <a:extLst>
                  <a:ext uri="{FF2B5EF4-FFF2-40B4-BE49-F238E27FC236}">
                    <a16:creationId xmlns:a16="http://schemas.microsoft.com/office/drawing/2014/main" id="{57B6771D-713B-2BB7-16EA-1BB372831454}"/>
                  </a:ext>
                </a:extLst>
              </p:cNvPr>
              <p:cNvGrpSpPr>
                <a:grpSpLocks noChangeAspect="1"/>
              </p:cNvGrpSpPr>
              <p:nvPr/>
            </p:nvGrpSpPr>
            <p:grpSpPr>
              <a:xfrm>
                <a:off x="7419590" y="1208989"/>
                <a:ext cx="265947" cy="213504"/>
                <a:chOff x="0" y="3157538"/>
                <a:chExt cx="676283" cy="542925"/>
              </a:xfrm>
            </p:grpSpPr>
            <p:sp>
              <p:nvSpPr>
                <p:cNvPr id="187" name="Freeform 284">
                  <a:extLst>
                    <a:ext uri="{FF2B5EF4-FFF2-40B4-BE49-F238E27FC236}">
                      <a16:creationId xmlns:a16="http://schemas.microsoft.com/office/drawing/2014/main" id="{169F8939-CAFB-CA58-9C62-761726C4C17D}"/>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8" name="Freeform 285">
                  <a:extLst>
                    <a:ext uri="{FF2B5EF4-FFF2-40B4-BE49-F238E27FC236}">
                      <a16:creationId xmlns:a16="http://schemas.microsoft.com/office/drawing/2014/main" id="{57DFB8D0-B2F4-EEE4-24C6-F4DAE1EB9CF7}"/>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4" name="Freeform 286">
                  <a:extLst>
                    <a:ext uri="{FF2B5EF4-FFF2-40B4-BE49-F238E27FC236}">
                      <a16:creationId xmlns:a16="http://schemas.microsoft.com/office/drawing/2014/main" id="{F9576C4C-31E4-C123-4B74-F265246365E0}"/>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168" name="Textfeld 167">
              <a:extLst>
                <a:ext uri="{FF2B5EF4-FFF2-40B4-BE49-F238E27FC236}">
                  <a16:creationId xmlns:a16="http://schemas.microsoft.com/office/drawing/2014/main" id="{3676FDFF-834C-F8DA-2CB2-8DCF5903560A}"/>
                </a:ext>
              </a:extLst>
            </p:cNvPr>
            <p:cNvSpPr txBox="1"/>
            <p:nvPr/>
          </p:nvSpPr>
          <p:spPr>
            <a:xfrm>
              <a:off x="7899467" y="1600596"/>
              <a:ext cx="982962"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HT Maximum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0" name="Textfeld 169">
              <a:extLst>
                <a:ext uri="{FF2B5EF4-FFF2-40B4-BE49-F238E27FC236}">
                  <a16:creationId xmlns:a16="http://schemas.microsoft.com/office/drawing/2014/main" id="{8A88BC98-301E-6949-0189-7E8242D0378E}"/>
                </a:ext>
              </a:extLst>
            </p:cNvPr>
            <p:cNvSpPr txBox="1"/>
            <p:nvPr/>
          </p:nvSpPr>
          <p:spPr>
            <a:xfrm>
              <a:off x="7863879" y="1796340"/>
              <a:ext cx="104868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HVAC &amp; DHW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96" name="Gruppieren 195">
            <a:extLst>
              <a:ext uri="{FF2B5EF4-FFF2-40B4-BE49-F238E27FC236}">
                <a16:creationId xmlns:a16="http://schemas.microsoft.com/office/drawing/2014/main" id="{F98D1CF3-0664-3138-2648-AC16DEA9A8FD}"/>
              </a:ext>
            </a:extLst>
          </p:cNvPr>
          <p:cNvGrpSpPr/>
          <p:nvPr/>
        </p:nvGrpSpPr>
        <p:grpSpPr>
          <a:xfrm>
            <a:off x="6272721" y="1833860"/>
            <a:ext cx="1228220" cy="1434733"/>
            <a:chOff x="6442096" y="1600596"/>
            <a:chExt cx="1228220" cy="1434733"/>
          </a:xfrm>
        </p:grpSpPr>
        <p:grpSp>
          <p:nvGrpSpPr>
            <p:cNvPr id="197" name="Gruppieren 196">
              <a:extLst>
                <a:ext uri="{FF2B5EF4-FFF2-40B4-BE49-F238E27FC236}">
                  <a16:creationId xmlns:a16="http://schemas.microsoft.com/office/drawing/2014/main" id="{E090AA7D-C351-9535-2BA7-523DAFB5D8D3}"/>
                </a:ext>
              </a:extLst>
            </p:cNvPr>
            <p:cNvGrpSpPr/>
            <p:nvPr/>
          </p:nvGrpSpPr>
          <p:grpSpPr>
            <a:xfrm>
              <a:off x="6586091" y="2104168"/>
              <a:ext cx="939183" cy="931161"/>
              <a:chOff x="5556175" y="562911"/>
              <a:chExt cx="839437" cy="832266"/>
            </a:xfrm>
          </p:grpSpPr>
          <p:sp>
            <p:nvSpPr>
              <p:cNvPr id="200" name="Flussdiagramm: Anzeige 9">
                <a:extLst>
                  <a:ext uri="{FF2B5EF4-FFF2-40B4-BE49-F238E27FC236}">
                    <a16:creationId xmlns:a16="http://schemas.microsoft.com/office/drawing/2014/main" id="{6BF32E04-FCDB-C91C-A24B-68C1F9915584}"/>
                  </a:ext>
                </a:extLst>
              </p:cNvPr>
              <p:cNvSpPr/>
              <p:nvPr/>
            </p:nvSpPr>
            <p:spPr>
              <a:xfrm rot="5400000">
                <a:off x="5559761" y="559325"/>
                <a:ext cx="832266" cy="839437"/>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43000">
                    <a:schemeClr val="accent4"/>
                  </a:gs>
                  <a:gs pos="49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1" name="Car7" descr="{&quot;Key&quot;:&quot;POWER_USER_SHAPE_ICON&quot;,&quot;Value&quot;:&quot;POWER_USER_SHAPE_ICON_STYLE_1&quot;}">
                <a:extLst>
                  <a:ext uri="{FF2B5EF4-FFF2-40B4-BE49-F238E27FC236}">
                    <a16:creationId xmlns:a16="http://schemas.microsoft.com/office/drawing/2014/main" id="{30289DBE-DFCB-B7DA-F4D2-404EA3999848}"/>
                  </a:ext>
                </a:extLst>
              </p:cNvPr>
              <p:cNvSpPr>
                <a:spLocks noChangeAspect="1" noEditPoints="1"/>
              </p:cNvSpPr>
              <p:nvPr>
                <p:custDataLst>
                  <p:tags r:id="rId10"/>
                </p:custDataLst>
              </p:nvPr>
            </p:nvSpPr>
            <p:spPr bwMode="auto">
              <a:xfrm>
                <a:off x="5760303" y="834706"/>
                <a:ext cx="431182" cy="363022"/>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198" name="Textfeld 197">
              <a:extLst>
                <a:ext uri="{FF2B5EF4-FFF2-40B4-BE49-F238E27FC236}">
                  <a16:creationId xmlns:a16="http://schemas.microsoft.com/office/drawing/2014/main" id="{B6F3F8C7-62E5-AB73-28B5-C3E1223C55F3}"/>
                </a:ext>
              </a:extLst>
            </p:cNvPr>
            <p:cNvSpPr txBox="1"/>
            <p:nvPr/>
          </p:nvSpPr>
          <p:spPr>
            <a:xfrm>
              <a:off x="6460663" y="1600596"/>
              <a:ext cx="1165704"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Minimum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9" name="Textfeld 198">
              <a:extLst>
                <a:ext uri="{FF2B5EF4-FFF2-40B4-BE49-F238E27FC236}">
                  <a16:creationId xmlns:a16="http://schemas.microsoft.com/office/drawing/2014/main" id="{D0667215-961C-0650-4E4F-37BF41BEFE65}"/>
                </a:ext>
              </a:extLst>
            </p:cNvPr>
            <p:cNvSpPr txBox="1"/>
            <p:nvPr/>
          </p:nvSpPr>
          <p:spPr>
            <a:xfrm>
              <a:off x="6442096" y="1956360"/>
              <a:ext cx="122822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02" name="Gruppieren 201">
            <a:extLst>
              <a:ext uri="{FF2B5EF4-FFF2-40B4-BE49-F238E27FC236}">
                <a16:creationId xmlns:a16="http://schemas.microsoft.com/office/drawing/2014/main" id="{ED57311D-1714-CED8-3685-C6206F690627}"/>
              </a:ext>
            </a:extLst>
          </p:cNvPr>
          <p:cNvGrpSpPr/>
          <p:nvPr/>
        </p:nvGrpSpPr>
        <p:grpSpPr>
          <a:xfrm>
            <a:off x="9942696" y="1833860"/>
            <a:ext cx="1369286" cy="525934"/>
            <a:chOff x="10617396" y="1600596"/>
            <a:chExt cx="1369286" cy="525934"/>
          </a:xfrm>
        </p:grpSpPr>
        <p:sp>
          <p:nvSpPr>
            <p:cNvPr id="203" name="Textfeld 202">
              <a:extLst>
                <a:ext uri="{FF2B5EF4-FFF2-40B4-BE49-F238E27FC236}">
                  <a16:creationId xmlns:a16="http://schemas.microsoft.com/office/drawing/2014/main" id="{E5794F91-9125-EB83-62E8-5C587393EA38}"/>
                </a:ext>
              </a:extLst>
            </p:cNvPr>
            <p:cNvSpPr txBox="1"/>
            <p:nvPr/>
          </p:nvSpPr>
          <p:spPr>
            <a:xfrm>
              <a:off x="10617396" y="1600596"/>
              <a:ext cx="1369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Elektrische Batterie</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4" name="Textfeld 203">
              <a:extLst>
                <a:ext uri="{FF2B5EF4-FFF2-40B4-BE49-F238E27FC236}">
                  <a16:creationId xmlns:a16="http://schemas.microsoft.com/office/drawing/2014/main" id="{6C831B85-2187-5862-9D2A-92914DCD58B9}"/>
                </a:ext>
              </a:extLst>
            </p:cNvPr>
            <p:cNvSpPr txBox="1"/>
            <p:nvPr/>
          </p:nvSpPr>
          <p:spPr>
            <a:xfrm>
              <a:off x="10988168" y="1864920"/>
              <a:ext cx="622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05" name="Gruppieren 204">
            <a:extLst>
              <a:ext uri="{FF2B5EF4-FFF2-40B4-BE49-F238E27FC236}">
                <a16:creationId xmlns:a16="http://schemas.microsoft.com/office/drawing/2014/main" id="{05A7B3C9-0D6A-D3B8-9D7C-A76A715BB5C6}"/>
              </a:ext>
            </a:extLst>
          </p:cNvPr>
          <p:cNvGrpSpPr/>
          <p:nvPr/>
        </p:nvGrpSpPr>
        <p:grpSpPr>
          <a:xfrm>
            <a:off x="8735131" y="1833860"/>
            <a:ext cx="1255472" cy="1457760"/>
            <a:chOff x="8993226" y="1600596"/>
            <a:chExt cx="1255472" cy="1457760"/>
          </a:xfrm>
        </p:grpSpPr>
        <p:grpSp>
          <p:nvGrpSpPr>
            <p:cNvPr id="206" name="Gruppieren 205">
              <a:extLst>
                <a:ext uri="{FF2B5EF4-FFF2-40B4-BE49-F238E27FC236}">
                  <a16:creationId xmlns:a16="http://schemas.microsoft.com/office/drawing/2014/main" id="{B6B122A5-6CCB-0F17-DA23-ADD0B5584846}"/>
                </a:ext>
              </a:extLst>
            </p:cNvPr>
            <p:cNvGrpSpPr/>
            <p:nvPr/>
          </p:nvGrpSpPr>
          <p:grpSpPr>
            <a:xfrm>
              <a:off x="9151817" y="2104168"/>
              <a:ext cx="962410" cy="954188"/>
              <a:chOff x="8230696" y="575606"/>
              <a:chExt cx="825646" cy="818592"/>
            </a:xfrm>
          </p:grpSpPr>
          <p:sp>
            <p:nvSpPr>
              <p:cNvPr id="211" name="Flussdiagramm: Anzeige 9">
                <a:extLst>
                  <a:ext uri="{FF2B5EF4-FFF2-40B4-BE49-F238E27FC236}">
                    <a16:creationId xmlns:a16="http://schemas.microsoft.com/office/drawing/2014/main" id="{89478AA3-EDE3-ABC0-8413-CFE69F4381CF}"/>
                  </a:ext>
                </a:extLst>
              </p:cNvPr>
              <p:cNvSpPr/>
              <p:nvPr/>
            </p:nvSpPr>
            <p:spPr>
              <a:xfrm rot="5400000">
                <a:off x="8234223" y="572079"/>
                <a:ext cx="818592" cy="825646"/>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0000">
                    <a:schemeClr val="accent4"/>
                  </a:gs>
                  <a:gs pos="91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3" name="Car7" descr="{&quot;Key&quot;:&quot;POWER_USER_SHAPE_ICON&quot;,&quot;Value&quot;:&quot;POWER_USER_SHAPE_ICON_STYLE_1&quot;}">
                <a:extLst>
                  <a:ext uri="{FF2B5EF4-FFF2-40B4-BE49-F238E27FC236}">
                    <a16:creationId xmlns:a16="http://schemas.microsoft.com/office/drawing/2014/main" id="{B81CA142-6114-B9F1-71A0-7F9961386CBD}"/>
                  </a:ext>
                </a:extLst>
              </p:cNvPr>
              <p:cNvSpPr>
                <a:spLocks noChangeAspect="1" noEditPoints="1"/>
              </p:cNvSpPr>
              <p:nvPr>
                <p:custDataLst>
                  <p:tags r:id="rId9"/>
                </p:custDataLst>
              </p:nvPr>
            </p:nvSpPr>
            <p:spPr bwMode="auto">
              <a:xfrm>
                <a:off x="8431470" y="842936"/>
                <a:ext cx="424098" cy="35705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07" name="Textfeld 206">
              <a:extLst>
                <a:ext uri="{FF2B5EF4-FFF2-40B4-BE49-F238E27FC236}">
                  <a16:creationId xmlns:a16="http://schemas.microsoft.com/office/drawing/2014/main" id="{A1ED7395-3A2A-0A39-BBE9-3816038B71E1}"/>
                </a:ext>
              </a:extLst>
            </p:cNvPr>
            <p:cNvSpPr txBox="1"/>
            <p:nvPr/>
          </p:nvSpPr>
          <p:spPr>
            <a:xfrm>
              <a:off x="9028004" y="1600596"/>
              <a:ext cx="1191352"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Maximum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0" name="Textfeld 209">
              <a:extLst>
                <a:ext uri="{FF2B5EF4-FFF2-40B4-BE49-F238E27FC236}">
                  <a16:creationId xmlns:a16="http://schemas.microsoft.com/office/drawing/2014/main" id="{E1EC3A6F-F842-51F9-0FB5-89669C1072C3}"/>
                </a:ext>
              </a:extLst>
            </p:cNvPr>
            <p:cNvSpPr txBox="1"/>
            <p:nvPr/>
          </p:nvSpPr>
          <p:spPr>
            <a:xfrm>
              <a:off x="8993226" y="1956360"/>
              <a:ext cx="1255472"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14" name="Textfeld 213">
            <a:extLst>
              <a:ext uri="{FF2B5EF4-FFF2-40B4-BE49-F238E27FC236}">
                <a16:creationId xmlns:a16="http://schemas.microsoft.com/office/drawing/2014/main" id="{2302BF2D-95DF-2E2D-B4FD-0F43C66F82CA}"/>
              </a:ext>
            </a:extLst>
          </p:cNvPr>
          <p:cNvSpPr txBox="1"/>
          <p:nvPr/>
        </p:nvSpPr>
        <p:spPr>
          <a:xfrm>
            <a:off x="1088253" y="2950325"/>
            <a:ext cx="1103828"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Deckungen</a:t>
            </a:r>
            <a:endParaRPr kumimoji="0" lang="en-GB" sz="1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Supplies</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5" name="Textfeld 214">
            <a:extLst>
              <a:ext uri="{FF2B5EF4-FFF2-40B4-BE49-F238E27FC236}">
                <a16:creationId xmlns:a16="http://schemas.microsoft.com/office/drawing/2014/main" id="{BF52666F-227D-5309-EF51-9ECC3B24152D}"/>
              </a:ext>
            </a:extLst>
          </p:cNvPr>
          <p:cNvSpPr txBox="1"/>
          <p:nvPr/>
        </p:nvSpPr>
        <p:spPr>
          <a:xfrm>
            <a:off x="1340220" y="1792670"/>
            <a:ext cx="1975312"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Bedarfe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Demands</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6" name="Textfeld 215">
            <a:extLst>
              <a:ext uri="{FF2B5EF4-FFF2-40B4-BE49-F238E27FC236}">
                <a16:creationId xmlns:a16="http://schemas.microsoft.com/office/drawing/2014/main" id="{192FF9D8-DDFC-C55E-994E-0AB3C6AEAD49}"/>
              </a:ext>
            </a:extLst>
          </p:cNvPr>
          <p:cNvSpPr txBox="1"/>
          <p:nvPr/>
        </p:nvSpPr>
        <p:spPr>
          <a:xfrm>
            <a:off x="7572141" y="6009760"/>
            <a:ext cx="205774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Aptos" panose="020B0004020202020204" pitchFamily="34" charset="0"/>
                <a:ea typeface="+mn-ea"/>
                <a:cs typeface="+mn-cs"/>
              </a:rPr>
              <a:t>Mindestbedärfe gedeckt</a:t>
            </a:r>
            <a:endParaRPr kumimoji="0" lang="de-AT" sz="1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7" name="Textfeld 216">
            <a:extLst>
              <a:ext uri="{FF2B5EF4-FFF2-40B4-BE49-F238E27FC236}">
                <a16:creationId xmlns:a16="http://schemas.microsoft.com/office/drawing/2014/main" id="{C99DC7B9-AD5B-47EC-5B67-535BF824A234}"/>
              </a:ext>
            </a:extLst>
          </p:cNvPr>
          <p:cNvSpPr txBox="1"/>
          <p:nvPr/>
        </p:nvSpPr>
        <p:spPr>
          <a:xfrm>
            <a:off x="7585028" y="6178834"/>
            <a:ext cx="202651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 demands met</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9" name="Textfeld 218">
            <a:extLst>
              <a:ext uri="{FF2B5EF4-FFF2-40B4-BE49-F238E27FC236}">
                <a16:creationId xmlns:a16="http://schemas.microsoft.com/office/drawing/2014/main" id="{971537AC-4E55-5B07-D0BA-93BD01597A50}"/>
              </a:ext>
            </a:extLst>
          </p:cNvPr>
          <p:cNvSpPr txBox="1"/>
          <p:nvPr/>
        </p:nvSpPr>
        <p:spPr>
          <a:xfrm>
            <a:off x="10118071" y="818420"/>
            <a:ext cx="1140057"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PV Überschuss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1" name="Textfeld 220">
            <a:extLst>
              <a:ext uri="{FF2B5EF4-FFF2-40B4-BE49-F238E27FC236}">
                <a16:creationId xmlns:a16="http://schemas.microsoft.com/office/drawing/2014/main" id="{F42E3BF3-EF93-DA4D-A3EE-70A50D9C2809}"/>
              </a:ext>
            </a:extLst>
          </p:cNvPr>
          <p:cNvSpPr txBox="1"/>
          <p:nvPr/>
        </p:nvSpPr>
        <p:spPr>
          <a:xfrm>
            <a:off x="10421039" y="1175704"/>
            <a:ext cx="837089"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PV Excess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223" name="Gruppieren 222">
            <a:extLst>
              <a:ext uri="{FF2B5EF4-FFF2-40B4-BE49-F238E27FC236}">
                <a16:creationId xmlns:a16="http://schemas.microsoft.com/office/drawing/2014/main" id="{77434C53-F45C-C88D-2A83-80B6B58CC129}"/>
              </a:ext>
            </a:extLst>
          </p:cNvPr>
          <p:cNvGrpSpPr/>
          <p:nvPr/>
        </p:nvGrpSpPr>
        <p:grpSpPr>
          <a:xfrm>
            <a:off x="5553195" y="1319430"/>
            <a:ext cx="1244025" cy="277375"/>
            <a:chOff x="783683" y="1118083"/>
            <a:chExt cx="1244025" cy="277375"/>
          </a:xfrm>
        </p:grpSpPr>
        <p:cxnSp>
          <p:nvCxnSpPr>
            <p:cNvPr id="224" name="Gerade Verbindung mit Pfeil 223">
              <a:extLst>
                <a:ext uri="{FF2B5EF4-FFF2-40B4-BE49-F238E27FC236}">
                  <a16:creationId xmlns:a16="http://schemas.microsoft.com/office/drawing/2014/main" id="{46ACE5F5-1C01-9580-5C77-70AEF488821D}"/>
                </a:ext>
              </a:extLst>
            </p:cNvPr>
            <p:cNvCxnSpPr/>
            <p:nvPr/>
          </p:nvCxnSpPr>
          <p:spPr>
            <a:xfrm>
              <a:off x="783683" y="1118083"/>
              <a:ext cx="1244025" cy="0"/>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5" name="Textfeld 224">
              <a:extLst>
                <a:ext uri="{FF2B5EF4-FFF2-40B4-BE49-F238E27FC236}">
                  <a16:creationId xmlns:a16="http://schemas.microsoft.com/office/drawing/2014/main" id="{37323B2C-8929-B80A-D64C-95EA4A5099DD}"/>
                </a:ext>
              </a:extLst>
            </p:cNvPr>
            <p:cNvSpPr txBox="1"/>
            <p:nvPr/>
          </p:nvSpPr>
          <p:spPr>
            <a:xfrm>
              <a:off x="1088522" y="1133848"/>
              <a:ext cx="57419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26" name="Gruppieren 225">
            <a:extLst>
              <a:ext uri="{FF2B5EF4-FFF2-40B4-BE49-F238E27FC236}">
                <a16:creationId xmlns:a16="http://schemas.microsoft.com/office/drawing/2014/main" id="{C4B899B9-C8A3-FB72-4BDE-09E1E077BD64}"/>
              </a:ext>
            </a:extLst>
          </p:cNvPr>
          <p:cNvGrpSpPr/>
          <p:nvPr/>
        </p:nvGrpSpPr>
        <p:grpSpPr>
          <a:xfrm>
            <a:off x="4022956" y="1316977"/>
            <a:ext cx="1244025" cy="277375"/>
            <a:chOff x="783683" y="1118083"/>
            <a:chExt cx="1244025" cy="277375"/>
          </a:xfrm>
        </p:grpSpPr>
        <p:cxnSp>
          <p:nvCxnSpPr>
            <p:cNvPr id="227" name="Gerade Verbindung mit Pfeil 226">
              <a:extLst>
                <a:ext uri="{FF2B5EF4-FFF2-40B4-BE49-F238E27FC236}">
                  <a16:creationId xmlns:a16="http://schemas.microsoft.com/office/drawing/2014/main" id="{504EB81D-247F-B17F-3473-A796FCF4E7F3}"/>
                </a:ext>
              </a:extLst>
            </p:cNvPr>
            <p:cNvCxnSpPr/>
            <p:nvPr/>
          </p:nvCxnSpPr>
          <p:spPr>
            <a:xfrm>
              <a:off x="783683" y="1118083"/>
              <a:ext cx="124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8" name="Textfeld 227">
              <a:extLst>
                <a:ext uri="{FF2B5EF4-FFF2-40B4-BE49-F238E27FC236}">
                  <a16:creationId xmlns:a16="http://schemas.microsoft.com/office/drawing/2014/main" id="{240A7178-F626-46CF-0E56-370CECA28C9F}"/>
                </a:ext>
              </a:extLst>
            </p:cNvPr>
            <p:cNvSpPr txBox="1"/>
            <p:nvPr/>
          </p:nvSpPr>
          <p:spPr>
            <a:xfrm>
              <a:off x="1080506" y="1133848"/>
              <a:ext cx="59022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Import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29" name="Textfeld 228">
            <a:extLst>
              <a:ext uri="{FF2B5EF4-FFF2-40B4-BE49-F238E27FC236}">
                <a16:creationId xmlns:a16="http://schemas.microsoft.com/office/drawing/2014/main" id="{A8611D21-00C2-608C-2F4E-E0647A2612FE}"/>
              </a:ext>
            </a:extLst>
          </p:cNvPr>
          <p:cNvSpPr txBox="1"/>
          <p:nvPr/>
        </p:nvSpPr>
        <p:spPr>
          <a:xfrm>
            <a:off x="4363140" y="955317"/>
            <a:ext cx="359794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Bilanzierung </a:t>
            </a: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Balancing</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0" name="Textfeld 229">
            <a:extLst>
              <a:ext uri="{FF2B5EF4-FFF2-40B4-BE49-F238E27FC236}">
                <a16:creationId xmlns:a16="http://schemas.microsoft.com/office/drawing/2014/main" id="{91A8CE39-624C-0035-2CEA-C29DD35AC3E1}"/>
              </a:ext>
            </a:extLst>
          </p:cNvPr>
          <p:cNvSpPr txBox="1"/>
          <p:nvPr/>
        </p:nvSpPr>
        <p:spPr>
          <a:xfrm>
            <a:off x="216196" y="633416"/>
            <a:ext cx="2366899"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Aptos" panose="020B0004020202020204" pitchFamily="34" charset="0"/>
                <a:ea typeface="+mn-ea"/>
                <a:cs typeface="+mn-cs"/>
              </a:rPr>
              <a:t>Priorisierung der Bedarfsdeckung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1" u="none" strike="noStrike" kern="1200" cap="none" spc="0" normalizeH="0" baseline="0" noProof="0">
                <a:ln>
                  <a:noFill/>
                </a:ln>
                <a:solidFill>
                  <a:prstClr val="black"/>
                </a:solidFill>
                <a:effectLst/>
                <a:uLnTx/>
                <a:uFillTx/>
                <a:latin typeface="Aptos" panose="020B0004020202020204" pitchFamily="34" charset="0"/>
                <a:ea typeface="+mn-ea"/>
                <a:cs typeface="+mn-cs"/>
              </a:rPr>
              <a:t>Prioritization of demand coverage</a:t>
            </a:r>
            <a:endParaRPr kumimoji="0" lang="de-AT" sz="16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1" name="Rechteck 230">
            <a:extLst>
              <a:ext uri="{FF2B5EF4-FFF2-40B4-BE49-F238E27FC236}">
                <a16:creationId xmlns:a16="http://schemas.microsoft.com/office/drawing/2014/main" id="{3B6DBDB1-C918-B1E4-9FCD-9FA10B38F9E5}"/>
              </a:ext>
            </a:extLst>
          </p:cNvPr>
          <p:cNvSpPr/>
          <p:nvPr/>
        </p:nvSpPr>
        <p:spPr>
          <a:xfrm>
            <a:off x="10462330" y="6201929"/>
            <a:ext cx="2012505"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Systemgrenze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System Boundary</a:t>
            </a:r>
          </a:p>
        </p:txBody>
      </p:sp>
      <p:sp>
        <p:nvSpPr>
          <p:cNvPr id="232" name="High_voltage3" descr="{&quot;Key&quot;:&quot;POWER_USER_SHAPE_ICON&quot;,&quot;Value&quot;:&quot;POWER_USER_SHAPE_ICON_STYLE_1&quot;}">
            <a:extLst>
              <a:ext uri="{FF2B5EF4-FFF2-40B4-BE49-F238E27FC236}">
                <a16:creationId xmlns:a16="http://schemas.microsoft.com/office/drawing/2014/main" id="{F7F45233-8ADF-64D4-2AEA-ADF1034D4B1C}"/>
              </a:ext>
            </a:extLst>
          </p:cNvPr>
          <p:cNvSpPr>
            <a:spLocks noChangeAspect="1" noEditPoints="1"/>
          </p:cNvSpPr>
          <p:nvPr>
            <p:custDataLst>
              <p:tags r:id="rId5"/>
            </p:custDataLst>
          </p:nvPr>
        </p:nvSpPr>
        <p:spPr bwMode="auto">
          <a:xfrm>
            <a:off x="2382545" y="5996369"/>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3" name="Windmill3" descr="{&quot;Key&quot;:&quot;POWER_USER_SHAPE_ICON&quot;,&quot;Value&quot;:&quot;POWER_USER_SHAPE_ICON_STYLE_1&quot;}">
            <a:extLst>
              <a:ext uri="{FF2B5EF4-FFF2-40B4-BE49-F238E27FC236}">
                <a16:creationId xmlns:a16="http://schemas.microsoft.com/office/drawing/2014/main" id="{09C60A3E-18FC-4E33-EE4A-1EF5DFF448B3}"/>
              </a:ext>
            </a:extLst>
          </p:cNvPr>
          <p:cNvSpPr>
            <a:spLocks noChangeAspect="1" noEditPoints="1"/>
          </p:cNvSpPr>
          <p:nvPr>
            <p:custDataLst>
              <p:tags r:id="rId6"/>
            </p:custDataLst>
          </p:nvPr>
        </p:nvSpPr>
        <p:spPr bwMode="auto">
          <a:xfrm>
            <a:off x="2327876" y="5176082"/>
            <a:ext cx="406113" cy="460735"/>
          </a:xfrm>
          <a:custGeom>
            <a:avLst/>
            <a:gdLst>
              <a:gd name="T0" fmla="*/ 360 w 713"/>
              <a:gd name="T1" fmla="*/ 374 h 808"/>
              <a:gd name="T2" fmla="*/ 360 w 713"/>
              <a:gd name="T3" fmla="*/ 323 h 808"/>
              <a:gd name="T4" fmla="*/ 149 w 713"/>
              <a:gd name="T5" fmla="*/ 405 h 808"/>
              <a:gd name="T6" fmla="*/ 115 w 713"/>
              <a:gd name="T7" fmla="*/ 414 h 808"/>
              <a:gd name="T8" fmla="*/ 164 w 713"/>
              <a:gd name="T9" fmla="*/ 215 h 808"/>
              <a:gd name="T10" fmla="*/ 149 w 713"/>
              <a:gd name="T11" fmla="*/ 405 h 808"/>
              <a:gd name="T12" fmla="*/ 82 w 713"/>
              <a:gd name="T13" fmla="*/ 529 h 808"/>
              <a:gd name="T14" fmla="*/ 23 w 713"/>
              <a:gd name="T15" fmla="*/ 258 h 808"/>
              <a:gd name="T16" fmla="*/ 58 w 713"/>
              <a:gd name="T17" fmla="*/ 267 h 808"/>
              <a:gd name="T18" fmla="*/ 417 w 713"/>
              <a:gd name="T19" fmla="*/ 137 h 808"/>
              <a:gd name="T20" fmla="*/ 426 w 713"/>
              <a:gd name="T21" fmla="*/ 103 h 808"/>
              <a:gd name="T22" fmla="*/ 573 w 713"/>
              <a:gd name="T23" fmla="*/ 246 h 808"/>
              <a:gd name="T24" fmla="*/ 417 w 713"/>
              <a:gd name="T25" fmla="*/ 137 h 808"/>
              <a:gd name="T26" fmla="*/ 342 w 713"/>
              <a:gd name="T27" fmla="*/ 18 h 808"/>
              <a:gd name="T28" fmla="*/ 606 w 713"/>
              <a:gd name="T29" fmla="*/ 102 h 808"/>
              <a:gd name="T30" fmla="*/ 581 w 713"/>
              <a:gd name="T31" fmla="*/ 127 h 808"/>
              <a:gd name="T32" fmla="*/ 631 w 713"/>
              <a:gd name="T33" fmla="*/ 505 h 808"/>
              <a:gd name="T34" fmla="*/ 662 w 713"/>
              <a:gd name="T35" fmla="*/ 523 h 808"/>
              <a:gd name="T36" fmla="*/ 428 w 713"/>
              <a:gd name="T37" fmla="*/ 672 h 808"/>
              <a:gd name="T38" fmla="*/ 631 w 713"/>
              <a:gd name="T39" fmla="*/ 505 h 808"/>
              <a:gd name="T40" fmla="*/ 193 w 713"/>
              <a:gd name="T41" fmla="*/ 638 h 808"/>
              <a:gd name="T42" fmla="*/ 330 w 713"/>
              <a:gd name="T43" fmla="*/ 761 h 808"/>
              <a:gd name="T44" fmla="*/ 172 w 713"/>
              <a:gd name="T45" fmla="*/ 784 h 808"/>
              <a:gd name="T46" fmla="*/ 524 w 713"/>
              <a:gd name="T47" fmla="*/ 808 h 808"/>
              <a:gd name="T48" fmla="*/ 524 w 713"/>
              <a:gd name="T49" fmla="*/ 761 h 808"/>
              <a:gd name="T50" fmla="*/ 389 w 713"/>
              <a:gd name="T51" fmla="*/ 601 h 808"/>
              <a:gd name="T52" fmla="*/ 539 w 713"/>
              <a:gd name="T53" fmla="*/ 503 h 808"/>
              <a:gd name="T54" fmla="*/ 389 w 713"/>
              <a:gd name="T55" fmla="*/ 565 h 808"/>
              <a:gd name="T56" fmla="*/ 440 w 713"/>
              <a:gd name="T57" fmla="*/ 486 h 808"/>
              <a:gd name="T58" fmla="*/ 422 w 713"/>
              <a:gd name="T59" fmla="*/ 456 h 808"/>
              <a:gd name="T60" fmla="*/ 389 w 713"/>
              <a:gd name="T61" fmla="*/ 402 h 808"/>
              <a:gd name="T62" fmla="*/ 695 w 713"/>
              <a:gd name="T63" fmla="*/ 372 h 808"/>
              <a:gd name="T64" fmla="*/ 512 w 713"/>
              <a:gd name="T65" fmla="*/ 299 h 808"/>
              <a:gd name="T66" fmla="*/ 416 w 713"/>
              <a:gd name="T67" fmla="*/ 217 h 808"/>
              <a:gd name="T68" fmla="*/ 476 w 713"/>
              <a:gd name="T69" fmla="*/ 305 h 808"/>
              <a:gd name="T70" fmla="*/ 352 w 713"/>
              <a:gd name="T71" fmla="*/ 288 h 808"/>
              <a:gd name="T72" fmla="*/ 193 w 713"/>
              <a:gd name="T73" fmla="*/ 58 h 808"/>
              <a:gd name="T74" fmla="*/ 200 w 713"/>
              <a:gd name="T75" fmla="*/ 348 h 808"/>
              <a:gd name="T76" fmla="*/ 236 w 713"/>
              <a:gd name="T77" fmla="*/ 348 h 808"/>
              <a:gd name="T78" fmla="*/ 311 w 713"/>
              <a:gd name="T79" fmla="*/ 312 h 808"/>
              <a:gd name="T80" fmla="*/ 172 w 713"/>
              <a:gd name="T81" fmla="*/ 62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3" h="808">
                <a:moveTo>
                  <a:pt x="386" y="348"/>
                </a:moveTo>
                <a:cubicBezTo>
                  <a:pt x="386" y="362"/>
                  <a:pt x="374" y="374"/>
                  <a:pt x="360" y="374"/>
                </a:cubicBezTo>
                <a:cubicBezTo>
                  <a:pt x="346" y="374"/>
                  <a:pt x="334" y="362"/>
                  <a:pt x="334" y="348"/>
                </a:cubicBezTo>
                <a:cubicBezTo>
                  <a:pt x="334" y="334"/>
                  <a:pt x="346" y="323"/>
                  <a:pt x="360" y="323"/>
                </a:cubicBezTo>
                <a:cubicBezTo>
                  <a:pt x="374" y="323"/>
                  <a:pt x="386" y="334"/>
                  <a:pt x="386" y="348"/>
                </a:cubicBezTo>
                <a:close/>
                <a:moveTo>
                  <a:pt x="149" y="405"/>
                </a:moveTo>
                <a:cubicBezTo>
                  <a:pt x="151" y="414"/>
                  <a:pt x="146" y="424"/>
                  <a:pt x="136" y="427"/>
                </a:cubicBezTo>
                <a:cubicBezTo>
                  <a:pt x="127" y="429"/>
                  <a:pt x="117" y="424"/>
                  <a:pt x="115" y="414"/>
                </a:cubicBezTo>
                <a:cubicBezTo>
                  <a:pt x="97" y="349"/>
                  <a:pt x="106" y="280"/>
                  <a:pt x="140" y="221"/>
                </a:cubicBezTo>
                <a:cubicBezTo>
                  <a:pt x="145" y="213"/>
                  <a:pt x="156" y="210"/>
                  <a:pt x="164" y="215"/>
                </a:cubicBezTo>
                <a:cubicBezTo>
                  <a:pt x="173" y="220"/>
                  <a:pt x="176" y="231"/>
                  <a:pt x="171" y="239"/>
                </a:cubicBezTo>
                <a:cubicBezTo>
                  <a:pt x="142" y="289"/>
                  <a:pt x="134" y="349"/>
                  <a:pt x="149" y="405"/>
                </a:cubicBezTo>
                <a:close/>
                <a:moveTo>
                  <a:pt x="89" y="505"/>
                </a:moveTo>
                <a:cubicBezTo>
                  <a:pt x="94" y="513"/>
                  <a:pt x="91" y="524"/>
                  <a:pt x="82" y="529"/>
                </a:cubicBezTo>
                <a:cubicBezTo>
                  <a:pt x="74" y="534"/>
                  <a:pt x="63" y="531"/>
                  <a:pt x="58" y="523"/>
                </a:cubicBezTo>
                <a:cubicBezTo>
                  <a:pt x="12" y="443"/>
                  <a:pt x="0" y="347"/>
                  <a:pt x="23" y="258"/>
                </a:cubicBezTo>
                <a:cubicBezTo>
                  <a:pt x="26" y="249"/>
                  <a:pt x="36" y="243"/>
                  <a:pt x="45" y="246"/>
                </a:cubicBezTo>
                <a:cubicBezTo>
                  <a:pt x="55" y="248"/>
                  <a:pt x="60" y="258"/>
                  <a:pt x="58" y="267"/>
                </a:cubicBezTo>
                <a:cubicBezTo>
                  <a:pt x="36" y="348"/>
                  <a:pt x="47" y="433"/>
                  <a:pt x="89" y="505"/>
                </a:cubicBezTo>
                <a:close/>
                <a:moveTo>
                  <a:pt x="417" y="137"/>
                </a:moveTo>
                <a:cubicBezTo>
                  <a:pt x="407" y="135"/>
                  <a:pt x="401" y="125"/>
                  <a:pt x="404" y="116"/>
                </a:cubicBezTo>
                <a:cubicBezTo>
                  <a:pt x="407" y="106"/>
                  <a:pt x="416" y="101"/>
                  <a:pt x="426" y="103"/>
                </a:cubicBezTo>
                <a:cubicBezTo>
                  <a:pt x="491" y="121"/>
                  <a:pt x="546" y="163"/>
                  <a:pt x="580" y="222"/>
                </a:cubicBezTo>
                <a:cubicBezTo>
                  <a:pt x="585" y="230"/>
                  <a:pt x="582" y="241"/>
                  <a:pt x="573" y="246"/>
                </a:cubicBezTo>
                <a:cubicBezTo>
                  <a:pt x="565" y="250"/>
                  <a:pt x="554" y="248"/>
                  <a:pt x="549" y="239"/>
                </a:cubicBezTo>
                <a:cubicBezTo>
                  <a:pt x="520" y="189"/>
                  <a:pt x="472" y="152"/>
                  <a:pt x="417" y="137"/>
                </a:cubicBezTo>
                <a:close/>
                <a:moveTo>
                  <a:pt x="360" y="35"/>
                </a:moveTo>
                <a:cubicBezTo>
                  <a:pt x="350" y="35"/>
                  <a:pt x="342" y="27"/>
                  <a:pt x="342" y="18"/>
                </a:cubicBezTo>
                <a:cubicBezTo>
                  <a:pt x="342" y="8"/>
                  <a:pt x="350" y="0"/>
                  <a:pt x="360" y="0"/>
                </a:cubicBezTo>
                <a:cubicBezTo>
                  <a:pt x="452" y="0"/>
                  <a:pt x="541" y="37"/>
                  <a:pt x="606" y="102"/>
                </a:cubicBezTo>
                <a:cubicBezTo>
                  <a:pt x="613" y="109"/>
                  <a:pt x="613" y="120"/>
                  <a:pt x="606" y="127"/>
                </a:cubicBezTo>
                <a:cubicBezTo>
                  <a:pt x="599" y="134"/>
                  <a:pt x="588" y="134"/>
                  <a:pt x="581" y="127"/>
                </a:cubicBezTo>
                <a:cubicBezTo>
                  <a:pt x="522" y="68"/>
                  <a:pt x="443" y="35"/>
                  <a:pt x="360" y="35"/>
                </a:cubicBezTo>
                <a:close/>
                <a:moveTo>
                  <a:pt x="631" y="505"/>
                </a:moveTo>
                <a:cubicBezTo>
                  <a:pt x="636" y="497"/>
                  <a:pt x="647" y="494"/>
                  <a:pt x="655" y="498"/>
                </a:cubicBezTo>
                <a:cubicBezTo>
                  <a:pt x="664" y="503"/>
                  <a:pt x="667" y="514"/>
                  <a:pt x="662" y="523"/>
                </a:cubicBezTo>
                <a:cubicBezTo>
                  <a:pt x="615" y="603"/>
                  <a:pt x="539" y="661"/>
                  <a:pt x="450" y="685"/>
                </a:cubicBezTo>
                <a:cubicBezTo>
                  <a:pt x="441" y="687"/>
                  <a:pt x="431" y="682"/>
                  <a:pt x="428" y="672"/>
                </a:cubicBezTo>
                <a:cubicBezTo>
                  <a:pt x="426" y="663"/>
                  <a:pt x="432" y="653"/>
                  <a:pt x="441" y="651"/>
                </a:cubicBezTo>
                <a:cubicBezTo>
                  <a:pt x="521" y="629"/>
                  <a:pt x="590" y="577"/>
                  <a:pt x="631" y="505"/>
                </a:cubicBezTo>
                <a:close/>
                <a:moveTo>
                  <a:pt x="172" y="627"/>
                </a:moveTo>
                <a:cubicBezTo>
                  <a:pt x="164" y="641"/>
                  <a:pt x="179" y="652"/>
                  <a:pt x="193" y="638"/>
                </a:cubicBezTo>
                <a:lnTo>
                  <a:pt x="330" y="501"/>
                </a:lnTo>
                <a:lnTo>
                  <a:pt x="330" y="761"/>
                </a:lnTo>
                <a:lnTo>
                  <a:pt x="196" y="761"/>
                </a:lnTo>
                <a:cubicBezTo>
                  <a:pt x="183" y="761"/>
                  <a:pt x="172" y="771"/>
                  <a:pt x="172" y="784"/>
                </a:cubicBezTo>
                <a:cubicBezTo>
                  <a:pt x="172" y="797"/>
                  <a:pt x="183" y="808"/>
                  <a:pt x="196" y="808"/>
                </a:cubicBezTo>
                <a:lnTo>
                  <a:pt x="524" y="808"/>
                </a:lnTo>
                <a:cubicBezTo>
                  <a:pt x="537" y="808"/>
                  <a:pt x="548" y="797"/>
                  <a:pt x="548" y="784"/>
                </a:cubicBezTo>
                <a:cubicBezTo>
                  <a:pt x="548" y="771"/>
                  <a:pt x="537" y="761"/>
                  <a:pt x="524" y="761"/>
                </a:cubicBezTo>
                <a:lnTo>
                  <a:pt x="389" y="761"/>
                </a:lnTo>
                <a:lnTo>
                  <a:pt x="389" y="601"/>
                </a:lnTo>
                <a:cubicBezTo>
                  <a:pt x="446" y="594"/>
                  <a:pt x="499" y="568"/>
                  <a:pt x="539" y="528"/>
                </a:cubicBezTo>
                <a:cubicBezTo>
                  <a:pt x="546" y="521"/>
                  <a:pt x="546" y="510"/>
                  <a:pt x="539" y="503"/>
                </a:cubicBezTo>
                <a:cubicBezTo>
                  <a:pt x="533" y="496"/>
                  <a:pt x="521" y="496"/>
                  <a:pt x="514" y="503"/>
                </a:cubicBezTo>
                <a:cubicBezTo>
                  <a:pt x="481" y="537"/>
                  <a:pt x="437" y="559"/>
                  <a:pt x="389" y="565"/>
                </a:cubicBezTo>
                <a:lnTo>
                  <a:pt x="389" y="505"/>
                </a:lnTo>
                <a:cubicBezTo>
                  <a:pt x="407" y="502"/>
                  <a:pt x="424" y="496"/>
                  <a:pt x="440" y="486"/>
                </a:cubicBezTo>
                <a:cubicBezTo>
                  <a:pt x="448" y="482"/>
                  <a:pt x="451" y="471"/>
                  <a:pt x="446" y="462"/>
                </a:cubicBezTo>
                <a:cubicBezTo>
                  <a:pt x="441" y="454"/>
                  <a:pt x="430" y="451"/>
                  <a:pt x="422" y="456"/>
                </a:cubicBezTo>
                <a:cubicBezTo>
                  <a:pt x="412" y="462"/>
                  <a:pt x="401" y="466"/>
                  <a:pt x="389" y="469"/>
                </a:cubicBezTo>
                <a:lnTo>
                  <a:pt x="389" y="402"/>
                </a:lnTo>
                <a:cubicBezTo>
                  <a:pt x="401" y="395"/>
                  <a:pt x="411" y="385"/>
                  <a:pt x="416" y="372"/>
                </a:cubicBezTo>
                <a:lnTo>
                  <a:pt x="695" y="372"/>
                </a:lnTo>
                <a:cubicBezTo>
                  <a:pt x="711" y="372"/>
                  <a:pt x="713" y="353"/>
                  <a:pt x="695" y="348"/>
                </a:cubicBezTo>
                <a:lnTo>
                  <a:pt x="512" y="299"/>
                </a:lnTo>
                <a:cubicBezTo>
                  <a:pt x="499" y="262"/>
                  <a:pt x="474" y="230"/>
                  <a:pt x="440" y="210"/>
                </a:cubicBezTo>
                <a:cubicBezTo>
                  <a:pt x="431" y="206"/>
                  <a:pt x="420" y="208"/>
                  <a:pt x="416" y="217"/>
                </a:cubicBezTo>
                <a:cubicBezTo>
                  <a:pt x="411" y="225"/>
                  <a:pt x="414" y="236"/>
                  <a:pt x="422" y="241"/>
                </a:cubicBezTo>
                <a:cubicBezTo>
                  <a:pt x="447" y="255"/>
                  <a:pt x="466" y="278"/>
                  <a:pt x="476" y="305"/>
                </a:cubicBezTo>
                <a:cubicBezTo>
                  <a:pt x="459" y="317"/>
                  <a:pt x="437" y="323"/>
                  <a:pt x="416" y="324"/>
                </a:cubicBezTo>
                <a:cubicBezTo>
                  <a:pt x="405" y="299"/>
                  <a:pt x="379" y="285"/>
                  <a:pt x="352" y="288"/>
                </a:cubicBezTo>
                <a:lnTo>
                  <a:pt x="213" y="47"/>
                </a:lnTo>
                <a:cubicBezTo>
                  <a:pt x="205" y="32"/>
                  <a:pt x="188" y="40"/>
                  <a:pt x="193" y="58"/>
                </a:cubicBezTo>
                <a:lnTo>
                  <a:pt x="242" y="242"/>
                </a:lnTo>
                <a:cubicBezTo>
                  <a:pt x="215" y="271"/>
                  <a:pt x="200" y="309"/>
                  <a:pt x="200" y="348"/>
                </a:cubicBezTo>
                <a:cubicBezTo>
                  <a:pt x="200" y="358"/>
                  <a:pt x="208" y="366"/>
                  <a:pt x="218" y="366"/>
                </a:cubicBezTo>
                <a:cubicBezTo>
                  <a:pt x="228" y="366"/>
                  <a:pt x="236" y="358"/>
                  <a:pt x="236" y="348"/>
                </a:cubicBezTo>
                <a:cubicBezTo>
                  <a:pt x="236" y="319"/>
                  <a:pt x="246" y="291"/>
                  <a:pt x="264" y="269"/>
                </a:cubicBezTo>
                <a:cubicBezTo>
                  <a:pt x="283" y="279"/>
                  <a:pt x="299" y="295"/>
                  <a:pt x="311" y="312"/>
                </a:cubicBezTo>
                <a:cubicBezTo>
                  <a:pt x="295" y="334"/>
                  <a:pt x="295" y="364"/>
                  <a:pt x="311" y="385"/>
                </a:cubicBezTo>
                <a:lnTo>
                  <a:pt x="172" y="627"/>
                </a:lnTo>
                <a:lnTo>
                  <a:pt x="172" y="627"/>
                </a:lnTo>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4" name="Battery4" descr="{&quot;Key&quot;:&quot;POWER_USER_SHAPE_ICON&quot;,&quot;Value&quot;:&quot;POWER_USER_SHAPE_ICON_STYLE_1&quot;}">
            <a:extLst>
              <a:ext uri="{FF2B5EF4-FFF2-40B4-BE49-F238E27FC236}">
                <a16:creationId xmlns:a16="http://schemas.microsoft.com/office/drawing/2014/main" id="{80A1C641-64E9-339A-DA1A-992F458171EE}"/>
              </a:ext>
            </a:extLst>
          </p:cNvPr>
          <p:cNvSpPr>
            <a:spLocks noChangeAspect="1" noEditPoints="1"/>
          </p:cNvSpPr>
          <p:nvPr>
            <p:custDataLst>
              <p:tags r:id="rId7"/>
            </p:custDataLst>
          </p:nvPr>
        </p:nvSpPr>
        <p:spPr bwMode="auto">
          <a:xfrm>
            <a:off x="2439287" y="4367131"/>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5" name="Battery4" descr="{&quot;Key&quot;:&quot;POWER_USER_SHAPE_ICON&quot;,&quot;Value&quot;:&quot;POWER_USER_SHAPE_ICON_STYLE_1&quot;}">
            <a:extLst>
              <a:ext uri="{FF2B5EF4-FFF2-40B4-BE49-F238E27FC236}">
                <a16:creationId xmlns:a16="http://schemas.microsoft.com/office/drawing/2014/main" id="{0930DEBE-077D-56FF-3BE3-E31CEFB65497}"/>
              </a:ext>
            </a:extLst>
          </p:cNvPr>
          <p:cNvSpPr>
            <a:spLocks noChangeAspect="1" noEditPoints="1"/>
          </p:cNvSpPr>
          <p:nvPr>
            <p:custDataLst>
              <p:tags r:id="rId8"/>
            </p:custDataLst>
          </p:nvPr>
        </p:nvSpPr>
        <p:spPr bwMode="auto">
          <a:xfrm>
            <a:off x="10520672" y="2512416"/>
            <a:ext cx="318912" cy="5462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cxnSp>
        <p:nvCxnSpPr>
          <p:cNvPr id="300" name="Gerade Verbindung mit Pfeil 299">
            <a:extLst>
              <a:ext uri="{FF2B5EF4-FFF2-40B4-BE49-F238E27FC236}">
                <a16:creationId xmlns:a16="http://schemas.microsoft.com/office/drawing/2014/main" id="{57F8D24A-DB60-3F7E-3DC0-E517B4C5CF43}"/>
              </a:ext>
            </a:extLst>
          </p:cNvPr>
          <p:cNvCxnSpPr>
            <a:cxnSpLocks/>
          </p:cNvCxnSpPr>
          <p:nvPr/>
        </p:nvCxnSpPr>
        <p:spPr>
          <a:xfrm>
            <a:off x="2831293" y="5306502"/>
            <a:ext cx="66678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CFDCF99B-B233-DFB0-9BED-1ADD3C814495}"/>
              </a:ext>
            </a:extLst>
          </p:cNvPr>
          <p:cNvCxnSpPr>
            <a:cxnSpLocks/>
          </p:cNvCxnSpPr>
          <p:nvPr/>
        </p:nvCxnSpPr>
        <p:spPr>
          <a:xfrm>
            <a:off x="2831293" y="6163649"/>
            <a:ext cx="66678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445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a:ln>
                  <a:noFill/>
                </a:ln>
                <a:solidFill>
                  <a:srgbClr val="000000"/>
                </a:solidFill>
                <a:effectLst/>
                <a:uLnTx/>
                <a:uFillTx/>
                <a:latin typeface="Calibri" panose="020F0502020204030204"/>
                <a:ea typeface="+mn-ea"/>
                <a:cs typeface="+mn-cs"/>
              </a:rPr>
              <a:t>klima</a:t>
            </a:r>
            <a:r>
              <a:rPr kumimoji="0" lang="de-AT" sz="1200" b="1" i="0" u="none" strike="noStrike" kern="1200" cap="none" spc="0" normalizeH="0" baseline="0" noProof="0">
                <a:ln>
                  <a:noFill/>
                </a:ln>
                <a:solidFill>
                  <a:srgbClr val="000000"/>
                </a:solidFill>
                <a:effectLst/>
                <a:uLnTx/>
                <a:uFillTx/>
                <a:latin typeface="Calibri" panose="020F0502020204030204"/>
                <a:ea typeface="+mn-ea"/>
                <a:cs typeface="+mn-cs"/>
              </a:rPr>
              <a:t>aktiv</a:t>
            </a:r>
            <a:r>
              <a:rPr kumimoji="0" lang="de-AT" sz="1200" b="0" i="0" u="none" strike="noStrike" kern="1200" cap="none" spc="0" normalizeH="0" baseline="0" noProof="0">
                <a:ln>
                  <a:noFill/>
                </a:ln>
                <a:solidFill>
                  <a:srgbClr val="000000"/>
                </a:solidFill>
                <a:effectLst/>
                <a:uLnTx/>
                <a:uFillTx/>
                <a:latin typeface="Calibri" panose="020F0502020204030204"/>
                <a:ea typeface="+mn-ea"/>
                <a:cs typeface="+mn-cs"/>
              </a:rPr>
              <a:t> Siedlungen und Quartiere</a:t>
            </a:r>
            <a:endParaRPr kumimoji="0" lang="de-AT"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Foliennummernplatzhalter 4"/>
          <p:cNvSpPr>
            <a:spLocks noGrp="1"/>
          </p:cNvSpPr>
          <p:nvPr>
            <p:ph type="sldNum" sz="quarter" idx="12"/>
          </p:nvPr>
        </p:nvSpPr>
        <p:spPr>
          <a:effectLst/>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1206269C-C24E-4E80-9A4B-E7E19BB59A67}" type="slidenum">
              <a:rPr kumimoji="0" lang="de-AT"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9</a:t>
            </a:fld>
            <a:endParaRPr kumimoji="0" lang="de-AT"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Building5" descr="{&quot;Key&quot;:&quot;POWER_USER_SHAPE_ICON&quot;,&quot;Value&quot;:&quot;POWER_USER_SHAPE_ICON_STYLE_1&quot;}">
            <a:extLst>
              <a:ext uri="{FF2B5EF4-FFF2-40B4-BE49-F238E27FC236}">
                <a16:creationId xmlns:a16="http://schemas.microsoft.com/office/drawing/2014/main" id="{699BBCF3-0D32-6853-E4CD-E031DD0A0615}"/>
              </a:ext>
            </a:extLst>
          </p:cNvPr>
          <p:cNvSpPr>
            <a:spLocks noChangeAspect="1" noEditPoints="1"/>
          </p:cNvSpPr>
          <p:nvPr>
            <p:custDataLst>
              <p:tags r:id="rId1"/>
            </p:custDataLst>
          </p:nvPr>
        </p:nvSpPr>
        <p:spPr bwMode="auto">
          <a:xfrm>
            <a:off x="7742481" y="2130269"/>
            <a:ext cx="1309116" cy="115950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chemeClr val="bg2">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uppieren 8" descr="{&quot;Key&quot;:&quot;POWER_USER_SHAPE_ICON&quot;,&quot;Value&quot;:&quot;POWER_USER_SHAPE_ICON_STYLE_2&quot;}">
            <a:extLst>
              <a:ext uri="{FF2B5EF4-FFF2-40B4-BE49-F238E27FC236}">
                <a16:creationId xmlns:a16="http://schemas.microsoft.com/office/drawing/2014/main" id="{D3037068-6A9D-1DD1-B6FD-20AFE55D21A8}"/>
              </a:ext>
            </a:extLst>
          </p:cNvPr>
          <p:cNvGrpSpPr>
            <a:grpSpLocks noChangeAspect="1"/>
          </p:cNvGrpSpPr>
          <p:nvPr/>
        </p:nvGrpSpPr>
        <p:grpSpPr>
          <a:xfrm>
            <a:off x="8437637" y="2987842"/>
            <a:ext cx="312131" cy="312131"/>
            <a:chOff x="1973493" y="2628600"/>
            <a:chExt cx="762000" cy="762000"/>
          </a:xfrm>
        </p:grpSpPr>
        <p:sp>
          <p:nvSpPr>
            <p:cNvPr id="10" name="POWER_USER_SHAPE_ICON_STYLE_2">
              <a:extLst>
                <a:ext uri="{FF2B5EF4-FFF2-40B4-BE49-F238E27FC236}">
                  <a16:creationId xmlns:a16="http://schemas.microsoft.com/office/drawing/2014/main" id="{CE25FAB7-D221-AF3E-5897-1069EFF6C6D8}"/>
                </a:ext>
              </a:extLst>
            </p:cNvPr>
            <p:cNvSpPr/>
            <p:nvPr/>
          </p:nvSpPr>
          <p:spPr>
            <a:xfrm>
              <a:off x="1973493" y="2628600"/>
              <a:ext cx="762000" cy="762000"/>
            </a:xfrm>
            <a:prstGeom prst="ellipse">
              <a:avLst/>
            </a:prstGeom>
            <a:solidFill>
              <a:schemeClr val="tx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Gas4" descr="{&quot;Key&quot;:&quot;POWER_USER_SHAPE_ICON&quot;,&quot;Value&quot;:&quot;POWER_USER_SHAPE_ICON_STYLE_1&quot;}">
              <a:extLst>
                <a:ext uri="{FF2B5EF4-FFF2-40B4-BE49-F238E27FC236}">
                  <a16:creationId xmlns:a16="http://schemas.microsoft.com/office/drawing/2014/main" id="{53BFCF76-27EF-BCB2-64E6-776F3655403B}"/>
                </a:ext>
              </a:extLst>
            </p:cNvPr>
            <p:cNvSpPr>
              <a:spLocks noChangeAspect="1" noEditPoints="1"/>
            </p:cNvSpPr>
            <p:nvPr>
              <p:custDataLst>
                <p:tags r:id="rId22"/>
              </p:custDataLst>
            </p:nvPr>
          </p:nvSpPr>
          <p:spPr bwMode="auto">
            <a:xfrm>
              <a:off x="2172944" y="2760277"/>
              <a:ext cx="456108" cy="508000"/>
            </a:xfrm>
            <a:custGeom>
              <a:avLst/>
              <a:gdLst>
                <a:gd name="T0" fmla="*/ 198 w 696"/>
                <a:gd name="T1" fmla="*/ 308 h 774"/>
                <a:gd name="T2" fmla="*/ 272 w 696"/>
                <a:gd name="T3" fmla="*/ 298 h 774"/>
                <a:gd name="T4" fmla="*/ 287 w 696"/>
                <a:gd name="T5" fmla="*/ 240 h 774"/>
                <a:gd name="T6" fmla="*/ 152 w 696"/>
                <a:gd name="T7" fmla="*/ 197 h 774"/>
                <a:gd name="T8" fmla="*/ 110 w 696"/>
                <a:gd name="T9" fmla="*/ 376 h 774"/>
                <a:gd name="T10" fmla="*/ 319 w 696"/>
                <a:gd name="T11" fmla="*/ 419 h 774"/>
                <a:gd name="T12" fmla="*/ 362 w 696"/>
                <a:gd name="T13" fmla="*/ 239 h 774"/>
                <a:gd name="T14" fmla="*/ 152 w 696"/>
                <a:gd name="T15" fmla="*/ 197 h 774"/>
                <a:gd name="T16" fmla="*/ 424 w 696"/>
                <a:gd name="T17" fmla="*/ 680 h 774"/>
                <a:gd name="T18" fmla="*/ 47 w 696"/>
                <a:gd name="T19" fmla="*/ 727 h 774"/>
                <a:gd name="T20" fmla="*/ 622 w 696"/>
                <a:gd name="T21" fmla="*/ 289 h 774"/>
                <a:gd name="T22" fmla="*/ 582 w 696"/>
                <a:gd name="T23" fmla="*/ 238 h 774"/>
                <a:gd name="T24" fmla="*/ 622 w 696"/>
                <a:gd name="T25" fmla="*/ 289 h 774"/>
                <a:gd name="T26" fmla="*/ 696 w 696"/>
                <a:gd name="T27" fmla="*/ 200 h 774"/>
                <a:gd name="T28" fmla="*/ 645 w 696"/>
                <a:gd name="T29" fmla="*/ 115 h 774"/>
                <a:gd name="T30" fmla="*/ 587 w 696"/>
                <a:gd name="T31" fmla="*/ 66 h 774"/>
                <a:gd name="T32" fmla="*/ 498 w 696"/>
                <a:gd name="T33" fmla="*/ 0 h 774"/>
                <a:gd name="T34" fmla="*/ 529 w 696"/>
                <a:gd name="T35" fmla="*/ 73 h 774"/>
                <a:gd name="T36" fmla="*/ 576 w 696"/>
                <a:gd name="T37" fmla="*/ 142 h 774"/>
                <a:gd name="T38" fmla="*/ 546 w 696"/>
                <a:gd name="T39" fmla="*/ 179 h 774"/>
                <a:gd name="T40" fmla="*/ 555 w 696"/>
                <a:gd name="T41" fmla="*/ 292 h 774"/>
                <a:gd name="T42" fmla="*/ 622 w 696"/>
                <a:gd name="T43" fmla="*/ 570 h 774"/>
                <a:gd name="T44" fmla="*/ 556 w 696"/>
                <a:gd name="T45" fmla="*/ 570 h 774"/>
                <a:gd name="T46" fmla="*/ 460 w 696"/>
                <a:gd name="T47" fmla="*/ 303 h 774"/>
                <a:gd name="T48" fmla="*/ 508 w 696"/>
                <a:gd name="T49" fmla="*/ 399 h 774"/>
                <a:gd name="T50" fmla="*/ 589 w 696"/>
                <a:gd name="T51" fmla="*/ 650 h 774"/>
                <a:gd name="T52" fmla="*/ 669 w 696"/>
                <a:gd name="T53" fmla="*/ 234 h 774"/>
                <a:gd name="T54" fmla="*/ 153 w 696"/>
                <a:gd name="T55" fmla="*/ 92 h 774"/>
                <a:gd name="T56" fmla="*/ 424 w 696"/>
                <a:gd name="T57" fmla="*/ 197 h 774"/>
                <a:gd name="T58" fmla="*/ 448 w 696"/>
                <a:gd name="T59" fmla="*/ 633 h 774"/>
                <a:gd name="T60" fmla="*/ 472 w 696"/>
                <a:gd name="T61" fmla="*/ 751 h 774"/>
                <a:gd name="T62" fmla="*/ 24 w 696"/>
                <a:gd name="T63" fmla="*/ 774 h 774"/>
                <a:gd name="T64" fmla="*/ 0 w 696"/>
                <a:gd name="T65" fmla="*/ 656 h 774"/>
                <a:gd name="T66" fmla="*/ 47 w 696"/>
                <a:gd name="T67" fmla="*/ 633 h 774"/>
                <a:gd name="T68" fmla="*/ 153 w 696"/>
                <a:gd name="T69" fmla="*/ 92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6" h="774">
                  <a:moveTo>
                    <a:pt x="245" y="271"/>
                  </a:moveTo>
                  <a:cubicBezTo>
                    <a:pt x="222" y="265"/>
                    <a:pt x="198" y="283"/>
                    <a:pt x="198" y="308"/>
                  </a:cubicBezTo>
                  <a:cubicBezTo>
                    <a:pt x="198" y="328"/>
                    <a:pt x="215" y="345"/>
                    <a:pt x="236" y="345"/>
                  </a:cubicBezTo>
                  <a:cubicBezTo>
                    <a:pt x="261" y="345"/>
                    <a:pt x="278" y="322"/>
                    <a:pt x="272" y="298"/>
                  </a:cubicBezTo>
                  <a:lnTo>
                    <a:pt x="303" y="256"/>
                  </a:lnTo>
                  <a:cubicBezTo>
                    <a:pt x="312" y="244"/>
                    <a:pt x="300" y="232"/>
                    <a:pt x="287" y="240"/>
                  </a:cubicBezTo>
                  <a:lnTo>
                    <a:pt x="245" y="271"/>
                  </a:lnTo>
                  <a:close/>
                  <a:moveTo>
                    <a:pt x="152" y="197"/>
                  </a:moveTo>
                  <a:cubicBezTo>
                    <a:pt x="129" y="197"/>
                    <a:pt x="110" y="216"/>
                    <a:pt x="110" y="239"/>
                  </a:cubicBezTo>
                  <a:lnTo>
                    <a:pt x="110" y="376"/>
                  </a:lnTo>
                  <a:cubicBezTo>
                    <a:pt x="110" y="400"/>
                    <a:pt x="129" y="419"/>
                    <a:pt x="152" y="419"/>
                  </a:cubicBezTo>
                  <a:lnTo>
                    <a:pt x="319" y="419"/>
                  </a:lnTo>
                  <a:cubicBezTo>
                    <a:pt x="343" y="419"/>
                    <a:pt x="362" y="400"/>
                    <a:pt x="362" y="376"/>
                  </a:cubicBezTo>
                  <a:lnTo>
                    <a:pt x="362" y="239"/>
                  </a:lnTo>
                  <a:cubicBezTo>
                    <a:pt x="362" y="216"/>
                    <a:pt x="343" y="197"/>
                    <a:pt x="319" y="197"/>
                  </a:cubicBezTo>
                  <a:lnTo>
                    <a:pt x="152" y="197"/>
                  </a:lnTo>
                  <a:close/>
                  <a:moveTo>
                    <a:pt x="424" y="727"/>
                  </a:moveTo>
                  <a:lnTo>
                    <a:pt x="424" y="680"/>
                  </a:lnTo>
                  <a:lnTo>
                    <a:pt x="47" y="680"/>
                  </a:lnTo>
                  <a:lnTo>
                    <a:pt x="47" y="727"/>
                  </a:lnTo>
                  <a:lnTo>
                    <a:pt x="424" y="727"/>
                  </a:lnTo>
                  <a:close/>
                  <a:moveTo>
                    <a:pt x="622" y="289"/>
                  </a:moveTo>
                  <a:lnTo>
                    <a:pt x="582" y="266"/>
                  </a:lnTo>
                  <a:lnTo>
                    <a:pt x="582" y="238"/>
                  </a:lnTo>
                  <a:lnTo>
                    <a:pt x="622" y="238"/>
                  </a:lnTo>
                  <a:lnTo>
                    <a:pt x="622" y="289"/>
                  </a:lnTo>
                  <a:close/>
                  <a:moveTo>
                    <a:pt x="690" y="212"/>
                  </a:moveTo>
                  <a:cubicBezTo>
                    <a:pt x="693" y="209"/>
                    <a:pt x="696" y="205"/>
                    <a:pt x="696" y="200"/>
                  </a:cubicBezTo>
                  <a:lnTo>
                    <a:pt x="696" y="166"/>
                  </a:lnTo>
                  <a:cubicBezTo>
                    <a:pt x="696" y="138"/>
                    <a:pt x="673" y="115"/>
                    <a:pt x="645" y="115"/>
                  </a:cubicBezTo>
                  <a:lnTo>
                    <a:pt x="615" y="115"/>
                  </a:lnTo>
                  <a:cubicBezTo>
                    <a:pt x="607" y="101"/>
                    <a:pt x="587" y="67"/>
                    <a:pt x="587" y="66"/>
                  </a:cubicBezTo>
                  <a:cubicBezTo>
                    <a:pt x="578" y="50"/>
                    <a:pt x="569" y="41"/>
                    <a:pt x="553" y="32"/>
                  </a:cubicBezTo>
                  <a:lnTo>
                    <a:pt x="498" y="0"/>
                  </a:lnTo>
                  <a:lnTo>
                    <a:pt x="475" y="41"/>
                  </a:lnTo>
                  <a:lnTo>
                    <a:pt x="529" y="73"/>
                  </a:lnTo>
                  <a:cubicBezTo>
                    <a:pt x="538" y="78"/>
                    <a:pt x="541" y="81"/>
                    <a:pt x="547" y="90"/>
                  </a:cubicBezTo>
                  <a:lnTo>
                    <a:pt x="576" y="142"/>
                  </a:lnTo>
                  <a:lnTo>
                    <a:pt x="552" y="166"/>
                  </a:lnTo>
                  <a:cubicBezTo>
                    <a:pt x="549" y="169"/>
                    <a:pt x="546" y="174"/>
                    <a:pt x="546" y="179"/>
                  </a:cubicBezTo>
                  <a:lnTo>
                    <a:pt x="547" y="276"/>
                  </a:lnTo>
                  <a:cubicBezTo>
                    <a:pt x="547" y="282"/>
                    <a:pt x="550" y="288"/>
                    <a:pt x="555" y="292"/>
                  </a:cubicBezTo>
                  <a:lnTo>
                    <a:pt x="622" y="330"/>
                  </a:lnTo>
                  <a:lnTo>
                    <a:pt x="622" y="570"/>
                  </a:lnTo>
                  <a:cubicBezTo>
                    <a:pt x="622" y="588"/>
                    <a:pt x="607" y="603"/>
                    <a:pt x="589" y="603"/>
                  </a:cubicBezTo>
                  <a:cubicBezTo>
                    <a:pt x="570" y="603"/>
                    <a:pt x="556" y="588"/>
                    <a:pt x="556" y="570"/>
                  </a:cubicBezTo>
                  <a:lnTo>
                    <a:pt x="556" y="399"/>
                  </a:lnTo>
                  <a:cubicBezTo>
                    <a:pt x="556" y="346"/>
                    <a:pt x="512" y="303"/>
                    <a:pt x="460" y="303"/>
                  </a:cubicBezTo>
                  <a:lnTo>
                    <a:pt x="460" y="350"/>
                  </a:lnTo>
                  <a:cubicBezTo>
                    <a:pt x="486" y="350"/>
                    <a:pt x="508" y="372"/>
                    <a:pt x="508" y="399"/>
                  </a:cubicBezTo>
                  <a:lnTo>
                    <a:pt x="508" y="570"/>
                  </a:lnTo>
                  <a:cubicBezTo>
                    <a:pt x="508" y="614"/>
                    <a:pt x="544" y="650"/>
                    <a:pt x="589" y="650"/>
                  </a:cubicBezTo>
                  <a:cubicBezTo>
                    <a:pt x="633" y="650"/>
                    <a:pt x="669" y="614"/>
                    <a:pt x="669" y="570"/>
                  </a:cubicBezTo>
                  <a:lnTo>
                    <a:pt x="669" y="234"/>
                  </a:lnTo>
                  <a:lnTo>
                    <a:pt x="690" y="212"/>
                  </a:lnTo>
                  <a:close/>
                  <a:moveTo>
                    <a:pt x="153" y="92"/>
                  </a:moveTo>
                  <a:lnTo>
                    <a:pt x="319" y="92"/>
                  </a:lnTo>
                  <a:cubicBezTo>
                    <a:pt x="379" y="92"/>
                    <a:pt x="424" y="137"/>
                    <a:pt x="424" y="197"/>
                  </a:cubicBezTo>
                  <a:lnTo>
                    <a:pt x="424" y="633"/>
                  </a:lnTo>
                  <a:lnTo>
                    <a:pt x="448" y="633"/>
                  </a:lnTo>
                  <a:cubicBezTo>
                    <a:pt x="461" y="633"/>
                    <a:pt x="472" y="643"/>
                    <a:pt x="472" y="656"/>
                  </a:cubicBezTo>
                  <a:lnTo>
                    <a:pt x="472" y="751"/>
                  </a:lnTo>
                  <a:cubicBezTo>
                    <a:pt x="472" y="764"/>
                    <a:pt x="461" y="774"/>
                    <a:pt x="448" y="774"/>
                  </a:cubicBezTo>
                  <a:lnTo>
                    <a:pt x="24" y="774"/>
                  </a:lnTo>
                  <a:cubicBezTo>
                    <a:pt x="11" y="774"/>
                    <a:pt x="0" y="764"/>
                    <a:pt x="0" y="751"/>
                  </a:cubicBezTo>
                  <a:lnTo>
                    <a:pt x="0" y="656"/>
                  </a:lnTo>
                  <a:cubicBezTo>
                    <a:pt x="0" y="643"/>
                    <a:pt x="11" y="633"/>
                    <a:pt x="24" y="633"/>
                  </a:cubicBezTo>
                  <a:lnTo>
                    <a:pt x="47" y="633"/>
                  </a:lnTo>
                  <a:lnTo>
                    <a:pt x="47" y="197"/>
                  </a:lnTo>
                  <a:cubicBezTo>
                    <a:pt x="47" y="137"/>
                    <a:pt x="93" y="92"/>
                    <a:pt x="153" y="92"/>
                  </a:cubicBezTo>
                  <a:lnTo>
                    <a:pt x="153" y="92"/>
                  </a:ln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 name="Band: nach unten gekippt 11">
            <a:extLst>
              <a:ext uri="{FF2B5EF4-FFF2-40B4-BE49-F238E27FC236}">
                <a16:creationId xmlns:a16="http://schemas.microsoft.com/office/drawing/2014/main" id="{4BCA9B96-A8B7-3A1C-B4D1-CE6296919108}"/>
              </a:ext>
            </a:extLst>
          </p:cNvPr>
          <p:cNvSpPr/>
          <p:nvPr/>
        </p:nvSpPr>
        <p:spPr>
          <a:xfrm>
            <a:off x="619684" y="5663922"/>
            <a:ext cx="1728000" cy="540000"/>
          </a:xfrm>
          <a:prstGeom prst="ribbon">
            <a:avLst>
              <a:gd name="adj1" fmla="val 15670"/>
              <a:gd name="adj2" fmla="val 75000"/>
            </a:avLst>
          </a:prstGeom>
          <a:solidFill>
            <a:srgbClr val="3BACBE"/>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2133"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3" name="Building5" descr="{&quot;Key&quot;:&quot;POWER_USER_SHAPE_ICON&quot;,&quot;Value&quot;:&quot;POWER_USER_SHAPE_ICON_STYLE_1&quot;}">
            <a:extLst>
              <a:ext uri="{FF2B5EF4-FFF2-40B4-BE49-F238E27FC236}">
                <a16:creationId xmlns:a16="http://schemas.microsoft.com/office/drawing/2014/main" id="{782E847F-D8DA-D065-12E3-EDAF9DA3BBD9}"/>
              </a:ext>
            </a:extLst>
          </p:cNvPr>
          <p:cNvSpPr>
            <a:spLocks noChangeAspect="1" noEditPoints="1"/>
          </p:cNvSpPr>
          <p:nvPr>
            <p:custDataLst>
              <p:tags r:id="rId2"/>
            </p:custDataLst>
          </p:nvPr>
        </p:nvSpPr>
        <p:spPr bwMode="auto">
          <a:xfrm>
            <a:off x="9818137" y="2128143"/>
            <a:ext cx="1309116" cy="115950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chemeClr val="bg2">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Building5" descr="{&quot;Key&quot;:&quot;POWER_USER_SHAPE_ICON&quot;,&quot;Value&quot;:&quot;POWER_USER_SHAPE_ICON_STYLE_1&quot;}">
            <a:extLst>
              <a:ext uri="{FF2B5EF4-FFF2-40B4-BE49-F238E27FC236}">
                <a16:creationId xmlns:a16="http://schemas.microsoft.com/office/drawing/2014/main" id="{7E30AD3A-54C0-2FA7-D4A5-B37469206474}"/>
              </a:ext>
            </a:extLst>
          </p:cNvPr>
          <p:cNvSpPr>
            <a:spLocks noChangeAspect="1" noEditPoints="1"/>
          </p:cNvSpPr>
          <p:nvPr>
            <p:custDataLst>
              <p:tags r:id="rId3"/>
            </p:custDataLst>
          </p:nvPr>
        </p:nvSpPr>
        <p:spPr bwMode="auto">
          <a:xfrm>
            <a:off x="4705433" y="2209673"/>
            <a:ext cx="1309116" cy="115950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chemeClr val="bg2">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Band: nach unten gekippt 14">
            <a:extLst>
              <a:ext uri="{FF2B5EF4-FFF2-40B4-BE49-F238E27FC236}">
                <a16:creationId xmlns:a16="http://schemas.microsoft.com/office/drawing/2014/main" id="{4683942B-1096-9B95-384B-69652021EFF0}"/>
              </a:ext>
            </a:extLst>
          </p:cNvPr>
          <p:cNvSpPr/>
          <p:nvPr/>
        </p:nvSpPr>
        <p:spPr>
          <a:xfrm>
            <a:off x="666290" y="3237747"/>
            <a:ext cx="1728000" cy="540000"/>
          </a:xfrm>
          <a:prstGeom prst="ribbon">
            <a:avLst>
              <a:gd name="adj1" fmla="val 17116"/>
              <a:gd name="adj2" fmla="val 75000"/>
            </a:avLst>
          </a:prstGeom>
          <a:solidFill>
            <a:srgbClr val="950F53"/>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6" name="Rechteck 15">
            <a:extLst>
              <a:ext uri="{FF2B5EF4-FFF2-40B4-BE49-F238E27FC236}">
                <a16:creationId xmlns:a16="http://schemas.microsoft.com/office/drawing/2014/main" id="{FF4EFF0F-168C-7AF5-D223-111D2859D7E0}"/>
              </a:ext>
            </a:extLst>
          </p:cNvPr>
          <p:cNvSpPr/>
          <p:nvPr/>
        </p:nvSpPr>
        <p:spPr>
          <a:xfrm>
            <a:off x="880158" y="3348315"/>
            <a:ext cx="1333351" cy="420756"/>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FFFFFF"/>
                </a:solidFill>
                <a:effectLst/>
                <a:uLnTx/>
                <a:uFillTx/>
                <a:latin typeface="Bahnschrift" panose="020B0502040204020203" pitchFamily="34" charset="0"/>
                <a:ea typeface="+mn-ea"/>
                <a:cs typeface="+mn-cs"/>
              </a:rPr>
              <a:t>Plus-</a:t>
            </a:r>
            <a:r>
              <a:rPr kumimoji="0" lang="en-GB" sz="1050" b="1" i="0" u="none" strike="noStrike" kern="1200" cap="none" spc="0" normalizeH="0" baseline="0" noProof="0" dirty="0" err="1">
                <a:ln>
                  <a:noFill/>
                </a:ln>
                <a:solidFill>
                  <a:srgbClr val="FFFFFF"/>
                </a:solidFill>
                <a:effectLst/>
                <a:uLnTx/>
                <a:uFillTx/>
                <a:latin typeface="Bahnschrift" panose="020B0502040204020203" pitchFamily="34" charset="0"/>
                <a:ea typeface="+mn-ea"/>
                <a:cs typeface="+mn-cs"/>
              </a:rPr>
              <a:t>Energie</a:t>
            </a:r>
            <a:r>
              <a:rPr kumimoji="0" lang="en-GB" sz="1050" b="1" i="0" u="none" strike="noStrike" kern="1200" cap="none" spc="0" normalizeH="0" baseline="0" noProof="0" dirty="0">
                <a:ln>
                  <a:noFill/>
                </a:ln>
                <a:solidFill>
                  <a:srgbClr val="FFFFFF"/>
                </a:solidFill>
                <a:effectLst/>
                <a:uLnTx/>
                <a:uFillTx/>
                <a:latin typeface="Bahnschrift" panose="020B0502040204020203" pitchFamily="34" charset="0"/>
                <a:ea typeface="+mn-ea"/>
                <a:cs typeface="+mn-cs"/>
              </a:rPr>
              <a:t>-Quartier</a:t>
            </a:r>
          </a:p>
        </p:txBody>
      </p:sp>
      <p:grpSp>
        <p:nvGrpSpPr>
          <p:cNvPr id="17" name="Gruppieren 16">
            <a:extLst>
              <a:ext uri="{FF2B5EF4-FFF2-40B4-BE49-F238E27FC236}">
                <a16:creationId xmlns:a16="http://schemas.microsoft.com/office/drawing/2014/main" id="{73F7D4A8-9012-8789-06BA-6804A46ACC43}"/>
              </a:ext>
            </a:extLst>
          </p:cNvPr>
          <p:cNvGrpSpPr/>
          <p:nvPr/>
        </p:nvGrpSpPr>
        <p:grpSpPr>
          <a:xfrm>
            <a:off x="1273990" y="2905551"/>
            <a:ext cx="483327" cy="460448"/>
            <a:chOff x="640424" y="760723"/>
            <a:chExt cx="730208" cy="730206"/>
          </a:xfrm>
          <a:solidFill>
            <a:srgbClr val="1F00CC"/>
          </a:solidFill>
          <a:effectLst>
            <a:outerShdw blurRad="50800" dist="38100" dir="2700000" algn="tl" rotWithShape="0">
              <a:prstClr val="black">
                <a:alpha val="40000"/>
              </a:prstClr>
            </a:outerShdw>
          </a:effectLst>
        </p:grpSpPr>
        <p:sp>
          <p:nvSpPr>
            <p:cNvPr id="18" name="Stern: 12 Zacken 17">
              <a:extLst>
                <a:ext uri="{FF2B5EF4-FFF2-40B4-BE49-F238E27FC236}">
                  <a16:creationId xmlns:a16="http://schemas.microsoft.com/office/drawing/2014/main" id="{17B450AF-C31B-2BE1-9DC6-FF2058BDB89A}"/>
                </a:ext>
              </a:extLst>
            </p:cNvPr>
            <p:cNvSpPr/>
            <p:nvPr/>
          </p:nvSpPr>
          <p:spPr>
            <a:xfrm>
              <a:off x="640424" y="760723"/>
              <a:ext cx="730208" cy="730206"/>
            </a:xfrm>
            <a:prstGeom prst="star12">
              <a:avLst>
                <a:gd name="adj" fmla="val 44170"/>
              </a:avLst>
            </a:prstGeom>
            <a:solidFill>
              <a:srgbClr val="950F53"/>
            </a:solidFill>
            <a:ln>
              <a:solidFill>
                <a:srgbClr val="950F53"/>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dirty="0">
                <a:ln>
                  <a:noFill/>
                </a:ln>
                <a:solidFill>
                  <a:srgbClr val="E6EFF3"/>
                </a:solidFill>
                <a:effectLst/>
                <a:uLnTx/>
                <a:uFillTx/>
                <a:latin typeface="Calibri" panose="020F0502020204030204"/>
                <a:ea typeface="+mn-ea"/>
                <a:cs typeface="+mn-cs"/>
              </a:endParaRPr>
            </a:p>
          </p:txBody>
        </p:sp>
        <p:sp>
          <p:nvSpPr>
            <p:cNvPr id="19" name="Building5" descr="{&quot;Key&quot;:&quot;POWER_USER_SHAPE_ICON&quot;,&quot;Value&quot;:&quot;POWER_USER_SHAPE_ICON_STYLE_1&quot;}">
              <a:extLst>
                <a:ext uri="{FF2B5EF4-FFF2-40B4-BE49-F238E27FC236}">
                  <a16:creationId xmlns:a16="http://schemas.microsoft.com/office/drawing/2014/main" id="{5C9367CA-A531-0C97-E7A2-03E44F917846}"/>
                </a:ext>
              </a:extLst>
            </p:cNvPr>
            <p:cNvSpPr>
              <a:spLocks noChangeAspect="1" noEditPoints="1"/>
            </p:cNvSpPr>
            <p:nvPr>
              <p:custDataLst>
                <p:tags r:id="rId21"/>
              </p:custDataLst>
            </p:nvPr>
          </p:nvSpPr>
          <p:spPr bwMode="auto">
            <a:xfrm>
              <a:off x="757342" y="875488"/>
              <a:ext cx="490330" cy="436778"/>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950F53"/>
            </a:solidFill>
            <a:ln>
              <a:noFill/>
            </a:ln>
            <a:effectLst>
              <a:glow rad="38100">
                <a:schemeClr val="accent4">
                  <a:lumMod val="20000"/>
                  <a:lumOff val="80000"/>
                  <a:alpha val="68000"/>
                </a:schemeClr>
              </a:glow>
            </a:effec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0" name="Band: nach unten gekippt 19">
            <a:extLst>
              <a:ext uri="{FF2B5EF4-FFF2-40B4-BE49-F238E27FC236}">
                <a16:creationId xmlns:a16="http://schemas.microsoft.com/office/drawing/2014/main" id="{0DF30D4A-60EB-BB4F-03DC-8474ABFCF7B0}"/>
              </a:ext>
            </a:extLst>
          </p:cNvPr>
          <p:cNvSpPr/>
          <p:nvPr/>
        </p:nvSpPr>
        <p:spPr>
          <a:xfrm>
            <a:off x="651975" y="4337344"/>
            <a:ext cx="1728000" cy="540000"/>
          </a:xfrm>
          <a:prstGeom prst="ribbon">
            <a:avLst>
              <a:gd name="adj1" fmla="val 19017"/>
              <a:gd name="adj2" fmla="val 75000"/>
            </a:avLst>
          </a:prstGeom>
          <a:solidFill>
            <a:srgbClr val="F59C0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21" name="Rechteck 20">
            <a:extLst>
              <a:ext uri="{FF2B5EF4-FFF2-40B4-BE49-F238E27FC236}">
                <a16:creationId xmlns:a16="http://schemas.microsoft.com/office/drawing/2014/main" id="{BC37A1DC-E242-6576-0947-D06B05E51B58}"/>
              </a:ext>
            </a:extLst>
          </p:cNvPr>
          <p:cNvSpPr/>
          <p:nvPr/>
        </p:nvSpPr>
        <p:spPr>
          <a:xfrm>
            <a:off x="638098" y="4490830"/>
            <a:ext cx="1784392" cy="415498"/>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Plus-</a:t>
            </a:r>
            <a:r>
              <a:rPr kumimoji="0" lang="en-GB" sz="1050" b="1" i="0" u="none" strike="noStrike" kern="1200" cap="none" spc="0" normalizeH="0" baseline="0" noProof="0" dirty="0" err="1">
                <a:ln>
                  <a:noFill/>
                </a:ln>
                <a:solidFill>
                  <a:prstClr val="black"/>
                </a:solidFill>
                <a:effectLst/>
                <a:uLnTx/>
                <a:uFillTx/>
                <a:latin typeface="Bahnschrift" panose="020B0502040204020203" pitchFamily="34" charset="0"/>
                <a:ea typeface="+mn-ea"/>
                <a:cs typeface="+mn-cs"/>
              </a:rPr>
              <a:t>Energie</a:t>
            </a:r>
            <a:r>
              <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-Quartier</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err="1">
                <a:ln>
                  <a:noFill/>
                </a:ln>
                <a:solidFill>
                  <a:prstClr val="black"/>
                </a:solidFill>
                <a:effectLst/>
                <a:uLnTx/>
                <a:uFillTx/>
                <a:latin typeface="Bahnschrift" panose="020B0502040204020203" pitchFamily="34" charset="0"/>
                <a:ea typeface="+mn-ea"/>
                <a:cs typeface="+mn-cs"/>
              </a:rPr>
              <a:t>mit</a:t>
            </a:r>
            <a:r>
              <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 </a:t>
            </a:r>
            <a:r>
              <a:rPr kumimoji="0" lang="en-GB" sz="1050" b="1" i="0" u="none" strike="noStrike" kern="1200" cap="none" spc="0" normalizeH="0" baseline="0" noProof="0" dirty="0" err="1">
                <a:ln>
                  <a:noFill/>
                </a:ln>
                <a:solidFill>
                  <a:prstClr val="black"/>
                </a:solidFill>
                <a:effectLst/>
                <a:uLnTx/>
                <a:uFillTx/>
                <a:latin typeface="Bahnschrift" panose="020B0502040204020203" pitchFamily="34" charset="0"/>
                <a:ea typeface="+mn-ea"/>
                <a:cs typeface="+mn-cs"/>
              </a:rPr>
              <a:t>Mobilität</a:t>
            </a:r>
            <a:endPar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endParaRPr>
          </a:p>
        </p:txBody>
      </p:sp>
      <p:grpSp>
        <p:nvGrpSpPr>
          <p:cNvPr id="22" name="Gruppieren 21">
            <a:extLst>
              <a:ext uri="{FF2B5EF4-FFF2-40B4-BE49-F238E27FC236}">
                <a16:creationId xmlns:a16="http://schemas.microsoft.com/office/drawing/2014/main" id="{C4E4A207-80CE-D24B-E797-D2C922D2E55F}"/>
              </a:ext>
            </a:extLst>
          </p:cNvPr>
          <p:cNvGrpSpPr/>
          <p:nvPr/>
        </p:nvGrpSpPr>
        <p:grpSpPr>
          <a:xfrm>
            <a:off x="1186748" y="3833765"/>
            <a:ext cx="700101" cy="694145"/>
            <a:chOff x="4399640" y="1143095"/>
            <a:chExt cx="785172" cy="778492"/>
          </a:xfrm>
          <a:solidFill>
            <a:srgbClr val="F59C00"/>
          </a:solidFill>
          <a:effectLst>
            <a:outerShdw blurRad="50800" dist="38100" dir="2700000" algn="tl" rotWithShape="0">
              <a:prstClr val="black">
                <a:alpha val="40000"/>
              </a:prstClr>
            </a:outerShdw>
          </a:effectLst>
        </p:grpSpPr>
        <p:sp>
          <p:nvSpPr>
            <p:cNvPr id="23" name="Stern: 10 Zacken 22">
              <a:extLst>
                <a:ext uri="{FF2B5EF4-FFF2-40B4-BE49-F238E27FC236}">
                  <a16:creationId xmlns:a16="http://schemas.microsoft.com/office/drawing/2014/main" id="{1FDFB813-E0B0-59C8-4C92-5FD73ED5B68D}"/>
                </a:ext>
              </a:extLst>
            </p:cNvPr>
            <p:cNvSpPr/>
            <p:nvPr/>
          </p:nvSpPr>
          <p:spPr>
            <a:xfrm>
              <a:off x="4399640" y="1143095"/>
              <a:ext cx="785172" cy="778492"/>
            </a:xfrm>
            <a:prstGeom prst="star10">
              <a:avLst>
                <a:gd name="adj" fmla="val 44491"/>
                <a:gd name="hf" fmla="val 105146"/>
              </a:avLst>
            </a:prstGeom>
            <a:grpFill/>
            <a:ln w="19050">
              <a:solidFill>
                <a:srgbClr val="F59C00"/>
              </a:solidFill>
            </a:ln>
            <a:effectLst>
              <a:innerShdw blurRad="63500" dist="50800" dir="13500000">
                <a:srgbClr val="F59C00">
                  <a:alpha val="77000"/>
                </a:srgbClr>
              </a:inn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24" name="Zehneck 23">
              <a:extLst>
                <a:ext uri="{FF2B5EF4-FFF2-40B4-BE49-F238E27FC236}">
                  <a16:creationId xmlns:a16="http://schemas.microsoft.com/office/drawing/2014/main" id="{D0402B0D-B07D-F92C-29FE-C47AB9A23316}"/>
                </a:ext>
              </a:extLst>
            </p:cNvPr>
            <p:cNvSpPr/>
            <p:nvPr/>
          </p:nvSpPr>
          <p:spPr>
            <a:xfrm>
              <a:off x="4476265" y="1217862"/>
              <a:ext cx="620528" cy="620529"/>
            </a:xfrm>
            <a:prstGeom prst="decagon">
              <a:avLst/>
            </a:prstGeom>
            <a:grpFill/>
            <a:ln>
              <a:solidFill>
                <a:srgbClr val="950F53"/>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25" name="Building5" descr="{&quot;Key&quot;:&quot;POWER_USER_SHAPE_ICON&quot;,&quot;Value&quot;:&quot;POWER_USER_SHAPE_ICON_STYLE_1&quot;}">
              <a:extLst>
                <a:ext uri="{FF2B5EF4-FFF2-40B4-BE49-F238E27FC236}">
                  <a16:creationId xmlns:a16="http://schemas.microsoft.com/office/drawing/2014/main" id="{6DB7C892-33D0-8578-A115-355927E444AA}"/>
                </a:ext>
              </a:extLst>
            </p:cNvPr>
            <p:cNvSpPr>
              <a:spLocks noChangeAspect="1" noEditPoints="1"/>
            </p:cNvSpPr>
            <p:nvPr>
              <p:custDataLst>
                <p:tags r:id="rId20"/>
              </p:custDataLst>
            </p:nvPr>
          </p:nvSpPr>
          <p:spPr bwMode="auto">
            <a:xfrm>
              <a:off x="4550947" y="1301271"/>
              <a:ext cx="461320" cy="41093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F59C00"/>
            </a:solidFill>
            <a:ln>
              <a:noFill/>
            </a:ln>
            <a:effectLst>
              <a:glow rad="76200">
                <a:schemeClr val="accent4">
                  <a:lumMod val="20000"/>
                  <a:lumOff val="80000"/>
                  <a:alpha val="88000"/>
                </a:schemeClr>
              </a:glow>
            </a:effec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7" name="Stern: 12 Zacken 26">
            <a:extLst>
              <a:ext uri="{FF2B5EF4-FFF2-40B4-BE49-F238E27FC236}">
                <a16:creationId xmlns:a16="http://schemas.microsoft.com/office/drawing/2014/main" id="{8F3C716F-F88A-533D-F1F0-5623EA8523A3}"/>
              </a:ext>
            </a:extLst>
          </p:cNvPr>
          <p:cNvSpPr/>
          <p:nvPr/>
        </p:nvSpPr>
        <p:spPr>
          <a:xfrm>
            <a:off x="1074890" y="4953590"/>
            <a:ext cx="887815" cy="852252"/>
          </a:xfrm>
          <a:prstGeom prst="star12">
            <a:avLst>
              <a:gd name="adj" fmla="val 47681"/>
            </a:avLst>
          </a:prstGeom>
          <a:solidFill>
            <a:srgbClr val="3BACBE"/>
          </a:solidFill>
          <a:ln w="19050">
            <a:solidFill>
              <a:srgbClr val="3BACBE"/>
            </a:solidFill>
          </a:ln>
          <a:effectLst>
            <a:innerShdw blurRad="63500" dist="50800" dir="13500000">
              <a:schemeClr val="accent2">
                <a:lumMod val="20000"/>
                <a:lumOff val="80000"/>
                <a:alpha val="86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cxnSp>
        <p:nvCxnSpPr>
          <p:cNvPr id="31" name="Gerader Verbinder 30">
            <a:extLst>
              <a:ext uri="{FF2B5EF4-FFF2-40B4-BE49-F238E27FC236}">
                <a16:creationId xmlns:a16="http://schemas.microsoft.com/office/drawing/2014/main" id="{7D5BBC0A-A52E-ACDA-C6A6-580E721D3A35}"/>
              </a:ext>
            </a:extLst>
          </p:cNvPr>
          <p:cNvCxnSpPr>
            <a:cxnSpLocks/>
          </p:cNvCxnSpPr>
          <p:nvPr/>
        </p:nvCxnSpPr>
        <p:spPr>
          <a:xfrm>
            <a:off x="6721008" y="357376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4" name="Gruppieren 93">
            <a:extLst>
              <a:ext uri="{FF2B5EF4-FFF2-40B4-BE49-F238E27FC236}">
                <a16:creationId xmlns:a16="http://schemas.microsoft.com/office/drawing/2014/main" id="{F8F98E26-EB86-4752-9188-4B607A8C07E4}"/>
              </a:ext>
            </a:extLst>
          </p:cNvPr>
          <p:cNvGrpSpPr/>
          <p:nvPr/>
        </p:nvGrpSpPr>
        <p:grpSpPr>
          <a:xfrm>
            <a:off x="7699731" y="4531274"/>
            <a:ext cx="1368000" cy="244800"/>
            <a:chOff x="7944208" y="4527140"/>
            <a:chExt cx="1440000" cy="244800"/>
          </a:xfrm>
        </p:grpSpPr>
        <p:sp>
          <p:nvSpPr>
            <p:cNvPr id="37" name="Rechteck: abgerundete Ecken 36">
              <a:extLst>
                <a:ext uri="{FF2B5EF4-FFF2-40B4-BE49-F238E27FC236}">
                  <a16:creationId xmlns:a16="http://schemas.microsoft.com/office/drawing/2014/main" id="{5A93DEF2-A9BB-89A6-A375-765BA545A78E}"/>
                </a:ext>
              </a:extLst>
            </p:cNvPr>
            <p:cNvSpPr/>
            <p:nvPr/>
          </p:nvSpPr>
          <p:spPr>
            <a:xfrm>
              <a:off x="7982934" y="4571011"/>
              <a:ext cx="1364211" cy="158400"/>
            </a:xfrm>
            <a:prstGeom prst="roundRect">
              <a:avLst>
                <a:gd name="adj" fmla="val 50000"/>
              </a:avLst>
            </a:prstGeom>
            <a:solidFill>
              <a:srgbClr val="F59C00"/>
            </a:solidFill>
            <a:ln w="19050">
              <a:no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38" name="Rechteck: abgerundete Ecken 37">
              <a:extLst>
                <a:ext uri="{FF2B5EF4-FFF2-40B4-BE49-F238E27FC236}">
                  <a16:creationId xmlns:a16="http://schemas.microsoft.com/office/drawing/2014/main" id="{9725F76F-D84B-DD00-F20D-13201AD595D7}"/>
                </a:ext>
              </a:extLst>
            </p:cNvPr>
            <p:cNvSpPr/>
            <p:nvPr/>
          </p:nvSpPr>
          <p:spPr>
            <a:xfrm>
              <a:off x="7944208" y="4527140"/>
              <a:ext cx="1440000" cy="244800"/>
            </a:xfrm>
            <a:prstGeom prst="roundRect">
              <a:avLst>
                <a:gd name="adj" fmla="val 50000"/>
              </a:avLst>
            </a:prstGeom>
            <a:noFill/>
            <a:ln w="12700">
              <a:solidFill>
                <a:srgbClr val="F59C00"/>
              </a:solid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grpSp>
      <p:grpSp>
        <p:nvGrpSpPr>
          <p:cNvPr id="39" name="Gruppieren 38">
            <a:extLst>
              <a:ext uri="{FF2B5EF4-FFF2-40B4-BE49-F238E27FC236}">
                <a16:creationId xmlns:a16="http://schemas.microsoft.com/office/drawing/2014/main" id="{3061D94C-2106-6DBF-8934-D03E8670F602}"/>
              </a:ext>
            </a:extLst>
          </p:cNvPr>
          <p:cNvGrpSpPr/>
          <p:nvPr/>
        </p:nvGrpSpPr>
        <p:grpSpPr>
          <a:xfrm>
            <a:off x="5492511" y="3090232"/>
            <a:ext cx="252000" cy="252000"/>
            <a:chOff x="-19101" y="2381281"/>
            <a:chExt cx="699820" cy="699820"/>
          </a:xfrm>
        </p:grpSpPr>
        <p:sp>
          <p:nvSpPr>
            <p:cNvPr id="40" name="Ellipse 39">
              <a:extLst>
                <a:ext uri="{FF2B5EF4-FFF2-40B4-BE49-F238E27FC236}">
                  <a16:creationId xmlns:a16="http://schemas.microsoft.com/office/drawing/2014/main" id="{2E07D96E-12D6-ACD5-B7B7-A86195979CE9}"/>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467"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Plug" descr="{&quot;Key&quot;:&quot;POWER_USER_SHAPE_ICON&quot;,&quot;Value&quot;:&quot;POWER_USER_SHAPE_ICON_STYLE_1&quot;}">
              <a:extLst>
                <a:ext uri="{FF2B5EF4-FFF2-40B4-BE49-F238E27FC236}">
                  <a16:creationId xmlns:a16="http://schemas.microsoft.com/office/drawing/2014/main" id="{2DF6EDF0-3953-2BA4-C5FB-029A4F81C97B}"/>
                </a:ext>
              </a:extLst>
            </p:cNvPr>
            <p:cNvSpPr>
              <a:spLocks noChangeAspect="1" noEditPoints="1"/>
            </p:cNvSpPr>
            <p:nvPr>
              <p:custDataLst>
                <p:tags r:id="rId19"/>
              </p:custDataLst>
            </p:nvPr>
          </p:nvSpPr>
          <p:spPr bwMode="auto">
            <a:xfrm>
              <a:off x="150555" y="2458914"/>
              <a:ext cx="393829" cy="542924"/>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fr-FR" sz="146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42" name="Gruppieren 41" descr="{&quot;Key&quot;:&quot;POWER_USER_SHAPE_ICON&quot;,&quot;Value&quot;:&quot;POWER_USER_SHAPE_ICON_STYLE_2&quot;}">
            <a:extLst>
              <a:ext uri="{FF2B5EF4-FFF2-40B4-BE49-F238E27FC236}">
                <a16:creationId xmlns:a16="http://schemas.microsoft.com/office/drawing/2014/main" id="{D7AD995F-8FE4-D1E7-676E-B22040716DD5}"/>
              </a:ext>
            </a:extLst>
          </p:cNvPr>
          <p:cNvGrpSpPr>
            <a:grpSpLocks/>
          </p:cNvGrpSpPr>
          <p:nvPr/>
        </p:nvGrpSpPr>
        <p:grpSpPr>
          <a:xfrm>
            <a:off x="5365084" y="2895489"/>
            <a:ext cx="252000" cy="252000"/>
            <a:chOff x="-151229" y="3030538"/>
            <a:chExt cx="762000" cy="762000"/>
          </a:xfrm>
        </p:grpSpPr>
        <p:sp>
          <p:nvSpPr>
            <p:cNvPr id="43" name="POWER_USER_SHAPE_ICON_STYLE_2">
              <a:extLst>
                <a:ext uri="{FF2B5EF4-FFF2-40B4-BE49-F238E27FC236}">
                  <a16:creationId xmlns:a16="http://schemas.microsoft.com/office/drawing/2014/main" id="{267A119C-AB06-E419-CD69-FCB63B1D41BC}"/>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467"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4" name="Gruppieren 43">
              <a:extLst>
                <a:ext uri="{FF2B5EF4-FFF2-40B4-BE49-F238E27FC236}">
                  <a16:creationId xmlns:a16="http://schemas.microsoft.com/office/drawing/2014/main" id="{39C878A0-7686-6CBD-777F-D28B0A3D054E}"/>
                </a:ext>
              </a:extLst>
            </p:cNvPr>
            <p:cNvGrpSpPr>
              <a:grpSpLocks noChangeAspect="1"/>
            </p:cNvGrpSpPr>
            <p:nvPr/>
          </p:nvGrpSpPr>
          <p:grpSpPr>
            <a:xfrm>
              <a:off x="1" y="3157538"/>
              <a:ext cx="459541" cy="508000"/>
              <a:chOff x="0" y="3157538"/>
              <a:chExt cx="491134" cy="542925"/>
            </a:xfrm>
          </p:grpSpPr>
          <p:sp>
            <p:nvSpPr>
              <p:cNvPr id="45" name="Crowdsourcing2">
                <a:extLst>
                  <a:ext uri="{FF2B5EF4-FFF2-40B4-BE49-F238E27FC236}">
                    <a16:creationId xmlns:a16="http://schemas.microsoft.com/office/drawing/2014/main" id="{260E34A6-77BB-20D2-663A-E6F966083382}"/>
                  </a:ext>
                </a:extLst>
              </p:cNvPr>
              <p:cNvSpPr>
                <a:spLocks/>
              </p:cNvSpPr>
              <p:nvPr>
                <p:custDataLst>
                  <p:tags r:id="rId11"/>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6" name="Crowdsourcing2">
                <a:extLst>
                  <a:ext uri="{FF2B5EF4-FFF2-40B4-BE49-F238E27FC236}">
                    <a16:creationId xmlns:a16="http://schemas.microsoft.com/office/drawing/2014/main" id="{F3674A67-C0B1-BC97-6CD7-51B2E04A2AA7}"/>
                  </a:ext>
                </a:extLst>
              </p:cNvPr>
              <p:cNvSpPr>
                <a:spLocks/>
              </p:cNvSpPr>
              <p:nvPr>
                <p:custDataLst>
                  <p:tags r:id="rId12"/>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Crowdsourcing2">
                <a:extLst>
                  <a:ext uri="{FF2B5EF4-FFF2-40B4-BE49-F238E27FC236}">
                    <a16:creationId xmlns:a16="http://schemas.microsoft.com/office/drawing/2014/main" id="{97DC2C40-FD47-8B88-2148-DD15766764A7}"/>
                  </a:ext>
                </a:extLst>
              </p:cNvPr>
              <p:cNvSpPr>
                <a:spLocks/>
              </p:cNvSpPr>
              <p:nvPr>
                <p:custDataLst>
                  <p:tags r:id="rId13"/>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8" name="Crowdsourcing2">
                <a:extLst>
                  <a:ext uri="{FF2B5EF4-FFF2-40B4-BE49-F238E27FC236}">
                    <a16:creationId xmlns:a16="http://schemas.microsoft.com/office/drawing/2014/main" id="{B9E372CD-BE9A-2080-1859-338D2BD11D96}"/>
                  </a:ext>
                </a:extLst>
              </p:cNvPr>
              <p:cNvSpPr>
                <a:spLocks/>
              </p:cNvSpPr>
              <p:nvPr>
                <p:custDataLst>
                  <p:tags r:id="rId14"/>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9" name="Crowdsourcing2">
                <a:extLst>
                  <a:ext uri="{FF2B5EF4-FFF2-40B4-BE49-F238E27FC236}">
                    <a16:creationId xmlns:a16="http://schemas.microsoft.com/office/drawing/2014/main" id="{E13030B5-486E-E3F8-5954-11938E12AD53}"/>
                  </a:ext>
                </a:extLst>
              </p:cNvPr>
              <p:cNvSpPr>
                <a:spLocks/>
              </p:cNvSpPr>
              <p:nvPr>
                <p:custDataLst>
                  <p:tags r:id="rId15"/>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0" name="Crowdsourcing2">
                <a:extLst>
                  <a:ext uri="{FF2B5EF4-FFF2-40B4-BE49-F238E27FC236}">
                    <a16:creationId xmlns:a16="http://schemas.microsoft.com/office/drawing/2014/main" id="{CAE4D2E6-2855-6330-20A9-823526AA372A}"/>
                  </a:ext>
                </a:extLst>
              </p:cNvPr>
              <p:cNvSpPr>
                <a:spLocks/>
              </p:cNvSpPr>
              <p:nvPr>
                <p:custDataLst>
                  <p:tags r:id="rId16"/>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1" name="Crowdsourcing2">
                <a:extLst>
                  <a:ext uri="{FF2B5EF4-FFF2-40B4-BE49-F238E27FC236}">
                    <a16:creationId xmlns:a16="http://schemas.microsoft.com/office/drawing/2014/main" id="{D44E4C11-9D80-8858-B342-55BC136C6582}"/>
                  </a:ext>
                </a:extLst>
              </p:cNvPr>
              <p:cNvSpPr>
                <a:spLocks/>
              </p:cNvSpPr>
              <p:nvPr>
                <p:custDataLst>
                  <p:tags r:id="rId17"/>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2" name="Crowdsourcing2">
                <a:extLst>
                  <a:ext uri="{FF2B5EF4-FFF2-40B4-BE49-F238E27FC236}">
                    <a16:creationId xmlns:a16="http://schemas.microsoft.com/office/drawing/2014/main" id="{F647C645-C3A6-EE52-822A-149D322E29B6}"/>
                  </a:ext>
                </a:extLst>
              </p:cNvPr>
              <p:cNvSpPr>
                <a:spLocks/>
              </p:cNvSpPr>
              <p:nvPr>
                <p:custDataLst>
                  <p:tags r:id="rId18"/>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53" name="Gruppieren 52">
            <a:extLst>
              <a:ext uri="{FF2B5EF4-FFF2-40B4-BE49-F238E27FC236}">
                <a16:creationId xmlns:a16="http://schemas.microsoft.com/office/drawing/2014/main" id="{1C1B46F0-CD15-BC56-D1CE-2377EEF51382}"/>
              </a:ext>
            </a:extLst>
          </p:cNvPr>
          <p:cNvGrpSpPr/>
          <p:nvPr/>
        </p:nvGrpSpPr>
        <p:grpSpPr>
          <a:xfrm>
            <a:off x="4838254" y="2929551"/>
            <a:ext cx="425586" cy="371287"/>
            <a:chOff x="1386478" y="4620188"/>
            <a:chExt cx="492637" cy="489209"/>
          </a:xfrm>
        </p:grpSpPr>
        <p:grpSp>
          <p:nvGrpSpPr>
            <p:cNvPr id="54" name="Gruppieren 53" descr="{&quot;Key&quot;:&quot;POWER_USER_SHAPE_ICON&quot;,&quot;Value&quot;:&quot;POWER_USER_SHAPE_ICON_STYLE_2&quot;}">
              <a:extLst>
                <a:ext uri="{FF2B5EF4-FFF2-40B4-BE49-F238E27FC236}">
                  <a16:creationId xmlns:a16="http://schemas.microsoft.com/office/drawing/2014/main" id="{8C484462-ABAE-335C-98AA-B8474AA2F58C}"/>
                </a:ext>
              </a:extLst>
            </p:cNvPr>
            <p:cNvGrpSpPr>
              <a:grpSpLocks noChangeAspect="1"/>
            </p:cNvGrpSpPr>
            <p:nvPr/>
          </p:nvGrpSpPr>
          <p:grpSpPr>
            <a:xfrm>
              <a:off x="1515273" y="4620188"/>
              <a:ext cx="250029" cy="284603"/>
              <a:chOff x="-103082" y="3030549"/>
              <a:chExt cx="665439" cy="757455"/>
            </a:xfrm>
            <a:solidFill>
              <a:srgbClr val="000066"/>
            </a:solidFill>
          </p:grpSpPr>
          <p:sp>
            <p:nvSpPr>
              <p:cNvPr id="64" name="POWER_USER_SHAPE_ICON_STYLE_2">
                <a:extLst>
                  <a:ext uri="{FF2B5EF4-FFF2-40B4-BE49-F238E27FC236}">
                    <a16:creationId xmlns:a16="http://schemas.microsoft.com/office/drawing/2014/main" id="{376AF8EE-E16A-E429-C2B3-9027DBFFC116}"/>
                  </a:ext>
                </a:extLst>
              </p:cNvPr>
              <p:cNvSpPr>
                <a:spLocks noChangeAspect="1"/>
              </p:cNvSpPr>
              <p:nvPr/>
            </p:nvSpPr>
            <p:spPr>
              <a:xfrm>
                <a:off x="-103082" y="3030549"/>
                <a:ext cx="665439" cy="757455"/>
              </a:xfrm>
              <a:prstGeom prst="ellipse">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467"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Snowflake2" descr="{&quot;Key&quot;:&quot;POWER_USER_SHAPE_ICON&quot;,&quot;Value&quot;:&quot;POWER_USER_SHAPE_ICON_STYLE_1&quot;}">
                <a:extLst>
                  <a:ext uri="{FF2B5EF4-FFF2-40B4-BE49-F238E27FC236}">
                    <a16:creationId xmlns:a16="http://schemas.microsoft.com/office/drawing/2014/main" id="{C96DD28E-754C-93C7-D855-D35FC556FBFE}"/>
                  </a:ext>
                </a:extLst>
              </p:cNvPr>
              <p:cNvSpPr>
                <a:spLocks noChangeAspect="1"/>
              </p:cNvSpPr>
              <p:nvPr/>
            </p:nvSpPr>
            <p:spPr bwMode="auto">
              <a:xfrm>
                <a:off x="0" y="3157538"/>
                <a:ext cx="467762" cy="508000"/>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55" name="Gruppieren 54" descr="{&quot;Key&quot;:&quot;POWER_USER_SHAPE_ICON&quot;,&quot;Value&quot;:&quot;POWER_USER_SHAPE_ICON_STYLE_2&quot;}">
              <a:extLst>
                <a:ext uri="{FF2B5EF4-FFF2-40B4-BE49-F238E27FC236}">
                  <a16:creationId xmlns:a16="http://schemas.microsoft.com/office/drawing/2014/main" id="{3F8529E5-82CC-6496-76A7-2FD1D27F4EE5}"/>
                </a:ext>
              </a:extLst>
            </p:cNvPr>
            <p:cNvGrpSpPr>
              <a:grpSpLocks noChangeAspect="1"/>
            </p:cNvGrpSpPr>
            <p:nvPr/>
          </p:nvGrpSpPr>
          <p:grpSpPr>
            <a:xfrm>
              <a:off x="1386478" y="4810591"/>
              <a:ext cx="250030" cy="284602"/>
              <a:chOff x="-114654" y="3030535"/>
              <a:chExt cx="660956" cy="752344"/>
            </a:xfrm>
          </p:grpSpPr>
          <p:sp>
            <p:nvSpPr>
              <p:cNvPr id="62" name="POWER_USER_SHAPE_ICON_STYLE_2">
                <a:extLst>
                  <a:ext uri="{FF2B5EF4-FFF2-40B4-BE49-F238E27FC236}">
                    <a16:creationId xmlns:a16="http://schemas.microsoft.com/office/drawing/2014/main" id="{48338BA3-14CD-E73D-A752-275CFFBC6EB5}"/>
                  </a:ext>
                </a:extLst>
              </p:cNvPr>
              <p:cNvSpPr>
                <a:spLocks noChangeAspect="1"/>
              </p:cNvSpPr>
              <p:nvPr/>
            </p:nvSpPr>
            <p:spPr>
              <a:xfrm>
                <a:off x="-114654" y="3030535"/>
                <a:ext cx="660956" cy="752344"/>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467"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Flame3" descr="{&quot;Key&quot;:&quot;POWER_USER_SHAPE_ICON&quot;,&quot;Value&quot;:&quot;POWER_USER_SHAPE_ICON_STYLE_1&quot;}">
                <a:extLst>
                  <a:ext uri="{FF2B5EF4-FFF2-40B4-BE49-F238E27FC236}">
                    <a16:creationId xmlns:a16="http://schemas.microsoft.com/office/drawing/2014/main" id="{1EA27881-D13C-B53C-DA5D-8FC9AF10D5AF}"/>
                  </a:ext>
                </a:extLst>
              </p:cNvPr>
              <p:cNvSpPr>
                <a:spLocks noChangeAspect="1"/>
              </p:cNvSpPr>
              <p:nvPr>
                <p:custDataLst>
                  <p:tags r:id="rId10"/>
                </p:custDataLst>
              </p:nvPr>
            </p:nvSpPr>
            <p:spPr bwMode="auto">
              <a:xfrm>
                <a:off x="1" y="3157538"/>
                <a:ext cx="445247" cy="508000"/>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fr-FR" sz="146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56" name="Gruppieren 55" descr="{&quot;Key&quot;:&quot;POWER_USER_SHAPE_ICON&quot;,&quot;Value&quot;:&quot;POWER_USER_SHAPE_ICON_STYLE_2&quot;}">
              <a:extLst>
                <a:ext uri="{FF2B5EF4-FFF2-40B4-BE49-F238E27FC236}">
                  <a16:creationId xmlns:a16="http://schemas.microsoft.com/office/drawing/2014/main" id="{94040B6B-77DD-9F79-E564-75D91F3BCC95}"/>
                </a:ext>
              </a:extLst>
            </p:cNvPr>
            <p:cNvGrpSpPr>
              <a:grpSpLocks noChangeAspect="1"/>
            </p:cNvGrpSpPr>
            <p:nvPr/>
          </p:nvGrpSpPr>
          <p:grpSpPr>
            <a:xfrm>
              <a:off x="1629086" y="4824794"/>
              <a:ext cx="250029" cy="284603"/>
              <a:chOff x="-80284" y="2980451"/>
              <a:chExt cx="705987" cy="803610"/>
            </a:xfrm>
          </p:grpSpPr>
          <p:sp>
            <p:nvSpPr>
              <p:cNvPr id="57" name="POWER_USER_SHAPE_ICON_STYLE_2">
                <a:extLst>
                  <a:ext uri="{FF2B5EF4-FFF2-40B4-BE49-F238E27FC236}">
                    <a16:creationId xmlns:a16="http://schemas.microsoft.com/office/drawing/2014/main" id="{DD333935-9E28-8767-E427-6D63734CB10A}"/>
                  </a:ext>
                </a:extLst>
              </p:cNvPr>
              <p:cNvSpPr>
                <a:spLocks noChangeAspect="1"/>
              </p:cNvSpPr>
              <p:nvPr/>
            </p:nvSpPr>
            <p:spPr>
              <a:xfrm>
                <a:off x="-80284" y="2980451"/>
                <a:ext cx="705987" cy="80361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46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8" name="Gruppieren 57">
                <a:extLst>
                  <a:ext uri="{FF2B5EF4-FFF2-40B4-BE49-F238E27FC236}">
                    <a16:creationId xmlns:a16="http://schemas.microsoft.com/office/drawing/2014/main" id="{FC296016-88D7-81FE-2086-F3352DD7D3DA}"/>
                  </a:ext>
                </a:extLst>
              </p:cNvPr>
              <p:cNvGrpSpPr>
                <a:grpSpLocks noChangeAspect="1"/>
              </p:cNvGrpSpPr>
              <p:nvPr/>
            </p:nvGrpSpPr>
            <p:grpSpPr>
              <a:xfrm>
                <a:off x="0" y="3157538"/>
                <a:ext cx="508000" cy="407826"/>
                <a:chOff x="0" y="3157538"/>
                <a:chExt cx="676283" cy="542925"/>
              </a:xfrm>
            </p:grpSpPr>
            <p:sp>
              <p:nvSpPr>
                <p:cNvPr id="59" name="Freeform 284">
                  <a:extLst>
                    <a:ext uri="{FF2B5EF4-FFF2-40B4-BE49-F238E27FC236}">
                      <a16:creationId xmlns:a16="http://schemas.microsoft.com/office/drawing/2014/main" id="{7B2E25ED-BC7E-4C7C-768D-F4D3AEA441E5}"/>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Freeform 285">
                  <a:extLst>
                    <a:ext uri="{FF2B5EF4-FFF2-40B4-BE49-F238E27FC236}">
                      <a16:creationId xmlns:a16="http://schemas.microsoft.com/office/drawing/2014/main" id="{C5C84D7B-8F6F-C5A2-9870-84517F26B11E}"/>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Freeform 286">
                  <a:extLst>
                    <a:ext uri="{FF2B5EF4-FFF2-40B4-BE49-F238E27FC236}">
                      <a16:creationId xmlns:a16="http://schemas.microsoft.com/office/drawing/2014/main" id="{689AD017-BBAF-1CDA-EAE1-D6D73E346DA2}"/>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grpSp>
        <p:nvGrpSpPr>
          <p:cNvPr id="66" name="Gruppieren 65" descr="{&quot;Key&quot;:&quot;POWER_USER_SHAPE_ICON&quot;,&quot;Value&quot;:&quot;POWER_USER_SHAPE_ICON_STYLE_2&quot;}">
            <a:extLst>
              <a:ext uri="{FF2B5EF4-FFF2-40B4-BE49-F238E27FC236}">
                <a16:creationId xmlns:a16="http://schemas.microsoft.com/office/drawing/2014/main" id="{90EC79AB-A1FC-8392-F5A3-0E1C986E4CFC}"/>
              </a:ext>
            </a:extLst>
          </p:cNvPr>
          <p:cNvGrpSpPr>
            <a:grpSpLocks/>
          </p:cNvGrpSpPr>
          <p:nvPr/>
        </p:nvGrpSpPr>
        <p:grpSpPr>
          <a:xfrm>
            <a:off x="5912711" y="3017269"/>
            <a:ext cx="252000" cy="252000"/>
            <a:chOff x="6103281" y="1370067"/>
            <a:chExt cx="762000" cy="762000"/>
          </a:xfrm>
        </p:grpSpPr>
        <p:sp>
          <p:nvSpPr>
            <p:cNvPr id="67" name="POWER_USER_SHAPE_ICON_STYLE_2">
              <a:extLst>
                <a:ext uri="{FF2B5EF4-FFF2-40B4-BE49-F238E27FC236}">
                  <a16:creationId xmlns:a16="http://schemas.microsoft.com/office/drawing/2014/main" id="{CAF49368-2FF1-74F9-6E4D-C2F65C815083}"/>
                </a:ext>
              </a:extLst>
            </p:cNvPr>
            <p:cNvSpPr/>
            <p:nvPr/>
          </p:nvSpPr>
          <p:spPr>
            <a:xfrm>
              <a:off x="6103281" y="1370067"/>
              <a:ext cx="762000" cy="762000"/>
            </a:xfrm>
            <a:prstGeom prst="ellipse">
              <a:avLst/>
            </a:prstGeom>
            <a:solidFill>
              <a:srgbClr val="00B05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46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Solar_panel2" descr="{&quot;Key&quot;:&quot;POWER_USER_SHAPE_ICON&quot;,&quot;Value&quot;:&quot;POWER_USER_SHAPE_ICON_STYLE_1&quot;}">
              <a:extLst>
                <a:ext uri="{FF2B5EF4-FFF2-40B4-BE49-F238E27FC236}">
                  <a16:creationId xmlns:a16="http://schemas.microsoft.com/office/drawing/2014/main" id="{E2F2EFE3-EEFA-B7C9-03D2-4AB96FB9B488}"/>
                </a:ext>
              </a:extLst>
            </p:cNvPr>
            <p:cNvSpPr>
              <a:spLocks noChangeAspect="1" noEditPoints="1"/>
            </p:cNvSpPr>
            <p:nvPr>
              <p:custDataLst>
                <p:tags r:id="rId9"/>
              </p:custDataLst>
            </p:nvPr>
          </p:nvSpPr>
          <p:spPr bwMode="auto">
            <a:xfrm>
              <a:off x="6230281" y="1509627"/>
              <a:ext cx="508000" cy="482879"/>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fr-FR" sz="146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9" name="Gruppieren 68" descr="{&quot;Key&quot;:&quot;POWER_USER_SHAPE_ICON&quot;,&quot;Value&quot;:&quot;POWER_USER_SHAPE_ICON_STYLE_2&quot;}">
            <a:extLst>
              <a:ext uri="{FF2B5EF4-FFF2-40B4-BE49-F238E27FC236}">
                <a16:creationId xmlns:a16="http://schemas.microsoft.com/office/drawing/2014/main" id="{75F2EABA-07F2-647D-46A4-7913456D2B72}"/>
              </a:ext>
            </a:extLst>
          </p:cNvPr>
          <p:cNvGrpSpPr>
            <a:grpSpLocks noChangeAspect="1"/>
          </p:cNvGrpSpPr>
          <p:nvPr/>
        </p:nvGrpSpPr>
        <p:grpSpPr>
          <a:xfrm>
            <a:off x="7910251" y="2985903"/>
            <a:ext cx="287587" cy="287588"/>
            <a:chOff x="-127000" y="2976049"/>
            <a:chExt cx="762000" cy="762000"/>
          </a:xfrm>
        </p:grpSpPr>
        <p:sp>
          <p:nvSpPr>
            <p:cNvPr id="70" name="POWER_USER_SHAPE_ICON_STYLE_2">
              <a:extLst>
                <a:ext uri="{FF2B5EF4-FFF2-40B4-BE49-F238E27FC236}">
                  <a16:creationId xmlns:a16="http://schemas.microsoft.com/office/drawing/2014/main" id="{EAD3B9CE-62B1-D0E9-8F12-D2827C5828E8}"/>
                </a:ext>
              </a:extLst>
            </p:cNvPr>
            <p:cNvSpPr/>
            <p:nvPr/>
          </p:nvSpPr>
          <p:spPr>
            <a:xfrm>
              <a:off x="-127000" y="2976049"/>
              <a:ext cx="762000" cy="762000"/>
            </a:xfrm>
            <a:prstGeom prst="ellipse">
              <a:avLst/>
            </a:prstGeom>
            <a:solidFill>
              <a:schemeClr val="bg1">
                <a:lumMod val="6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06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Scooter" descr="{&quot;Key&quot;:&quot;POWER_USER_SHAPE_ICON&quot;,&quot;Value&quot;:&quot;POWER_USER_SHAPE_ICON_STYLE_1&quot;}">
              <a:extLst>
                <a:ext uri="{FF2B5EF4-FFF2-40B4-BE49-F238E27FC236}">
                  <a16:creationId xmlns:a16="http://schemas.microsoft.com/office/drawing/2014/main" id="{24EAA192-FE44-DAEF-EB21-940DD621623B}"/>
                </a:ext>
              </a:extLst>
            </p:cNvPr>
            <p:cNvSpPr>
              <a:spLocks noChangeAspect="1" noEditPoints="1"/>
            </p:cNvSpPr>
            <p:nvPr>
              <p:custDataLst>
                <p:tags r:id="rId8"/>
              </p:custDataLst>
            </p:nvPr>
          </p:nvSpPr>
          <p:spPr bwMode="auto">
            <a:xfrm>
              <a:off x="0" y="3157538"/>
              <a:ext cx="508000" cy="399021"/>
            </a:xfrm>
            <a:custGeom>
              <a:avLst/>
              <a:gdLst>
                <a:gd name="T0" fmla="*/ 602 w 829"/>
                <a:gd name="T1" fmla="*/ 522 h 650"/>
                <a:gd name="T2" fmla="*/ 649 w 829"/>
                <a:gd name="T3" fmla="*/ 462 h 650"/>
                <a:gd name="T4" fmla="*/ 726 w 829"/>
                <a:gd name="T5" fmla="*/ 522 h 650"/>
                <a:gd name="T6" fmla="*/ 397 w 829"/>
                <a:gd name="T7" fmla="*/ 484 h 650"/>
                <a:gd name="T8" fmla="*/ 281 w 829"/>
                <a:gd name="T9" fmla="*/ 367 h 650"/>
                <a:gd name="T10" fmla="*/ 406 w 829"/>
                <a:gd name="T11" fmla="*/ 484 h 650"/>
                <a:gd name="T12" fmla="*/ 200 w 829"/>
                <a:gd name="T13" fmla="*/ 584 h 650"/>
                <a:gd name="T14" fmla="*/ 255 w 829"/>
                <a:gd name="T15" fmla="*/ 550 h 650"/>
                <a:gd name="T16" fmla="*/ 688 w 829"/>
                <a:gd name="T17" fmla="*/ 345 h 650"/>
                <a:gd name="T18" fmla="*/ 417 w 829"/>
                <a:gd name="T19" fmla="*/ 0 h 650"/>
                <a:gd name="T20" fmla="*/ 332 w 829"/>
                <a:gd name="T21" fmla="*/ 34 h 650"/>
                <a:gd name="T22" fmla="*/ 407 w 829"/>
                <a:gd name="T23" fmla="*/ 67 h 650"/>
                <a:gd name="T24" fmla="*/ 528 w 829"/>
                <a:gd name="T25" fmla="*/ 430 h 650"/>
                <a:gd name="T26" fmla="*/ 398 w 829"/>
                <a:gd name="T27" fmla="*/ 274 h 650"/>
                <a:gd name="T28" fmla="*/ 64 w 829"/>
                <a:gd name="T29" fmla="*/ 307 h 650"/>
                <a:gd name="T30" fmla="*/ 139 w 829"/>
                <a:gd name="T31" fmla="*/ 341 h 650"/>
                <a:gd name="T32" fmla="*/ 1 w 829"/>
                <a:gd name="T33" fmla="*/ 511 h 650"/>
                <a:gd name="T34" fmla="*/ 0 w 829"/>
                <a:gd name="T35" fmla="*/ 518 h 650"/>
                <a:gd name="T36" fmla="*/ 1 w 829"/>
                <a:gd name="T37" fmla="*/ 526 h 650"/>
                <a:gd name="T38" fmla="*/ 5 w 829"/>
                <a:gd name="T39" fmla="*/ 533 h 650"/>
                <a:gd name="T40" fmla="*/ 6 w 829"/>
                <a:gd name="T41" fmla="*/ 536 h 650"/>
                <a:gd name="T42" fmla="*/ 9 w 829"/>
                <a:gd name="T43" fmla="*/ 540 h 650"/>
                <a:gd name="T44" fmla="*/ 16 w 829"/>
                <a:gd name="T45" fmla="*/ 545 h 650"/>
                <a:gd name="T46" fmla="*/ 23 w 829"/>
                <a:gd name="T47" fmla="*/ 548 h 650"/>
                <a:gd name="T48" fmla="*/ 33 w 829"/>
                <a:gd name="T49" fmla="*/ 550 h 650"/>
                <a:gd name="T50" fmla="*/ 200 w 829"/>
                <a:gd name="T51" fmla="*/ 650 h 650"/>
                <a:gd name="T52" fmla="*/ 440 w 829"/>
                <a:gd name="T53" fmla="*/ 550 h 650"/>
                <a:gd name="T54" fmla="*/ 440 w 829"/>
                <a:gd name="T55" fmla="*/ 550 h 650"/>
                <a:gd name="T56" fmla="*/ 506 w 829"/>
                <a:gd name="T57" fmla="*/ 550 h 650"/>
                <a:gd name="T58" fmla="*/ 537 w 829"/>
                <a:gd name="T59" fmla="*/ 536 h 650"/>
                <a:gd name="T60" fmla="*/ 793 w 829"/>
                <a:gd name="T61" fmla="*/ 522 h 650"/>
                <a:gd name="T62" fmla="*/ 800 w 829"/>
                <a:gd name="T63" fmla="*/ 516 h 650"/>
                <a:gd name="T64" fmla="*/ 688 w 829"/>
                <a:gd name="T65" fmla="*/ 345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9" h="650">
                  <a:moveTo>
                    <a:pt x="664" y="584"/>
                  </a:moveTo>
                  <a:cubicBezTo>
                    <a:pt x="630" y="584"/>
                    <a:pt x="602" y="556"/>
                    <a:pt x="602" y="522"/>
                  </a:cubicBezTo>
                  <a:cubicBezTo>
                    <a:pt x="602" y="508"/>
                    <a:pt x="607" y="495"/>
                    <a:pt x="615" y="484"/>
                  </a:cubicBezTo>
                  <a:lnTo>
                    <a:pt x="649" y="462"/>
                  </a:lnTo>
                  <a:cubicBezTo>
                    <a:pt x="654" y="461"/>
                    <a:pt x="659" y="460"/>
                    <a:pt x="664" y="460"/>
                  </a:cubicBezTo>
                  <a:cubicBezTo>
                    <a:pt x="698" y="460"/>
                    <a:pt x="726" y="488"/>
                    <a:pt x="726" y="522"/>
                  </a:cubicBezTo>
                  <a:cubicBezTo>
                    <a:pt x="726" y="556"/>
                    <a:pt x="698" y="584"/>
                    <a:pt x="664" y="584"/>
                  </a:cubicBezTo>
                  <a:close/>
                  <a:moveTo>
                    <a:pt x="397" y="484"/>
                  </a:moveTo>
                  <a:lnTo>
                    <a:pt x="90" y="484"/>
                  </a:lnTo>
                  <a:cubicBezTo>
                    <a:pt x="122" y="436"/>
                    <a:pt x="185" y="367"/>
                    <a:pt x="281" y="367"/>
                  </a:cubicBezTo>
                  <a:cubicBezTo>
                    <a:pt x="320" y="367"/>
                    <a:pt x="350" y="378"/>
                    <a:pt x="371" y="400"/>
                  </a:cubicBezTo>
                  <a:cubicBezTo>
                    <a:pt x="394" y="425"/>
                    <a:pt x="402" y="459"/>
                    <a:pt x="406" y="484"/>
                  </a:cubicBezTo>
                  <a:lnTo>
                    <a:pt x="397" y="484"/>
                  </a:lnTo>
                  <a:close/>
                  <a:moveTo>
                    <a:pt x="200" y="584"/>
                  </a:moveTo>
                  <a:cubicBezTo>
                    <a:pt x="176" y="584"/>
                    <a:pt x="156" y="570"/>
                    <a:pt x="145" y="550"/>
                  </a:cubicBezTo>
                  <a:lnTo>
                    <a:pt x="255" y="550"/>
                  </a:lnTo>
                  <a:cubicBezTo>
                    <a:pt x="244" y="570"/>
                    <a:pt x="224" y="584"/>
                    <a:pt x="200" y="584"/>
                  </a:cubicBezTo>
                  <a:close/>
                  <a:moveTo>
                    <a:pt x="688" y="345"/>
                  </a:moveTo>
                  <a:cubicBezTo>
                    <a:pt x="692" y="276"/>
                    <a:pt x="664" y="143"/>
                    <a:pt x="434" y="5"/>
                  </a:cubicBezTo>
                  <a:cubicBezTo>
                    <a:pt x="429" y="2"/>
                    <a:pt x="423" y="0"/>
                    <a:pt x="417" y="0"/>
                  </a:cubicBezTo>
                  <a:lnTo>
                    <a:pt x="365" y="0"/>
                  </a:lnTo>
                  <a:cubicBezTo>
                    <a:pt x="346" y="0"/>
                    <a:pt x="332" y="15"/>
                    <a:pt x="332" y="34"/>
                  </a:cubicBezTo>
                  <a:cubicBezTo>
                    <a:pt x="332" y="52"/>
                    <a:pt x="346" y="67"/>
                    <a:pt x="365" y="67"/>
                  </a:cubicBezTo>
                  <a:lnTo>
                    <a:pt x="407" y="67"/>
                  </a:lnTo>
                  <a:cubicBezTo>
                    <a:pt x="591" y="179"/>
                    <a:pt x="637" y="293"/>
                    <a:pt x="618" y="362"/>
                  </a:cubicBezTo>
                  <a:cubicBezTo>
                    <a:pt x="606" y="403"/>
                    <a:pt x="571" y="430"/>
                    <a:pt x="528" y="430"/>
                  </a:cubicBezTo>
                  <a:cubicBezTo>
                    <a:pt x="441" y="430"/>
                    <a:pt x="431" y="310"/>
                    <a:pt x="431" y="305"/>
                  </a:cubicBezTo>
                  <a:cubicBezTo>
                    <a:pt x="430" y="288"/>
                    <a:pt x="415" y="274"/>
                    <a:pt x="398" y="274"/>
                  </a:cubicBezTo>
                  <a:lnTo>
                    <a:pt x="98" y="274"/>
                  </a:lnTo>
                  <a:cubicBezTo>
                    <a:pt x="79" y="274"/>
                    <a:pt x="64" y="289"/>
                    <a:pt x="64" y="307"/>
                  </a:cubicBezTo>
                  <a:cubicBezTo>
                    <a:pt x="64" y="326"/>
                    <a:pt x="79" y="341"/>
                    <a:pt x="98" y="341"/>
                  </a:cubicBezTo>
                  <a:lnTo>
                    <a:pt x="139" y="341"/>
                  </a:lnTo>
                  <a:cubicBezTo>
                    <a:pt x="56" y="380"/>
                    <a:pt x="14" y="460"/>
                    <a:pt x="1" y="509"/>
                  </a:cubicBezTo>
                  <a:cubicBezTo>
                    <a:pt x="1" y="509"/>
                    <a:pt x="1" y="510"/>
                    <a:pt x="1" y="511"/>
                  </a:cubicBezTo>
                  <a:cubicBezTo>
                    <a:pt x="1" y="512"/>
                    <a:pt x="0" y="513"/>
                    <a:pt x="0" y="514"/>
                  </a:cubicBezTo>
                  <a:cubicBezTo>
                    <a:pt x="0" y="516"/>
                    <a:pt x="0" y="517"/>
                    <a:pt x="0" y="518"/>
                  </a:cubicBezTo>
                  <a:cubicBezTo>
                    <a:pt x="0" y="520"/>
                    <a:pt x="0" y="521"/>
                    <a:pt x="1" y="522"/>
                  </a:cubicBezTo>
                  <a:cubicBezTo>
                    <a:pt x="1" y="523"/>
                    <a:pt x="1" y="525"/>
                    <a:pt x="1" y="526"/>
                  </a:cubicBezTo>
                  <a:cubicBezTo>
                    <a:pt x="2" y="527"/>
                    <a:pt x="2" y="528"/>
                    <a:pt x="3" y="529"/>
                  </a:cubicBezTo>
                  <a:cubicBezTo>
                    <a:pt x="3" y="531"/>
                    <a:pt x="4" y="532"/>
                    <a:pt x="5" y="533"/>
                  </a:cubicBezTo>
                  <a:cubicBezTo>
                    <a:pt x="5" y="534"/>
                    <a:pt x="5" y="535"/>
                    <a:pt x="6" y="536"/>
                  </a:cubicBezTo>
                  <a:cubicBezTo>
                    <a:pt x="6" y="536"/>
                    <a:pt x="6" y="536"/>
                    <a:pt x="6" y="536"/>
                  </a:cubicBezTo>
                  <a:cubicBezTo>
                    <a:pt x="7" y="537"/>
                    <a:pt x="7" y="537"/>
                    <a:pt x="7" y="537"/>
                  </a:cubicBezTo>
                  <a:cubicBezTo>
                    <a:pt x="8" y="538"/>
                    <a:pt x="9" y="539"/>
                    <a:pt x="9" y="540"/>
                  </a:cubicBezTo>
                  <a:cubicBezTo>
                    <a:pt x="10" y="541"/>
                    <a:pt x="11" y="541"/>
                    <a:pt x="12" y="542"/>
                  </a:cubicBezTo>
                  <a:cubicBezTo>
                    <a:pt x="13" y="543"/>
                    <a:pt x="14" y="544"/>
                    <a:pt x="16" y="545"/>
                  </a:cubicBezTo>
                  <a:cubicBezTo>
                    <a:pt x="16" y="545"/>
                    <a:pt x="17" y="546"/>
                    <a:pt x="18" y="547"/>
                  </a:cubicBezTo>
                  <a:cubicBezTo>
                    <a:pt x="20" y="547"/>
                    <a:pt x="21" y="548"/>
                    <a:pt x="23" y="548"/>
                  </a:cubicBezTo>
                  <a:cubicBezTo>
                    <a:pt x="24" y="549"/>
                    <a:pt x="25" y="549"/>
                    <a:pt x="25" y="549"/>
                  </a:cubicBezTo>
                  <a:cubicBezTo>
                    <a:pt x="28" y="550"/>
                    <a:pt x="31" y="550"/>
                    <a:pt x="33" y="550"/>
                  </a:cubicBezTo>
                  <a:lnTo>
                    <a:pt x="75" y="550"/>
                  </a:lnTo>
                  <a:cubicBezTo>
                    <a:pt x="88" y="608"/>
                    <a:pt x="139" y="650"/>
                    <a:pt x="200" y="650"/>
                  </a:cubicBezTo>
                  <a:cubicBezTo>
                    <a:pt x="261" y="650"/>
                    <a:pt x="312" y="608"/>
                    <a:pt x="325" y="550"/>
                  </a:cubicBezTo>
                  <a:lnTo>
                    <a:pt x="440" y="550"/>
                  </a:lnTo>
                  <a:lnTo>
                    <a:pt x="440" y="550"/>
                  </a:lnTo>
                  <a:lnTo>
                    <a:pt x="440" y="550"/>
                  </a:lnTo>
                  <a:lnTo>
                    <a:pt x="441" y="550"/>
                  </a:lnTo>
                  <a:lnTo>
                    <a:pt x="506" y="550"/>
                  </a:lnTo>
                  <a:cubicBezTo>
                    <a:pt x="512" y="550"/>
                    <a:pt x="519" y="548"/>
                    <a:pt x="524" y="545"/>
                  </a:cubicBezTo>
                  <a:lnTo>
                    <a:pt x="537" y="536"/>
                  </a:lnTo>
                  <a:cubicBezTo>
                    <a:pt x="544" y="601"/>
                    <a:pt x="598" y="650"/>
                    <a:pt x="664" y="650"/>
                  </a:cubicBezTo>
                  <a:cubicBezTo>
                    <a:pt x="735" y="650"/>
                    <a:pt x="793" y="593"/>
                    <a:pt x="793" y="522"/>
                  </a:cubicBezTo>
                  <a:cubicBezTo>
                    <a:pt x="793" y="520"/>
                    <a:pt x="793" y="519"/>
                    <a:pt x="793" y="517"/>
                  </a:cubicBezTo>
                  <a:cubicBezTo>
                    <a:pt x="795" y="517"/>
                    <a:pt x="798" y="517"/>
                    <a:pt x="800" y="516"/>
                  </a:cubicBezTo>
                  <a:cubicBezTo>
                    <a:pt x="818" y="511"/>
                    <a:pt x="829" y="493"/>
                    <a:pt x="824" y="475"/>
                  </a:cubicBezTo>
                  <a:cubicBezTo>
                    <a:pt x="801" y="388"/>
                    <a:pt x="728" y="356"/>
                    <a:pt x="688" y="345"/>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2" name="Gruppieren 71" descr="{&quot;Key&quot;:&quot;POWER_USER_SHAPE_ICON&quot;,&quot;Value&quot;:&quot;POWER_USER_SHAPE_ICON_STYLE_2&quot;}">
            <a:extLst>
              <a:ext uri="{FF2B5EF4-FFF2-40B4-BE49-F238E27FC236}">
                <a16:creationId xmlns:a16="http://schemas.microsoft.com/office/drawing/2014/main" id="{F643647A-691C-D892-1661-6521C97399F0}"/>
              </a:ext>
            </a:extLst>
          </p:cNvPr>
          <p:cNvGrpSpPr>
            <a:grpSpLocks noChangeAspect="1"/>
          </p:cNvGrpSpPr>
          <p:nvPr/>
        </p:nvGrpSpPr>
        <p:grpSpPr>
          <a:xfrm>
            <a:off x="10566727" y="3033564"/>
            <a:ext cx="310779" cy="310779"/>
            <a:chOff x="-127000" y="2990387"/>
            <a:chExt cx="762000" cy="762000"/>
          </a:xfrm>
        </p:grpSpPr>
        <p:sp>
          <p:nvSpPr>
            <p:cNvPr id="73" name="POWER_USER_SHAPE_ICON_STYLE_2">
              <a:extLst>
                <a:ext uri="{FF2B5EF4-FFF2-40B4-BE49-F238E27FC236}">
                  <a16:creationId xmlns:a16="http://schemas.microsoft.com/office/drawing/2014/main" id="{5BDD6A9F-166D-425D-E083-C40535F00F2E}"/>
                </a:ext>
              </a:extLst>
            </p:cNvPr>
            <p:cNvSpPr/>
            <p:nvPr/>
          </p:nvSpPr>
          <p:spPr>
            <a:xfrm>
              <a:off x="-127000" y="2990387"/>
              <a:ext cx="762000" cy="762000"/>
            </a:xfrm>
            <a:prstGeom prst="ellipse">
              <a:avLst/>
            </a:prstGeom>
            <a:solidFill>
              <a:srgbClr val="7F6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Car7" descr="{&quot;Key&quot;:&quot;POWER_USER_SHAPE_ICON&quot;,&quot;Value&quot;:&quot;POWER_USER_SHAPE_ICON_STYLE_1&quot;}">
              <a:extLst>
                <a:ext uri="{FF2B5EF4-FFF2-40B4-BE49-F238E27FC236}">
                  <a16:creationId xmlns:a16="http://schemas.microsoft.com/office/drawing/2014/main" id="{3412F298-090B-4423-9FC9-F1E12D2A0689}"/>
                </a:ext>
              </a:extLst>
            </p:cNvPr>
            <p:cNvSpPr>
              <a:spLocks noChangeAspect="1" noEditPoints="1"/>
            </p:cNvSpPr>
            <p:nvPr>
              <p:custDataLst>
                <p:tags r:id="rId7"/>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5" name="Gruppieren 74" descr="{&quot;Key&quot;:&quot;POWER_USER_SHAPE_ICON&quot;,&quot;Value&quot;:&quot;POWER_USER_SHAPE_ICON_STYLE_2&quot;}">
            <a:extLst>
              <a:ext uri="{FF2B5EF4-FFF2-40B4-BE49-F238E27FC236}">
                <a16:creationId xmlns:a16="http://schemas.microsoft.com/office/drawing/2014/main" id="{52E8B3F7-67DB-C87F-80A6-38A7C981E847}"/>
              </a:ext>
            </a:extLst>
          </p:cNvPr>
          <p:cNvGrpSpPr>
            <a:grpSpLocks noChangeAspect="1"/>
          </p:cNvGrpSpPr>
          <p:nvPr/>
        </p:nvGrpSpPr>
        <p:grpSpPr>
          <a:xfrm>
            <a:off x="8134936" y="2881401"/>
            <a:ext cx="354009" cy="354009"/>
            <a:chOff x="288345" y="3340831"/>
            <a:chExt cx="762000" cy="762000"/>
          </a:xfrm>
        </p:grpSpPr>
        <p:sp>
          <p:nvSpPr>
            <p:cNvPr id="76" name="POWER_USER_SHAPE_ICON_STYLE_2">
              <a:extLst>
                <a:ext uri="{FF2B5EF4-FFF2-40B4-BE49-F238E27FC236}">
                  <a16:creationId xmlns:a16="http://schemas.microsoft.com/office/drawing/2014/main" id="{C50E446A-AD18-B358-11D3-48338193BC4B}"/>
                </a:ext>
              </a:extLst>
            </p:cNvPr>
            <p:cNvSpPr/>
            <p:nvPr/>
          </p:nvSpPr>
          <p:spPr>
            <a:xfrm>
              <a:off x="288345" y="3340831"/>
              <a:ext cx="762000" cy="762000"/>
            </a:xfrm>
            <a:prstGeom prst="ellipse">
              <a:avLst/>
            </a:prstGeom>
            <a:solidFill>
              <a:srgbClr val="0070C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06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Electric_Car" descr="{&quot;Key&quot;:&quot;POWER_USER_SHAPE_ICON&quot;,&quot;Value&quot;:&quot;POWER_USER_SHAPE_ICON_STYLE_1&quot;}">
              <a:extLst>
                <a:ext uri="{FF2B5EF4-FFF2-40B4-BE49-F238E27FC236}">
                  <a16:creationId xmlns:a16="http://schemas.microsoft.com/office/drawing/2014/main" id="{F35560F6-AE79-45E2-F56A-411A47AE6E26}"/>
                </a:ext>
              </a:extLst>
            </p:cNvPr>
            <p:cNvSpPr>
              <a:spLocks noChangeAspect="1" noEditPoints="1"/>
            </p:cNvSpPr>
            <p:nvPr>
              <p:custDataLst>
                <p:tags r:id="rId6"/>
              </p:custDataLst>
            </p:nvPr>
          </p:nvSpPr>
          <p:spPr bwMode="auto">
            <a:xfrm>
              <a:off x="415345" y="3593005"/>
              <a:ext cx="508000" cy="257651"/>
            </a:xfrm>
            <a:custGeom>
              <a:avLst/>
              <a:gdLst>
                <a:gd name="T0" fmla="*/ 1124 w 1250"/>
                <a:gd name="T1" fmla="*/ 55 h 632"/>
                <a:gd name="T2" fmla="*/ 957 w 1250"/>
                <a:gd name="T3" fmla="*/ 0 h 632"/>
                <a:gd name="T4" fmla="*/ 726 w 1250"/>
                <a:gd name="T5" fmla="*/ 0 h 632"/>
                <a:gd name="T6" fmla="*/ 584 w 1250"/>
                <a:gd name="T7" fmla="*/ 210 h 632"/>
                <a:gd name="T8" fmla="*/ 494 w 1250"/>
                <a:gd name="T9" fmla="*/ 280 h 632"/>
                <a:gd name="T10" fmla="*/ 477 w 1250"/>
                <a:gd name="T11" fmla="*/ 150 h 632"/>
                <a:gd name="T12" fmla="*/ 408 w 1250"/>
                <a:gd name="T13" fmla="*/ 81 h 632"/>
                <a:gd name="T14" fmla="*/ 339 w 1250"/>
                <a:gd name="T15" fmla="*/ 306 h 632"/>
                <a:gd name="T16" fmla="*/ 339 w 1250"/>
                <a:gd name="T17" fmla="*/ 463 h 632"/>
                <a:gd name="T18" fmla="*/ 308 w 1250"/>
                <a:gd name="T19" fmla="*/ 475 h 632"/>
                <a:gd name="T20" fmla="*/ 304 w 1250"/>
                <a:gd name="T21" fmla="*/ 349 h 632"/>
                <a:gd name="T22" fmla="*/ 204 w 1250"/>
                <a:gd name="T23" fmla="*/ 280 h 632"/>
                <a:gd name="T24" fmla="*/ 80 w 1250"/>
                <a:gd name="T25" fmla="*/ 211 h 632"/>
                <a:gd name="T26" fmla="*/ 17 w 1250"/>
                <a:gd name="T27" fmla="*/ 246 h 632"/>
                <a:gd name="T28" fmla="*/ 0 w 1250"/>
                <a:gd name="T29" fmla="*/ 263 h 632"/>
                <a:gd name="T30" fmla="*/ 17 w 1250"/>
                <a:gd name="T31" fmla="*/ 280 h 632"/>
                <a:gd name="T32" fmla="*/ 80 w 1250"/>
                <a:gd name="T33" fmla="*/ 332 h 632"/>
                <a:gd name="T34" fmla="*/ 17 w 1250"/>
                <a:gd name="T35" fmla="*/ 332 h 632"/>
                <a:gd name="T36" fmla="*/ 17 w 1250"/>
                <a:gd name="T37" fmla="*/ 367 h 632"/>
                <a:gd name="T38" fmla="*/ 80 w 1250"/>
                <a:gd name="T39" fmla="*/ 367 h 632"/>
                <a:gd name="T40" fmla="*/ 112 w 1250"/>
                <a:gd name="T41" fmla="*/ 402 h 632"/>
                <a:gd name="T42" fmla="*/ 235 w 1250"/>
                <a:gd name="T43" fmla="*/ 332 h 632"/>
                <a:gd name="T44" fmla="*/ 252 w 1250"/>
                <a:gd name="T45" fmla="*/ 462 h 632"/>
                <a:gd name="T46" fmla="*/ 321 w 1250"/>
                <a:gd name="T47" fmla="*/ 531 h 632"/>
                <a:gd name="T48" fmla="*/ 391 w 1250"/>
                <a:gd name="T49" fmla="*/ 306 h 632"/>
                <a:gd name="T50" fmla="*/ 391 w 1250"/>
                <a:gd name="T51" fmla="*/ 149 h 632"/>
                <a:gd name="T52" fmla="*/ 421 w 1250"/>
                <a:gd name="T53" fmla="*/ 137 h 632"/>
                <a:gd name="T54" fmla="*/ 425 w 1250"/>
                <a:gd name="T55" fmla="*/ 263 h 632"/>
                <a:gd name="T56" fmla="*/ 518 w 1250"/>
                <a:gd name="T57" fmla="*/ 332 h 632"/>
                <a:gd name="T58" fmla="*/ 577 w 1250"/>
                <a:gd name="T59" fmla="*/ 491 h 632"/>
                <a:gd name="T60" fmla="*/ 686 w 1250"/>
                <a:gd name="T61" fmla="*/ 554 h 632"/>
                <a:gd name="T62" fmla="*/ 884 w 1250"/>
                <a:gd name="T63" fmla="*/ 491 h 632"/>
                <a:gd name="T64" fmla="*/ 1081 w 1250"/>
                <a:gd name="T65" fmla="*/ 554 h 632"/>
                <a:gd name="T66" fmla="*/ 1191 w 1250"/>
                <a:gd name="T67" fmla="*/ 491 h 632"/>
                <a:gd name="T68" fmla="*/ 1250 w 1250"/>
                <a:gd name="T69" fmla="*/ 294 h 632"/>
                <a:gd name="T70" fmla="*/ 633 w 1250"/>
                <a:gd name="T71" fmla="*/ 372 h 632"/>
                <a:gd name="T72" fmla="*/ 633 w 1250"/>
                <a:gd name="T73" fmla="*/ 268 h 632"/>
                <a:gd name="T74" fmla="*/ 633 w 1250"/>
                <a:gd name="T75" fmla="*/ 372 h 632"/>
                <a:gd name="T76" fmla="*/ 884 w 1250"/>
                <a:gd name="T77" fmla="*/ 209 h 632"/>
                <a:gd name="T78" fmla="*/ 692 w 1250"/>
                <a:gd name="T79" fmla="*/ 87 h 632"/>
                <a:gd name="T80" fmla="*/ 884 w 1250"/>
                <a:gd name="T81" fmla="*/ 57 h 632"/>
                <a:gd name="T82" fmla="*/ 1043 w 1250"/>
                <a:gd name="T83" fmla="*/ 57 h 632"/>
                <a:gd name="T84" fmla="*/ 1122 w 1250"/>
                <a:gd name="T85" fmla="*/ 209 h 632"/>
                <a:gd name="T86" fmla="*/ 1135 w 1250"/>
                <a:gd name="T87" fmla="*/ 372 h 632"/>
                <a:gd name="T88" fmla="*/ 1135 w 1250"/>
                <a:gd name="T89" fmla="*/ 268 h 632"/>
                <a:gd name="T90" fmla="*/ 1135 w 1250"/>
                <a:gd name="T91" fmla="*/ 37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632">
                  <a:moveTo>
                    <a:pt x="1184" y="210"/>
                  </a:moveTo>
                  <a:lnTo>
                    <a:pt x="1124" y="55"/>
                  </a:lnTo>
                  <a:cubicBezTo>
                    <a:pt x="1112" y="25"/>
                    <a:pt x="1088" y="0"/>
                    <a:pt x="1042" y="0"/>
                  </a:cubicBezTo>
                  <a:lnTo>
                    <a:pt x="957" y="0"/>
                  </a:lnTo>
                  <a:lnTo>
                    <a:pt x="812" y="0"/>
                  </a:lnTo>
                  <a:lnTo>
                    <a:pt x="726" y="0"/>
                  </a:lnTo>
                  <a:cubicBezTo>
                    <a:pt x="680" y="0"/>
                    <a:pt x="656" y="25"/>
                    <a:pt x="644" y="55"/>
                  </a:cubicBezTo>
                  <a:lnTo>
                    <a:pt x="584" y="210"/>
                  </a:lnTo>
                  <a:cubicBezTo>
                    <a:pt x="563" y="213"/>
                    <a:pt x="526" y="236"/>
                    <a:pt x="520" y="280"/>
                  </a:cubicBezTo>
                  <a:lnTo>
                    <a:pt x="494" y="280"/>
                  </a:lnTo>
                  <a:cubicBezTo>
                    <a:pt x="484" y="280"/>
                    <a:pt x="477" y="267"/>
                    <a:pt x="477" y="263"/>
                  </a:cubicBezTo>
                  <a:lnTo>
                    <a:pt x="477" y="150"/>
                  </a:lnTo>
                  <a:cubicBezTo>
                    <a:pt x="477" y="131"/>
                    <a:pt x="471" y="113"/>
                    <a:pt x="458" y="101"/>
                  </a:cubicBezTo>
                  <a:cubicBezTo>
                    <a:pt x="446" y="88"/>
                    <a:pt x="428" y="81"/>
                    <a:pt x="408" y="81"/>
                  </a:cubicBezTo>
                  <a:cubicBezTo>
                    <a:pt x="368" y="81"/>
                    <a:pt x="339" y="110"/>
                    <a:pt x="339" y="149"/>
                  </a:cubicBezTo>
                  <a:lnTo>
                    <a:pt x="339" y="306"/>
                  </a:lnTo>
                  <a:lnTo>
                    <a:pt x="339" y="306"/>
                  </a:lnTo>
                  <a:lnTo>
                    <a:pt x="339" y="463"/>
                  </a:lnTo>
                  <a:cubicBezTo>
                    <a:pt x="339" y="474"/>
                    <a:pt x="333" y="479"/>
                    <a:pt x="321" y="479"/>
                  </a:cubicBezTo>
                  <a:cubicBezTo>
                    <a:pt x="317" y="479"/>
                    <a:pt x="312" y="479"/>
                    <a:pt x="308" y="475"/>
                  </a:cubicBezTo>
                  <a:cubicBezTo>
                    <a:pt x="305" y="472"/>
                    <a:pt x="304" y="467"/>
                    <a:pt x="304" y="463"/>
                  </a:cubicBezTo>
                  <a:lnTo>
                    <a:pt x="304" y="349"/>
                  </a:lnTo>
                  <a:cubicBezTo>
                    <a:pt x="304" y="317"/>
                    <a:pt x="275" y="280"/>
                    <a:pt x="235" y="280"/>
                  </a:cubicBezTo>
                  <a:lnTo>
                    <a:pt x="204" y="280"/>
                  </a:lnTo>
                  <a:cubicBezTo>
                    <a:pt x="193" y="240"/>
                    <a:pt x="156" y="211"/>
                    <a:pt x="112" y="211"/>
                  </a:cubicBezTo>
                  <a:lnTo>
                    <a:pt x="80" y="211"/>
                  </a:lnTo>
                  <a:lnTo>
                    <a:pt x="80" y="246"/>
                  </a:lnTo>
                  <a:lnTo>
                    <a:pt x="17" y="246"/>
                  </a:lnTo>
                  <a:lnTo>
                    <a:pt x="17" y="246"/>
                  </a:lnTo>
                  <a:cubicBezTo>
                    <a:pt x="8" y="246"/>
                    <a:pt x="0" y="253"/>
                    <a:pt x="0" y="263"/>
                  </a:cubicBezTo>
                  <a:cubicBezTo>
                    <a:pt x="0" y="272"/>
                    <a:pt x="8" y="280"/>
                    <a:pt x="17" y="280"/>
                  </a:cubicBezTo>
                  <a:lnTo>
                    <a:pt x="17" y="280"/>
                  </a:lnTo>
                  <a:lnTo>
                    <a:pt x="80" y="280"/>
                  </a:lnTo>
                  <a:lnTo>
                    <a:pt x="80" y="332"/>
                  </a:lnTo>
                  <a:lnTo>
                    <a:pt x="17" y="332"/>
                  </a:lnTo>
                  <a:lnTo>
                    <a:pt x="17" y="332"/>
                  </a:lnTo>
                  <a:cubicBezTo>
                    <a:pt x="8" y="332"/>
                    <a:pt x="0" y="340"/>
                    <a:pt x="0" y="350"/>
                  </a:cubicBezTo>
                  <a:cubicBezTo>
                    <a:pt x="0" y="359"/>
                    <a:pt x="8" y="367"/>
                    <a:pt x="17" y="367"/>
                  </a:cubicBezTo>
                  <a:lnTo>
                    <a:pt x="17" y="367"/>
                  </a:lnTo>
                  <a:lnTo>
                    <a:pt x="80" y="367"/>
                  </a:lnTo>
                  <a:lnTo>
                    <a:pt x="80" y="402"/>
                  </a:lnTo>
                  <a:lnTo>
                    <a:pt x="112" y="402"/>
                  </a:lnTo>
                  <a:cubicBezTo>
                    <a:pt x="156" y="402"/>
                    <a:pt x="193" y="372"/>
                    <a:pt x="204" y="332"/>
                  </a:cubicBezTo>
                  <a:lnTo>
                    <a:pt x="235" y="332"/>
                  </a:lnTo>
                  <a:cubicBezTo>
                    <a:pt x="245" y="332"/>
                    <a:pt x="252" y="345"/>
                    <a:pt x="252" y="349"/>
                  </a:cubicBezTo>
                  <a:lnTo>
                    <a:pt x="252" y="462"/>
                  </a:lnTo>
                  <a:cubicBezTo>
                    <a:pt x="252" y="481"/>
                    <a:pt x="258" y="499"/>
                    <a:pt x="271" y="511"/>
                  </a:cubicBezTo>
                  <a:cubicBezTo>
                    <a:pt x="283" y="524"/>
                    <a:pt x="301" y="531"/>
                    <a:pt x="321" y="531"/>
                  </a:cubicBezTo>
                  <a:cubicBezTo>
                    <a:pt x="361" y="531"/>
                    <a:pt x="391" y="502"/>
                    <a:pt x="391" y="463"/>
                  </a:cubicBezTo>
                  <a:lnTo>
                    <a:pt x="391" y="306"/>
                  </a:lnTo>
                  <a:lnTo>
                    <a:pt x="391" y="306"/>
                  </a:lnTo>
                  <a:lnTo>
                    <a:pt x="391" y="149"/>
                  </a:lnTo>
                  <a:cubicBezTo>
                    <a:pt x="391" y="138"/>
                    <a:pt x="396" y="133"/>
                    <a:pt x="408" y="133"/>
                  </a:cubicBezTo>
                  <a:cubicBezTo>
                    <a:pt x="412" y="133"/>
                    <a:pt x="418" y="133"/>
                    <a:pt x="421" y="137"/>
                  </a:cubicBezTo>
                  <a:cubicBezTo>
                    <a:pt x="424" y="140"/>
                    <a:pt x="425" y="145"/>
                    <a:pt x="425" y="149"/>
                  </a:cubicBezTo>
                  <a:lnTo>
                    <a:pt x="425" y="263"/>
                  </a:lnTo>
                  <a:cubicBezTo>
                    <a:pt x="425" y="295"/>
                    <a:pt x="454" y="332"/>
                    <a:pt x="494" y="332"/>
                  </a:cubicBezTo>
                  <a:lnTo>
                    <a:pt x="518" y="332"/>
                  </a:lnTo>
                  <a:lnTo>
                    <a:pt x="518" y="491"/>
                  </a:lnTo>
                  <a:lnTo>
                    <a:pt x="577" y="491"/>
                  </a:lnTo>
                  <a:lnTo>
                    <a:pt x="577" y="554"/>
                  </a:lnTo>
                  <a:cubicBezTo>
                    <a:pt x="577" y="632"/>
                    <a:pt x="687" y="631"/>
                    <a:pt x="686" y="554"/>
                  </a:cubicBezTo>
                  <a:lnTo>
                    <a:pt x="686" y="491"/>
                  </a:lnTo>
                  <a:lnTo>
                    <a:pt x="884" y="491"/>
                  </a:lnTo>
                  <a:lnTo>
                    <a:pt x="1081" y="491"/>
                  </a:lnTo>
                  <a:lnTo>
                    <a:pt x="1081" y="554"/>
                  </a:lnTo>
                  <a:cubicBezTo>
                    <a:pt x="1082" y="631"/>
                    <a:pt x="1191" y="632"/>
                    <a:pt x="1191" y="554"/>
                  </a:cubicBezTo>
                  <a:lnTo>
                    <a:pt x="1191" y="491"/>
                  </a:lnTo>
                  <a:lnTo>
                    <a:pt x="1250" y="491"/>
                  </a:lnTo>
                  <a:lnTo>
                    <a:pt x="1250" y="294"/>
                  </a:lnTo>
                  <a:cubicBezTo>
                    <a:pt x="1250" y="241"/>
                    <a:pt x="1208" y="213"/>
                    <a:pt x="1184" y="210"/>
                  </a:cubicBezTo>
                  <a:close/>
                  <a:moveTo>
                    <a:pt x="633" y="372"/>
                  </a:moveTo>
                  <a:cubicBezTo>
                    <a:pt x="605" y="372"/>
                    <a:pt x="583" y="349"/>
                    <a:pt x="583" y="320"/>
                  </a:cubicBezTo>
                  <a:cubicBezTo>
                    <a:pt x="583" y="291"/>
                    <a:pt x="605" y="268"/>
                    <a:pt x="633" y="268"/>
                  </a:cubicBezTo>
                  <a:cubicBezTo>
                    <a:pt x="661" y="268"/>
                    <a:pt x="684" y="291"/>
                    <a:pt x="684" y="320"/>
                  </a:cubicBezTo>
                  <a:cubicBezTo>
                    <a:pt x="684" y="349"/>
                    <a:pt x="661" y="372"/>
                    <a:pt x="633" y="372"/>
                  </a:cubicBezTo>
                  <a:close/>
                  <a:moveTo>
                    <a:pt x="884" y="209"/>
                  </a:moveTo>
                  <a:lnTo>
                    <a:pt x="884" y="209"/>
                  </a:lnTo>
                  <a:lnTo>
                    <a:pt x="647" y="209"/>
                  </a:lnTo>
                  <a:lnTo>
                    <a:pt x="692" y="87"/>
                  </a:lnTo>
                  <a:cubicBezTo>
                    <a:pt x="697" y="69"/>
                    <a:pt x="706" y="57"/>
                    <a:pt x="726" y="57"/>
                  </a:cubicBezTo>
                  <a:lnTo>
                    <a:pt x="884" y="57"/>
                  </a:lnTo>
                  <a:lnTo>
                    <a:pt x="884" y="57"/>
                  </a:lnTo>
                  <a:lnTo>
                    <a:pt x="1043" y="57"/>
                  </a:lnTo>
                  <a:cubicBezTo>
                    <a:pt x="1062" y="57"/>
                    <a:pt x="1071" y="69"/>
                    <a:pt x="1076" y="87"/>
                  </a:cubicBezTo>
                  <a:lnTo>
                    <a:pt x="1122" y="209"/>
                  </a:lnTo>
                  <a:lnTo>
                    <a:pt x="884" y="209"/>
                  </a:lnTo>
                  <a:close/>
                  <a:moveTo>
                    <a:pt x="1135" y="372"/>
                  </a:moveTo>
                  <a:cubicBezTo>
                    <a:pt x="1107" y="372"/>
                    <a:pt x="1084" y="349"/>
                    <a:pt x="1084" y="320"/>
                  </a:cubicBezTo>
                  <a:cubicBezTo>
                    <a:pt x="1084" y="291"/>
                    <a:pt x="1107" y="268"/>
                    <a:pt x="1135" y="268"/>
                  </a:cubicBezTo>
                  <a:cubicBezTo>
                    <a:pt x="1163" y="268"/>
                    <a:pt x="1185" y="291"/>
                    <a:pt x="1186" y="320"/>
                  </a:cubicBezTo>
                  <a:cubicBezTo>
                    <a:pt x="1185" y="349"/>
                    <a:pt x="1163" y="372"/>
                    <a:pt x="1135" y="37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8" name="Gruppieren 77" descr="{&quot;Key&quot;:&quot;POWER_USER_SHAPE_ICON&quot;,&quot;Value&quot;:&quot;POWER_USER_SHAPE_ICON_STYLE_2&quot;}">
            <a:extLst>
              <a:ext uri="{FF2B5EF4-FFF2-40B4-BE49-F238E27FC236}">
                <a16:creationId xmlns:a16="http://schemas.microsoft.com/office/drawing/2014/main" id="{5E1BFC29-BD0C-78BA-80D2-CEB438C3B58A}"/>
              </a:ext>
            </a:extLst>
          </p:cNvPr>
          <p:cNvGrpSpPr>
            <a:grpSpLocks noChangeAspect="1"/>
          </p:cNvGrpSpPr>
          <p:nvPr/>
        </p:nvGrpSpPr>
        <p:grpSpPr>
          <a:xfrm>
            <a:off x="9965562" y="2924767"/>
            <a:ext cx="427716" cy="427716"/>
            <a:chOff x="462870" y="3616571"/>
            <a:chExt cx="762001" cy="762000"/>
          </a:xfrm>
        </p:grpSpPr>
        <p:sp>
          <p:nvSpPr>
            <p:cNvPr id="79" name="POWER_USER_SHAPE_ICON_STYLE_2">
              <a:extLst>
                <a:ext uri="{FF2B5EF4-FFF2-40B4-BE49-F238E27FC236}">
                  <a16:creationId xmlns:a16="http://schemas.microsoft.com/office/drawing/2014/main" id="{8F4B863A-3D25-4420-8AB7-C357F8C9FBA3}"/>
                </a:ext>
              </a:extLst>
            </p:cNvPr>
            <p:cNvSpPr/>
            <p:nvPr/>
          </p:nvSpPr>
          <p:spPr>
            <a:xfrm>
              <a:off x="462870" y="3616571"/>
              <a:ext cx="762001" cy="762000"/>
            </a:xfrm>
            <a:prstGeom prst="ellipse">
              <a:avLst/>
            </a:prstGeom>
            <a:solidFill>
              <a:srgbClr val="FFC000">
                <a:lumMod val="50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Freeform 63">
              <a:extLst>
                <a:ext uri="{FF2B5EF4-FFF2-40B4-BE49-F238E27FC236}">
                  <a16:creationId xmlns:a16="http://schemas.microsoft.com/office/drawing/2014/main" id="{A7D831D7-94A7-DB96-7E5C-E97D448BDCD0}"/>
                </a:ext>
              </a:extLst>
            </p:cNvPr>
            <p:cNvSpPr>
              <a:spLocks noEditPoints="1"/>
            </p:cNvSpPr>
            <p:nvPr/>
          </p:nvSpPr>
          <p:spPr bwMode="auto">
            <a:xfrm>
              <a:off x="589873" y="3874199"/>
              <a:ext cx="508000" cy="311859"/>
            </a:xfrm>
            <a:custGeom>
              <a:avLst/>
              <a:gdLst>
                <a:gd name="T0" fmla="*/ 966 w 1289"/>
                <a:gd name="T1" fmla="*/ 420 h 792"/>
                <a:gd name="T2" fmla="*/ 951 w 1289"/>
                <a:gd name="T3" fmla="*/ 283 h 792"/>
                <a:gd name="T4" fmla="*/ 1059 w 1289"/>
                <a:gd name="T5" fmla="*/ 266 h 792"/>
                <a:gd name="T6" fmla="*/ 1170 w 1289"/>
                <a:gd name="T7" fmla="*/ 398 h 792"/>
                <a:gd name="T8" fmla="*/ 1076 w 1289"/>
                <a:gd name="T9" fmla="*/ 731 h 792"/>
                <a:gd name="T10" fmla="*/ 1076 w 1289"/>
                <a:gd name="T11" fmla="*/ 586 h 792"/>
                <a:gd name="T12" fmla="*/ 1076 w 1289"/>
                <a:gd name="T13" fmla="*/ 731 h 792"/>
                <a:gd name="T14" fmla="*/ 502 w 1289"/>
                <a:gd name="T15" fmla="*/ 492 h 792"/>
                <a:gd name="T16" fmla="*/ 64 w 1289"/>
                <a:gd name="T17" fmla="*/ 328 h 792"/>
                <a:gd name="T18" fmla="*/ 532 w 1289"/>
                <a:gd name="T19" fmla="*/ 64 h 792"/>
                <a:gd name="T20" fmla="*/ 774 w 1289"/>
                <a:gd name="T21" fmla="*/ 160 h 792"/>
                <a:gd name="T22" fmla="*/ 554 w 1289"/>
                <a:gd name="T23" fmla="*/ 731 h 792"/>
                <a:gd name="T24" fmla="*/ 554 w 1289"/>
                <a:gd name="T25" fmla="*/ 586 h 792"/>
                <a:gd name="T26" fmla="*/ 554 w 1289"/>
                <a:gd name="T27" fmla="*/ 731 h 792"/>
                <a:gd name="T28" fmla="*/ 221 w 1289"/>
                <a:gd name="T29" fmla="*/ 659 h 792"/>
                <a:gd name="T30" fmla="*/ 366 w 1289"/>
                <a:gd name="T31" fmla="*/ 659 h 792"/>
                <a:gd name="T32" fmla="*/ 1270 w 1289"/>
                <a:gd name="T33" fmla="*/ 520 h 792"/>
                <a:gd name="T34" fmla="*/ 1256 w 1289"/>
                <a:gd name="T35" fmla="*/ 442 h 792"/>
                <a:gd name="T36" fmla="*/ 1125 w 1289"/>
                <a:gd name="T37" fmla="*/ 234 h 792"/>
                <a:gd name="T38" fmla="*/ 941 w 1289"/>
                <a:gd name="T39" fmla="*/ 207 h 792"/>
                <a:gd name="T40" fmla="*/ 882 w 1289"/>
                <a:gd name="T41" fmla="*/ 124 h 792"/>
                <a:gd name="T42" fmla="*/ 824 w 1289"/>
                <a:gd name="T43" fmla="*/ 387 h 792"/>
                <a:gd name="T44" fmla="*/ 808 w 1289"/>
                <a:gd name="T45" fmla="*/ 107 h 792"/>
                <a:gd name="T46" fmla="*/ 525 w 1289"/>
                <a:gd name="T47" fmla="*/ 3 h 792"/>
                <a:gd name="T48" fmla="*/ 22 w 1289"/>
                <a:gd name="T49" fmla="*/ 110 h 792"/>
                <a:gd name="T50" fmla="*/ 32 w 1289"/>
                <a:gd name="T51" fmla="*/ 382 h 792"/>
                <a:gd name="T52" fmla="*/ 95 w 1289"/>
                <a:gd name="T53" fmla="*/ 642 h 792"/>
                <a:gd name="T54" fmla="*/ 160 w 1289"/>
                <a:gd name="T55" fmla="*/ 661 h 792"/>
                <a:gd name="T56" fmla="*/ 424 w 1289"/>
                <a:gd name="T57" fmla="*/ 690 h 792"/>
                <a:gd name="T58" fmla="*/ 687 w 1289"/>
                <a:gd name="T59" fmla="*/ 661 h 792"/>
                <a:gd name="T60" fmla="*/ 1076 w 1289"/>
                <a:gd name="T61" fmla="*/ 792 h 792"/>
                <a:gd name="T62" fmla="*/ 1270 w 1289"/>
                <a:gd name="T63" fmla="*/ 661 h 792"/>
                <a:gd name="T64" fmla="*/ 1289 w 1289"/>
                <a:gd name="T65" fmla="*/ 539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9" h="792">
                  <a:moveTo>
                    <a:pt x="1161" y="420"/>
                  </a:moveTo>
                  <a:lnTo>
                    <a:pt x="966" y="420"/>
                  </a:lnTo>
                  <a:cubicBezTo>
                    <a:pt x="958" y="420"/>
                    <a:pt x="951" y="412"/>
                    <a:pt x="951" y="404"/>
                  </a:cubicBezTo>
                  <a:lnTo>
                    <a:pt x="951" y="283"/>
                  </a:lnTo>
                  <a:cubicBezTo>
                    <a:pt x="951" y="274"/>
                    <a:pt x="958" y="267"/>
                    <a:pt x="966" y="267"/>
                  </a:cubicBezTo>
                  <a:lnTo>
                    <a:pt x="1059" y="266"/>
                  </a:lnTo>
                  <a:cubicBezTo>
                    <a:pt x="1067" y="266"/>
                    <a:pt x="1078" y="271"/>
                    <a:pt x="1083" y="277"/>
                  </a:cubicBezTo>
                  <a:lnTo>
                    <a:pt x="1170" y="398"/>
                  </a:lnTo>
                  <a:cubicBezTo>
                    <a:pt x="1175" y="404"/>
                    <a:pt x="1169" y="420"/>
                    <a:pt x="1161" y="420"/>
                  </a:cubicBezTo>
                  <a:close/>
                  <a:moveTo>
                    <a:pt x="1076" y="731"/>
                  </a:moveTo>
                  <a:cubicBezTo>
                    <a:pt x="1036" y="731"/>
                    <a:pt x="1004" y="699"/>
                    <a:pt x="1004" y="659"/>
                  </a:cubicBezTo>
                  <a:cubicBezTo>
                    <a:pt x="1004" y="619"/>
                    <a:pt x="1036" y="586"/>
                    <a:pt x="1076" y="586"/>
                  </a:cubicBezTo>
                  <a:cubicBezTo>
                    <a:pt x="1116" y="586"/>
                    <a:pt x="1148" y="619"/>
                    <a:pt x="1148" y="659"/>
                  </a:cubicBezTo>
                  <a:cubicBezTo>
                    <a:pt x="1148" y="699"/>
                    <a:pt x="1116" y="731"/>
                    <a:pt x="1076" y="731"/>
                  </a:cubicBezTo>
                  <a:close/>
                  <a:moveTo>
                    <a:pt x="748" y="473"/>
                  </a:moveTo>
                  <a:lnTo>
                    <a:pt x="502" y="492"/>
                  </a:lnTo>
                  <a:cubicBezTo>
                    <a:pt x="496" y="492"/>
                    <a:pt x="491" y="492"/>
                    <a:pt x="490" y="492"/>
                  </a:cubicBezTo>
                  <a:lnTo>
                    <a:pt x="64" y="328"/>
                  </a:lnTo>
                  <a:lnTo>
                    <a:pt x="83" y="125"/>
                  </a:lnTo>
                  <a:lnTo>
                    <a:pt x="532" y="64"/>
                  </a:lnTo>
                  <a:cubicBezTo>
                    <a:pt x="537" y="63"/>
                    <a:pt x="543" y="65"/>
                    <a:pt x="543" y="65"/>
                  </a:cubicBezTo>
                  <a:lnTo>
                    <a:pt x="774" y="160"/>
                  </a:lnTo>
                  <a:cubicBezTo>
                    <a:pt x="774" y="192"/>
                    <a:pt x="774" y="358"/>
                    <a:pt x="748" y="473"/>
                  </a:cubicBezTo>
                  <a:close/>
                  <a:moveTo>
                    <a:pt x="554" y="731"/>
                  </a:moveTo>
                  <a:cubicBezTo>
                    <a:pt x="514" y="731"/>
                    <a:pt x="481" y="699"/>
                    <a:pt x="481" y="659"/>
                  </a:cubicBezTo>
                  <a:cubicBezTo>
                    <a:pt x="481" y="619"/>
                    <a:pt x="514" y="586"/>
                    <a:pt x="554" y="586"/>
                  </a:cubicBezTo>
                  <a:cubicBezTo>
                    <a:pt x="593" y="586"/>
                    <a:pt x="626" y="619"/>
                    <a:pt x="626" y="659"/>
                  </a:cubicBezTo>
                  <a:cubicBezTo>
                    <a:pt x="626" y="699"/>
                    <a:pt x="593" y="731"/>
                    <a:pt x="554" y="731"/>
                  </a:cubicBezTo>
                  <a:close/>
                  <a:moveTo>
                    <a:pt x="294" y="731"/>
                  </a:moveTo>
                  <a:cubicBezTo>
                    <a:pt x="254" y="731"/>
                    <a:pt x="221" y="699"/>
                    <a:pt x="221" y="659"/>
                  </a:cubicBezTo>
                  <a:cubicBezTo>
                    <a:pt x="221" y="619"/>
                    <a:pt x="254" y="586"/>
                    <a:pt x="294" y="586"/>
                  </a:cubicBezTo>
                  <a:cubicBezTo>
                    <a:pt x="334" y="586"/>
                    <a:pt x="366" y="619"/>
                    <a:pt x="366" y="659"/>
                  </a:cubicBezTo>
                  <a:cubicBezTo>
                    <a:pt x="366" y="699"/>
                    <a:pt x="334" y="731"/>
                    <a:pt x="294" y="731"/>
                  </a:cubicBezTo>
                  <a:close/>
                  <a:moveTo>
                    <a:pt x="1270" y="520"/>
                  </a:moveTo>
                  <a:lnTo>
                    <a:pt x="1256" y="520"/>
                  </a:lnTo>
                  <a:lnTo>
                    <a:pt x="1256" y="442"/>
                  </a:lnTo>
                  <a:cubicBezTo>
                    <a:pt x="1256" y="422"/>
                    <a:pt x="1246" y="405"/>
                    <a:pt x="1234" y="390"/>
                  </a:cubicBezTo>
                  <a:lnTo>
                    <a:pt x="1125" y="234"/>
                  </a:lnTo>
                  <a:cubicBezTo>
                    <a:pt x="1113" y="219"/>
                    <a:pt x="1098" y="207"/>
                    <a:pt x="1080" y="207"/>
                  </a:cubicBezTo>
                  <a:lnTo>
                    <a:pt x="941" y="207"/>
                  </a:lnTo>
                  <a:lnTo>
                    <a:pt x="941" y="124"/>
                  </a:lnTo>
                  <a:lnTo>
                    <a:pt x="882" y="124"/>
                  </a:lnTo>
                  <a:lnTo>
                    <a:pt x="882" y="387"/>
                  </a:lnTo>
                  <a:lnTo>
                    <a:pt x="824" y="387"/>
                  </a:lnTo>
                  <a:cubicBezTo>
                    <a:pt x="837" y="278"/>
                    <a:pt x="835" y="168"/>
                    <a:pt x="835" y="154"/>
                  </a:cubicBezTo>
                  <a:cubicBezTo>
                    <a:pt x="836" y="135"/>
                    <a:pt x="825" y="116"/>
                    <a:pt x="808" y="107"/>
                  </a:cubicBezTo>
                  <a:lnTo>
                    <a:pt x="566" y="8"/>
                  </a:lnTo>
                  <a:cubicBezTo>
                    <a:pt x="554" y="2"/>
                    <a:pt x="538" y="0"/>
                    <a:pt x="525" y="3"/>
                  </a:cubicBezTo>
                  <a:lnTo>
                    <a:pt x="60" y="67"/>
                  </a:lnTo>
                  <a:cubicBezTo>
                    <a:pt x="40" y="71"/>
                    <a:pt x="24" y="89"/>
                    <a:pt x="22" y="110"/>
                  </a:cubicBezTo>
                  <a:lnTo>
                    <a:pt x="2" y="331"/>
                  </a:lnTo>
                  <a:cubicBezTo>
                    <a:pt x="0" y="352"/>
                    <a:pt x="12" y="373"/>
                    <a:pt x="32" y="382"/>
                  </a:cubicBezTo>
                  <a:lnTo>
                    <a:pt x="95" y="406"/>
                  </a:lnTo>
                  <a:lnTo>
                    <a:pt x="95" y="642"/>
                  </a:lnTo>
                  <a:cubicBezTo>
                    <a:pt x="95" y="652"/>
                    <a:pt x="103" y="661"/>
                    <a:pt x="113" y="661"/>
                  </a:cubicBezTo>
                  <a:lnTo>
                    <a:pt x="160" y="661"/>
                  </a:lnTo>
                  <a:cubicBezTo>
                    <a:pt x="161" y="734"/>
                    <a:pt x="221" y="792"/>
                    <a:pt x="294" y="792"/>
                  </a:cubicBezTo>
                  <a:cubicBezTo>
                    <a:pt x="357" y="792"/>
                    <a:pt x="409" y="749"/>
                    <a:pt x="424" y="690"/>
                  </a:cubicBezTo>
                  <a:cubicBezTo>
                    <a:pt x="438" y="749"/>
                    <a:pt x="491" y="792"/>
                    <a:pt x="554" y="792"/>
                  </a:cubicBezTo>
                  <a:cubicBezTo>
                    <a:pt x="627" y="792"/>
                    <a:pt x="686" y="734"/>
                    <a:pt x="687" y="661"/>
                  </a:cubicBezTo>
                  <a:lnTo>
                    <a:pt x="942" y="661"/>
                  </a:lnTo>
                  <a:cubicBezTo>
                    <a:pt x="944" y="734"/>
                    <a:pt x="1003" y="792"/>
                    <a:pt x="1076" y="792"/>
                  </a:cubicBezTo>
                  <a:cubicBezTo>
                    <a:pt x="1149" y="792"/>
                    <a:pt x="1209" y="734"/>
                    <a:pt x="1210" y="661"/>
                  </a:cubicBezTo>
                  <a:lnTo>
                    <a:pt x="1270" y="661"/>
                  </a:lnTo>
                  <a:cubicBezTo>
                    <a:pt x="1281" y="661"/>
                    <a:pt x="1289" y="652"/>
                    <a:pt x="1289" y="642"/>
                  </a:cubicBezTo>
                  <a:lnTo>
                    <a:pt x="1289" y="539"/>
                  </a:lnTo>
                  <a:cubicBezTo>
                    <a:pt x="1289" y="529"/>
                    <a:pt x="1281" y="520"/>
                    <a:pt x="1270" y="5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81" name="Gruppieren 80" descr="{&quot;Key&quot;:&quot;POWER_USER_SHAPE_ICON&quot;,&quot;Value&quot;:&quot;POWER_USER_SHAPE_ICON_STYLE_2&quot;}">
            <a:extLst>
              <a:ext uri="{FF2B5EF4-FFF2-40B4-BE49-F238E27FC236}">
                <a16:creationId xmlns:a16="http://schemas.microsoft.com/office/drawing/2014/main" id="{E31480F5-A82C-AE2B-ECC8-596C6266F098}"/>
              </a:ext>
            </a:extLst>
          </p:cNvPr>
          <p:cNvGrpSpPr>
            <a:grpSpLocks noChangeAspect="1"/>
          </p:cNvGrpSpPr>
          <p:nvPr/>
        </p:nvGrpSpPr>
        <p:grpSpPr>
          <a:xfrm>
            <a:off x="10314804" y="2840935"/>
            <a:ext cx="340984" cy="340984"/>
            <a:chOff x="6665358" y="1041710"/>
            <a:chExt cx="762000" cy="762000"/>
          </a:xfrm>
        </p:grpSpPr>
        <p:sp>
          <p:nvSpPr>
            <p:cNvPr id="82" name="POWER_USER_SHAPE_ICON_STYLE_2">
              <a:extLst>
                <a:ext uri="{FF2B5EF4-FFF2-40B4-BE49-F238E27FC236}">
                  <a16:creationId xmlns:a16="http://schemas.microsoft.com/office/drawing/2014/main" id="{1EADDF94-9C1B-429F-B272-DDE05C50A09D}"/>
                </a:ext>
              </a:extLst>
            </p:cNvPr>
            <p:cNvSpPr/>
            <p:nvPr/>
          </p:nvSpPr>
          <p:spPr>
            <a:xfrm>
              <a:off x="6665358" y="1041710"/>
              <a:ext cx="762000" cy="762000"/>
            </a:xfrm>
            <a:prstGeom prst="ellipse">
              <a:avLst/>
            </a:prstGeom>
            <a:solidFill>
              <a:srgbClr val="7F6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Solar_panel2" descr="{&quot;Key&quot;:&quot;POWER_USER_SHAPE_ICON&quot;,&quot;Value&quot;:&quot;POWER_USER_SHAPE_ICON_STYLE_1&quot;}">
              <a:extLst>
                <a:ext uri="{FF2B5EF4-FFF2-40B4-BE49-F238E27FC236}">
                  <a16:creationId xmlns:a16="http://schemas.microsoft.com/office/drawing/2014/main" id="{493507E1-86B9-F339-AA51-6E741FA40E8D}"/>
                </a:ext>
              </a:extLst>
            </p:cNvPr>
            <p:cNvSpPr>
              <a:spLocks noChangeAspect="1" noEditPoints="1"/>
            </p:cNvSpPr>
            <p:nvPr>
              <p:custDataLst>
                <p:tags r:id="rId5"/>
              </p:custDataLst>
            </p:nvPr>
          </p:nvSpPr>
          <p:spPr bwMode="auto">
            <a:xfrm>
              <a:off x="6792354" y="1217351"/>
              <a:ext cx="508001" cy="482877"/>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4" name="Textfeld 83">
            <a:extLst>
              <a:ext uri="{FF2B5EF4-FFF2-40B4-BE49-F238E27FC236}">
                <a16:creationId xmlns:a16="http://schemas.microsoft.com/office/drawing/2014/main" id="{2160825A-2429-AD00-2E55-1F1CBA790F52}"/>
              </a:ext>
            </a:extLst>
          </p:cNvPr>
          <p:cNvSpPr txBox="1"/>
          <p:nvPr/>
        </p:nvSpPr>
        <p:spPr>
          <a:xfrm>
            <a:off x="2609298" y="4453525"/>
            <a:ext cx="1784392" cy="553998"/>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alibri" panose="020F0502020204030204"/>
                <a:ea typeface="+mn-ea"/>
                <a:cs typeface="+mn-cs"/>
              </a:rPr>
              <a:t>Primärenergie ges.</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5" name="Textfeld 84">
            <a:extLst>
              <a:ext uri="{FF2B5EF4-FFF2-40B4-BE49-F238E27FC236}">
                <a16:creationId xmlns:a16="http://schemas.microsoft.com/office/drawing/2014/main" id="{88A1071D-A80F-CF7A-EA4B-A5975C6B04C1}"/>
              </a:ext>
            </a:extLst>
          </p:cNvPr>
          <p:cNvSpPr txBox="1"/>
          <p:nvPr/>
        </p:nvSpPr>
        <p:spPr>
          <a:xfrm>
            <a:off x="2530005" y="5541493"/>
            <a:ext cx="2032037" cy="584775"/>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alibri" panose="020F0502020204030204"/>
                <a:ea typeface="+mn-ea"/>
                <a:cs typeface="+mn-cs"/>
              </a:rPr>
              <a:t>Primärenergie ges. &amp; Treibhausgas</a:t>
            </a:r>
          </a:p>
        </p:txBody>
      </p:sp>
      <p:sp>
        <p:nvSpPr>
          <p:cNvPr id="87" name="Textfeld 86">
            <a:extLst>
              <a:ext uri="{FF2B5EF4-FFF2-40B4-BE49-F238E27FC236}">
                <a16:creationId xmlns:a16="http://schemas.microsoft.com/office/drawing/2014/main" id="{223F54D6-15FE-37C0-0236-A5B3FDD18B04}"/>
              </a:ext>
            </a:extLst>
          </p:cNvPr>
          <p:cNvSpPr txBox="1"/>
          <p:nvPr/>
        </p:nvSpPr>
        <p:spPr>
          <a:xfrm>
            <a:off x="4657246" y="2417193"/>
            <a:ext cx="997517" cy="420564"/>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AT" sz="2133" b="0" i="0" u="none" strike="noStrike" kern="1200" cap="none" spc="0" normalizeH="0" baseline="0" noProof="0">
                <a:ln>
                  <a:noFill/>
                </a:ln>
                <a:solidFill>
                  <a:srgbClr val="000000"/>
                </a:solidFill>
                <a:effectLst/>
                <a:uLnTx/>
                <a:uFillTx/>
                <a:latin typeface="Calibri" panose="020F0502020204030204"/>
                <a:ea typeface="+mn-ea"/>
                <a:cs typeface="+mn-cs"/>
              </a:rPr>
              <a:t>Betrieb</a:t>
            </a:r>
          </a:p>
        </p:txBody>
      </p:sp>
      <p:sp>
        <p:nvSpPr>
          <p:cNvPr id="88" name="Textfeld 87">
            <a:extLst>
              <a:ext uri="{FF2B5EF4-FFF2-40B4-BE49-F238E27FC236}">
                <a16:creationId xmlns:a16="http://schemas.microsoft.com/office/drawing/2014/main" id="{0B542D24-00F2-30E8-49DF-416E0C7CA9D8}"/>
              </a:ext>
            </a:extLst>
          </p:cNvPr>
          <p:cNvSpPr txBox="1"/>
          <p:nvPr/>
        </p:nvSpPr>
        <p:spPr>
          <a:xfrm>
            <a:off x="4646098" y="2109602"/>
            <a:ext cx="2329841" cy="420564"/>
          </a:xfrm>
          <a:prstGeom prst="rect">
            <a:avLst/>
          </a:prstGeom>
          <a:noFill/>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2133" b="1" i="0" u="none" strike="noStrike" kern="1200" cap="none" spc="0" normalizeH="0" baseline="0" noProof="0">
                <a:ln>
                  <a:noFill/>
                </a:ln>
                <a:solidFill>
                  <a:srgbClr val="000000"/>
                </a:solidFill>
                <a:effectLst/>
                <a:uLnTx/>
                <a:uFillTx/>
                <a:latin typeface="Calibri" panose="020F0502020204030204"/>
                <a:ea typeface="+mn-ea"/>
                <a:cs typeface="+mn-cs"/>
              </a:rPr>
              <a:t>Systemgrenze:</a:t>
            </a:r>
            <a:endParaRPr kumimoji="0" lang="de-AT" sz="2133"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9" name="Textfeld 88">
            <a:extLst>
              <a:ext uri="{FF2B5EF4-FFF2-40B4-BE49-F238E27FC236}">
                <a16:creationId xmlns:a16="http://schemas.microsoft.com/office/drawing/2014/main" id="{6FA28BD9-714C-DA16-4875-4B235AE02811}"/>
              </a:ext>
            </a:extLst>
          </p:cNvPr>
          <p:cNvSpPr txBox="1"/>
          <p:nvPr/>
        </p:nvSpPr>
        <p:spPr>
          <a:xfrm>
            <a:off x="7665161" y="2444312"/>
            <a:ext cx="1401859" cy="420564"/>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AT" sz="2133" b="0" i="0" u="none" strike="noStrike" kern="1200" cap="none" spc="0" normalizeH="0" baseline="0" noProof="0" dirty="0">
                <a:ln>
                  <a:noFill/>
                </a:ln>
                <a:solidFill>
                  <a:srgbClr val="000000"/>
                </a:solidFill>
                <a:effectLst/>
                <a:uLnTx/>
                <a:uFillTx/>
                <a:latin typeface="Calibri" panose="020F0502020204030204"/>
                <a:ea typeface="+mn-ea"/>
                <a:cs typeface="+mn-cs"/>
              </a:rPr>
              <a:t>+ Mobilität</a:t>
            </a:r>
          </a:p>
        </p:txBody>
      </p:sp>
      <p:cxnSp>
        <p:nvCxnSpPr>
          <p:cNvPr id="96" name="Gerader Verbinder 95">
            <a:extLst>
              <a:ext uri="{FF2B5EF4-FFF2-40B4-BE49-F238E27FC236}">
                <a16:creationId xmlns:a16="http://schemas.microsoft.com/office/drawing/2014/main" id="{400FE152-B466-420C-9270-ED43ABCD6055}"/>
              </a:ext>
            </a:extLst>
          </p:cNvPr>
          <p:cNvCxnSpPr>
            <a:cxnSpLocks/>
          </p:cNvCxnSpPr>
          <p:nvPr/>
        </p:nvCxnSpPr>
        <p:spPr>
          <a:xfrm>
            <a:off x="6629471" y="3578521"/>
            <a:ext cx="0" cy="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11" name="Gerader Verbinder 110">
            <a:extLst>
              <a:ext uri="{FF2B5EF4-FFF2-40B4-BE49-F238E27FC236}">
                <a16:creationId xmlns:a16="http://schemas.microsoft.com/office/drawing/2014/main" id="{105A339B-8838-FE3F-8318-B8E494C70BFA}"/>
              </a:ext>
            </a:extLst>
          </p:cNvPr>
          <p:cNvCxnSpPr>
            <a:cxnSpLocks/>
          </p:cNvCxnSpPr>
          <p:nvPr/>
        </p:nvCxnSpPr>
        <p:spPr>
          <a:xfrm>
            <a:off x="6802500" y="5747748"/>
            <a:ext cx="0" cy="0"/>
          </a:xfrm>
          <a:prstGeom prst="line">
            <a:avLst/>
          </a:prstGeom>
          <a:effectLst/>
        </p:spPr>
        <p:style>
          <a:lnRef idx="1">
            <a:schemeClr val="accent1"/>
          </a:lnRef>
          <a:fillRef idx="0">
            <a:schemeClr val="accent1"/>
          </a:fillRef>
          <a:effectRef idx="0">
            <a:schemeClr val="accent1"/>
          </a:effectRef>
          <a:fontRef idx="minor">
            <a:schemeClr val="tx1"/>
          </a:fontRef>
        </p:style>
      </p:cxnSp>
      <p:sp>
        <p:nvSpPr>
          <p:cNvPr id="112" name="Textfeld 111">
            <a:extLst>
              <a:ext uri="{FF2B5EF4-FFF2-40B4-BE49-F238E27FC236}">
                <a16:creationId xmlns:a16="http://schemas.microsoft.com/office/drawing/2014/main" id="{058AAA24-7D35-6218-7F21-C791F27438AA}"/>
              </a:ext>
            </a:extLst>
          </p:cNvPr>
          <p:cNvSpPr txBox="1"/>
          <p:nvPr/>
        </p:nvSpPr>
        <p:spPr>
          <a:xfrm>
            <a:off x="638097" y="2173537"/>
            <a:ext cx="1706775" cy="420564"/>
          </a:xfrm>
          <a:prstGeom prst="rect">
            <a:avLst/>
          </a:prstGeom>
          <a:noFill/>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2133" b="1" i="0" u="none" strike="noStrike" kern="1200" cap="none" spc="0" normalizeH="0" baseline="0" noProof="0">
                <a:ln>
                  <a:noFill/>
                </a:ln>
                <a:solidFill>
                  <a:srgbClr val="000000"/>
                </a:solidFill>
                <a:effectLst/>
                <a:uLnTx/>
                <a:uFillTx/>
                <a:latin typeface="Calibri" panose="020F0502020204030204"/>
                <a:ea typeface="+mn-ea"/>
                <a:cs typeface="+mn-cs"/>
              </a:rPr>
              <a:t>Deklaration:</a:t>
            </a:r>
            <a:endParaRPr kumimoji="0" lang="de-AT" sz="2133"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3" name="Textfeld 112">
            <a:extLst>
              <a:ext uri="{FF2B5EF4-FFF2-40B4-BE49-F238E27FC236}">
                <a16:creationId xmlns:a16="http://schemas.microsoft.com/office/drawing/2014/main" id="{A28067F9-1F7C-5EBC-B867-9FBFB8006314}"/>
              </a:ext>
            </a:extLst>
          </p:cNvPr>
          <p:cNvSpPr txBox="1"/>
          <p:nvPr/>
        </p:nvSpPr>
        <p:spPr>
          <a:xfrm>
            <a:off x="2599681" y="3283424"/>
            <a:ext cx="1755003" cy="338554"/>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alibri" panose="020F0502020204030204"/>
                <a:ea typeface="+mn-ea"/>
                <a:cs typeface="+mn-cs"/>
              </a:rPr>
              <a:t>Primärenergie ges.</a:t>
            </a:r>
          </a:p>
        </p:txBody>
      </p:sp>
      <p:sp>
        <p:nvSpPr>
          <p:cNvPr id="114" name="Textfeld 113">
            <a:extLst>
              <a:ext uri="{FF2B5EF4-FFF2-40B4-BE49-F238E27FC236}">
                <a16:creationId xmlns:a16="http://schemas.microsoft.com/office/drawing/2014/main" id="{62800858-DBC5-ED1F-7A63-C072E35CC9DD}"/>
              </a:ext>
            </a:extLst>
          </p:cNvPr>
          <p:cNvSpPr txBox="1"/>
          <p:nvPr/>
        </p:nvSpPr>
        <p:spPr>
          <a:xfrm>
            <a:off x="2602225" y="2149731"/>
            <a:ext cx="6461292" cy="420564"/>
          </a:xfrm>
          <a:prstGeom prst="rect">
            <a:avLst/>
          </a:prstGeom>
          <a:noFill/>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2133" b="0" i="0" u="none" strike="noStrike" kern="1200" cap="none" spc="0" normalizeH="0" baseline="0" noProof="0">
                <a:ln>
                  <a:noFill/>
                </a:ln>
                <a:solidFill>
                  <a:srgbClr val="000000"/>
                </a:solidFill>
                <a:effectLst/>
                <a:uLnTx/>
                <a:uFillTx/>
                <a:latin typeface="Calibri" panose="020F0502020204030204"/>
                <a:ea typeface="+mn-ea"/>
                <a:cs typeface="+mn-cs"/>
              </a:rPr>
              <a:t>Bilanz:</a:t>
            </a:r>
            <a:endParaRPr kumimoji="0" lang="de-AT" sz="2133"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95" name="Gruppieren 94">
            <a:extLst>
              <a:ext uri="{FF2B5EF4-FFF2-40B4-BE49-F238E27FC236}">
                <a16:creationId xmlns:a16="http://schemas.microsoft.com/office/drawing/2014/main" id="{9B4BE8C6-E757-4266-978A-CE4260818869}"/>
              </a:ext>
            </a:extLst>
          </p:cNvPr>
          <p:cNvGrpSpPr/>
          <p:nvPr/>
        </p:nvGrpSpPr>
        <p:grpSpPr>
          <a:xfrm>
            <a:off x="4556593" y="5898882"/>
            <a:ext cx="6571777" cy="258435"/>
            <a:chOff x="4683195" y="5898882"/>
            <a:chExt cx="6445175" cy="258435"/>
          </a:xfrm>
        </p:grpSpPr>
        <p:sp>
          <p:nvSpPr>
            <p:cNvPr id="97" name="Rechteck: abgerundete Ecken 96">
              <a:extLst>
                <a:ext uri="{FF2B5EF4-FFF2-40B4-BE49-F238E27FC236}">
                  <a16:creationId xmlns:a16="http://schemas.microsoft.com/office/drawing/2014/main" id="{10A299DF-08CC-D782-E87C-09B7DB10DCC4}"/>
                </a:ext>
              </a:extLst>
            </p:cNvPr>
            <p:cNvSpPr/>
            <p:nvPr/>
          </p:nvSpPr>
          <p:spPr>
            <a:xfrm>
              <a:off x="4716374" y="5953027"/>
              <a:ext cx="2124180" cy="158400"/>
            </a:xfrm>
            <a:prstGeom prst="roundRect">
              <a:avLst>
                <a:gd name="adj" fmla="val 50000"/>
              </a:avLst>
            </a:prstGeom>
            <a:solidFill>
              <a:srgbClr val="3BACBE"/>
            </a:solidFill>
            <a:ln w="19050">
              <a:solidFill>
                <a:srgbClr val="3BACBE"/>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98" name="Rechteck: abgerundete Ecken 97">
              <a:extLst>
                <a:ext uri="{FF2B5EF4-FFF2-40B4-BE49-F238E27FC236}">
                  <a16:creationId xmlns:a16="http://schemas.microsoft.com/office/drawing/2014/main" id="{DCB7157A-A6B5-9BA3-FB6D-8DF357855DDE}"/>
                </a:ext>
              </a:extLst>
            </p:cNvPr>
            <p:cNvSpPr/>
            <p:nvPr/>
          </p:nvSpPr>
          <p:spPr>
            <a:xfrm>
              <a:off x="4683195" y="5911831"/>
              <a:ext cx="6445175" cy="244800"/>
            </a:xfrm>
            <a:prstGeom prst="roundRect">
              <a:avLst>
                <a:gd name="adj" fmla="val 50000"/>
              </a:avLst>
            </a:prstGeom>
            <a:noFill/>
            <a:ln w="12700">
              <a:solidFill>
                <a:srgbClr val="3BACBE"/>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99" name="Rechteck: abgerundete Ecken 98">
              <a:extLst>
                <a:ext uri="{FF2B5EF4-FFF2-40B4-BE49-F238E27FC236}">
                  <a16:creationId xmlns:a16="http://schemas.microsoft.com/office/drawing/2014/main" id="{CA18A364-6D26-D86D-2188-BE578ED58206}"/>
                </a:ext>
              </a:extLst>
            </p:cNvPr>
            <p:cNvSpPr/>
            <p:nvPr/>
          </p:nvSpPr>
          <p:spPr>
            <a:xfrm>
              <a:off x="7755500" y="5957643"/>
              <a:ext cx="1261011" cy="158400"/>
            </a:xfrm>
            <a:prstGeom prst="roundRect">
              <a:avLst>
                <a:gd name="adj" fmla="val 50000"/>
              </a:avLst>
            </a:prstGeom>
            <a:solidFill>
              <a:srgbClr val="3BACBE"/>
            </a:solidFill>
            <a:ln w="19050">
              <a:solidFill>
                <a:srgbClr val="3BACBE"/>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00" name="Rechteck: abgerundete Ecken 99">
              <a:extLst>
                <a:ext uri="{FF2B5EF4-FFF2-40B4-BE49-F238E27FC236}">
                  <a16:creationId xmlns:a16="http://schemas.microsoft.com/office/drawing/2014/main" id="{A0CDB385-C246-C6C2-BB08-7D49A463EC4C}"/>
                </a:ext>
              </a:extLst>
            </p:cNvPr>
            <p:cNvSpPr/>
            <p:nvPr/>
          </p:nvSpPr>
          <p:spPr>
            <a:xfrm>
              <a:off x="9624826" y="5957643"/>
              <a:ext cx="1434628" cy="158400"/>
            </a:xfrm>
            <a:prstGeom prst="roundRect">
              <a:avLst>
                <a:gd name="adj" fmla="val 50000"/>
              </a:avLst>
            </a:prstGeom>
            <a:solidFill>
              <a:srgbClr val="3BACBE"/>
            </a:solidFill>
            <a:ln w="19050">
              <a:solidFill>
                <a:srgbClr val="3BACBE"/>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03" name="Additionszeichen 102">
              <a:extLst>
                <a:ext uri="{FF2B5EF4-FFF2-40B4-BE49-F238E27FC236}">
                  <a16:creationId xmlns:a16="http://schemas.microsoft.com/office/drawing/2014/main" id="{6E2064D7-6322-DA27-1780-EFF99B1CA231}"/>
                </a:ext>
              </a:extLst>
            </p:cNvPr>
            <p:cNvSpPr/>
            <p:nvPr/>
          </p:nvSpPr>
          <p:spPr>
            <a:xfrm>
              <a:off x="7181377" y="5905317"/>
              <a:ext cx="252000" cy="252000"/>
            </a:xfrm>
            <a:prstGeom prst="mathPlus">
              <a:avLst/>
            </a:prstGeom>
            <a:solidFill>
              <a:srgbClr val="3BACBE"/>
            </a:solidFill>
            <a:ln w="19050">
              <a:solidFill>
                <a:srgbClr val="3BACBE"/>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15" name="Additionszeichen 114">
              <a:extLst>
                <a:ext uri="{FF2B5EF4-FFF2-40B4-BE49-F238E27FC236}">
                  <a16:creationId xmlns:a16="http://schemas.microsoft.com/office/drawing/2014/main" id="{BB87074E-F1AF-0C25-9AEA-848CD9AF86B1}"/>
                </a:ext>
              </a:extLst>
            </p:cNvPr>
            <p:cNvSpPr/>
            <p:nvPr/>
          </p:nvSpPr>
          <p:spPr>
            <a:xfrm>
              <a:off x="9198657" y="5898882"/>
              <a:ext cx="252000" cy="252000"/>
            </a:xfrm>
            <a:prstGeom prst="mathPlus">
              <a:avLst/>
            </a:prstGeom>
            <a:solidFill>
              <a:srgbClr val="3BACBE"/>
            </a:solidFill>
            <a:ln w="19050">
              <a:solidFill>
                <a:srgbClr val="3BACBE"/>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grpSp>
      <p:sp>
        <p:nvSpPr>
          <p:cNvPr id="121" name="Additionszeichen 120">
            <a:extLst>
              <a:ext uri="{FF2B5EF4-FFF2-40B4-BE49-F238E27FC236}">
                <a16:creationId xmlns:a16="http://schemas.microsoft.com/office/drawing/2014/main" id="{53CC7B0A-124A-568B-78E1-604E3E30DF59}"/>
              </a:ext>
            </a:extLst>
          </p:cNvPr>
          <p:cNvSpPr/>
          <p:nvPr/>
        </p:nvSpPr>
        <p:spPr>
          <a:xfrm>
            <a:off x="7108797" y="5589097"/>
            <a:ext cx="252000" cy="252000"/>
          </a:xfrm>
          <a:prstGeom prst="mathPlus">
            <a:avLst/>
          </a:prstGeom>
          <a:solidFill>
            <a:srgbClr val="FF8C00"/>
          </a:solidFill>
          <a:ln w="19050">
            <a:no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grpSp>
        <p:nvGrpSpPr>
          <p:cNvPr id="125" name="Gruppieren 124">
            <a:extLst>
              <a:ext uri="{FF2B5EF4-FFF2-40B4-BE49-F238E27FC236}">
                <a16:creationId xmlns:a16="http://schemas.microsoft.com/office/drawing/2014/main" id="{DF5C3880-B37B-6BB1-786D-8C76BB01195F}"/>
              </a:ext>
            </a:extLst>
          </p:cNvPr>
          <p:cNvGrpSpPr/>
          <p:nvPr/>
        </p:nvGrpSpPr>
        <p:grpSpPr>
          <a:xfrm>
            <a:off x="4573591" y="3598014"/>
            <a:ext cx="2155668" cy="243277"/>
            <a:chOff x="1920729" y="2379351"/>
            <a:chExt cx="1741438" cy="196529"/>
          </a:xfrm>
          <a:solidFill>
            <a:srgbClr val="1F00CC"/>
          </a:solidFill>
          <a:effectLst/>
        </p:grpSpPr>
        <p:sp>
          <p:nvSpPr>
            <p:cNvPr id="126" name="Rechteck: abgerundete Ecken 125">
              <a:extLst>
                <a:ext uri="{FF2B5EF4-FFF2-40B4-BE49-F238E27FC236}">
                  <a16:creationId xmlns:a16="http://schemas.microsoft.com/office/drawing/2014/main" id="{2BA33A15-12A7-89AA-1268-420F18F7BCF8}"/>
                </a:ext>
              </a:extLst>
            </p:cNvPr>
            <p:cNvSpPr/>
            <p:nvPr/>
          </p:nvSpPr>
          <p:spPr>
            <a:xfrm>
              <a:off x="1948903" y="2414985"/>
              <a:ext cx="1668660" cy="128686"/>
            </a:xfrm>
            <a:prstGeom prst="roundRect">
              <a:avLst>
                <a:gd name="adj" fmla="val 50000"/>
              </a:avLst>
            </a:prstGeom>
            <a:solidFill>
              <a:srgbClr val="950F53"/>
            </a:solidFill>
            <a:ln>
              <a:solidFill>
                <a:srgbClr val="950F53"/>
              </a:solidFill>
            </a:ln>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27" name="Rechteck: abgerundete Ecken 126">
              <a:extLst>
                <a:ext uri="{FF2B5EF4-FFF2-40B4-BE49-F238E27FC236}">
                  <a16:creationId xmlns:a16="http://schemas.microsoft.com/office/drawing/2014/main" id="{CF19D1C5-0ADF-3DC6-E098-AC9F0120CDF2}"/>
                </a:ext>
              </a:extLst>
            </p:cNvPr>
            <p:cNvSpPr/>
            <p:nvPr/>
          </p:nvSpPr>
          <p:spPr>
            <a:xfrm>
              <a:off x="1920729" y="2379351"/>
              <a:ext cx="1741438" cy="196529"/>
            </a:xfrm>
            <a:prstGeom prst="roundRect">
              <a:avLst>
                <a:gd name="adj" fmla="val 50000"/>
              </a:avLst>
            </a:prstGeom>
            <a:noFill/>
            <a:ln>
              <a:solidFill>
                <a:srgbClr val="950F53"/>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grpSp>
      <p:sp>
        <p:nvSpPr>
          <p:cNvPr id="135" name="Textfeld 134">
            <a:extLst>
              <a:ext uri="{FF2B5EF4-FFF2-40B4-BE49-F238E27FC236}">
                <a16:creationId xmlns:a16="http://schemas.microsoft.com/office/drawing/2014/main" id="{FCFF0D81-028B-40CB-2F12-8EC78033A2D5}"/>
              </a:ext>
            </a:extLst>
          </p:cNvPr>
          <p:cNvSpPr txBox="1"/>
          <p:nvPr/>
        </p:nvSpPr>
        <p:spPr>
          <a:xfrm>
            <a:off x="444842" y="5720327"/>
            <a:ext cx="2085163" cy="577081"/>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err="1">
                <a:ln>
                  <a:noFill/>
                </a:ln>
                <a:solidFill>
                  <a:prstClr val="black"/>
                </a:solidFill>
                <a:effectLst/>
                <a:uLnTx/>
                <a:uFillTx/>
                <a:latin typeface="Bahnschrift" panose="020B0502040204020203" pitchFamily="34" charset="0"/>
                <a:ea typeface="+mn-ea"/>
                <a:cs typeface="+mn-cs"/>
              </a:rPr>
              <a:t>klimaneutrales</a:t>
            </a:r>
            <a:r>
              <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Plus-</a:t>
            </a:r>
            <a:r>
              <a:rPr kumimoji="0" lang="en-GB" sz="1050" b="1" i="0" u="none" strike="noStrike" kern="1200" cap="none" spc="0" normalizeH="0" baseline="0" noProof="0" dirty="0" err="1">
                <a:ln>
                  <a:noFill/>
                </a:ln>
                <a:solidFill>
                  <a:prstClr val="black"/>
                </a:solidFill>
                <a:effectLst/>
                <a:uLnTx/>
                <a:uFillTx/>
                <a:latin typeface="Bahnschrift" panose="020B0502040204020203" pitchFamily="34" charset="0"/>
                <a:ea typeface="+mn-ea"/>
                <a:cs typeface="+mn-cs"/>
              </a:rPr>
              <a:t>Energie</a:t>
            </a:r>
            <a:r>
              <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-Quartier</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endParaRPr>
          </a:p>
        </p:txBody>
      </p:sp>
      <p:sp>
        <p:nvSpPr>
          <p:cNvPr id="116" name="Textfeld 115">
            <a:extLst>
              <a:ext uri="{FF2B5EF4-FFF2-40B4-BE49-F238E27FC236}">
                <a16:creationId xmlns:a16="http://schemas.microsoft.com/office/drawing/2014/main" id="{3A28B809-05E4-4F4C-AF3A-035826060BF1}"/>
              </a:ext>
            </a:extLst>
          </p:cNvPr>
          <p:cNvSpPr txBox="1"/>
          <p:nvPr/>
        </p:nvSpPr>
        <p:spPr>
          <a:xfrm>
            <a:off x="9580140" y="2443320"/>
            <a:ext cx="1906612" cy="420564"/>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AT" sz="2133" b="0" i="0" u="none" strike="noStrike" kern="1200" cap="none" spc="0" normalizeH="0" baseline="0" noProof="0" dirty="0">
                <a:ln>
                  <a:noFill/>
                </a:ln>
                <a:solidFill>
                  <a:srgbClr val="000000"/>
                </a:solidFill>
                <a:effectLst/>
                <a:uLnTx/>
                <a:uFillTx/>
                <a:latin typeface="Calibri" panose="020F0502020204030204"/>
                <a:ea typeface="+mn-ea"/>
                <a:cs typeface="+mn-cs"/>
              </a:rPr>
              <a:t>+ graue Energie</a:t>
            </a:r>
          </a:p>
        </p:txBody>
      </p:sp>
      <p:grpSp>
        <p:nvGrpSpPr>
          <p:cNvPr id="6" name="Gruppieren 5">
            <a:extLst>
              <a:ext uri="{FF2B5EF4-FFF2-40B4-BE49-F238E27FC236}">
                <a16:creationId xmlns:a16="http://schemas.microsoft.com/office/drawing/2014/main" id="{D80BF11C-0CDE-EB23-03AF-0E9784D22365}"/>
              </a:ext>
            </a:extLst>
          </p:cNvPr>
          <p:cNvGrpSpPr/>
          <p:nvPr/>
        </p:nvGrpSpPr>
        <p:grpSpPr>
          <a:xfrm>
            <a:off x="1125390" y="4993003"/>
            <a:ext cx="785429" cy="778749"/>
            <a:chOff x="4399640" y="1160186"/>
            <a:chExt cx="785172" cy="778492"/>
          </a:xfrm>
          <a:solidFill>
            <a:srgbClr val="F59C00"/>
          </a:solidFill>
          <a:effectLst>
            <a:outerShdw blurRad="50800" dist="38100" dir="2700000" algn="tl" rotWithShape="0">
              <a:prstClr val="black">
                <a:alpha val="40000"/>
              </a:prstClr>
            </a:outerShdw>
          </a:effectLst>
        </p:grpSpPr>
        <p:sp>
          <p:nvSpPr>
            <p:cNvPr id="7" name="Stern: 10 Zacken 6">
              <a:extLst>
                <a:ext uri="{FF2B5EF4-FFF2-40B4-BE49-F238E27FC236}">
                  <a16:creationId xmlns:a16="http://schemas.microsoft.com/office/drawing/2014/main" id="{FDC96F7B-5451-CD25-1FC4-32A940A354D0}"/>
                </a:ext>
              </a:extLst>
            </p:cNvPr>
            <p:cNvSpPr/>
            <p:nvPr/>
          </p:nvSpPr>
          <p:spPr>
            <a:xfrm>
              <a:off x="4399640" y="1160186"/>
              <a:ext cx="785172" cy="778492"/>
            </a:xfrm>
            <a:prstGeom prst="star10">
              <a:avLst>
                <a:gd name="adj" fmla="val 44491"/>
                <a:gd name="hf" fmla="val 105146"/>
              </a:avLst>
            </a:prstGeom>
            <a:grpFill/>
            <a:ln w="19050">
              <a:solidFill>
                <a:srgbClr val="F59C00"/>
              </a:solidFill>
            </a:ln>
            <a:effectLst>
              <a:innerShdw blurRad="63500" dist="50800" dir="13500000">
                <a:srgbClr val="F59C00">
                  <a:alpha val="77000"/>
                </a:srgbClr>
              </a:inn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86" name="Zehneck 85">
              <a:extLst>
                <a:ext uri="{FF2B5EF4-FFF2-40B4-BE49-F238E27FC236}">
                  <a16:creationId xmlns:a16="http://schemas.microsoft.com/office/drawing/2014/main" id="{71AF5E95-C587-CA13-9DD3-569B42732F76}"/>
                </a:ext>
              </a:extLst>
            </p:cNvPr>
            <p:cNvSpPr/>
            <p:nvPr/>
          </p:nvSpPr>
          <p:spPr>
            <a:xfrm>
              <a:off x="4477894" y="1237287"/>
              <a:ext cx="620528" cy="620530"/>
            </a:xfrm>
            <a:prstGeom prst="decagon">
              <a:avLst/>
            </a:prstGeom>
            <a:grpFill/>
            <a:ln>
              <a:solidFill>
                <a:srgbClr val="950F53"/>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dirty="0">
                <a:ln>
                  <a:noFill/>
                </a:ln>
                <a:solidFill>
                  <a:srgbClr val="E6EFF3"/>
                </a:solidFill>
                <a:effectLst/>
                <a:uLnTx/>
                <a:uFillTx/>
                <a:latin typeface="Calibri" panose="020F0502020204030204"/>
                <a:ea typeface="+mn-ea"/>
                <a:cs typeface="+mn-cs"/>
              </a:endParaRPr>
            </a:p>
          </p:txBody>
        </p:sp>
      </p:grpSp>
      <p:sp>
        <p:nvSpPr>
          <p:cNvPr id="30" name="Building5" descr="{&quot;Key&quot;:&quot;POWER_USER_SHAPE_ICON&quot;,&quot;Value&quot;:&quot;POWER_USER_SHAPE_ICON_STYLE_1&quot;}">
            <a:extLst>
              <a:ext uri="{FF2B5EF4-FFF2-40B4-BE49-F238E27FC236}">
                <a16:creationId xmlns:a16="http://schemas.microsoft.com/office/drawing/2014/main" id="{DB0DE106-E2F2-ECDD-102C-AA1E6A588403}"/>
              </a:ext>
            </a:extLst>
          </p:cNvPr>
          <p:cNvSpPr>
            <a:spLocks noChangeAspect="1" noEditPoints="1"/>
          </p:cNvSpPr>
          <p:nvPr>
            <p:custDataLst>
              <p:tags r:id="rId4"/>
            </p:custDataLst>
          </p:nvPr>
        </p:nvSpPr>
        <p:spPr bwMode="auto">
          <a:xfrm>
            <a:off x="1305232" y="5182690"/>
            <a:ext cx="411337" cy="366413"/>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3BACBE"/>
          </a:solidFill>
          <a:ln>
            <a:noFill/>
          </a:ln>
          <a:effectLst>
            <a:glow rad="101600">
              <a:schemeClr val="accent4">
                <a:lumMod val="20000"/>
                <a:lumOff val="80000"/>
                <a:alpha val="86000"/>
              </a:schemeClr>
            </a:glow>
            <a:innerShdw blurRad="63500" dist="50800" dir="13500000">
              <a:srgbClr val="61FFA8">
                <a:alpha val="38000"/>
              </a:srgbClr>
            </a:innerShdw>
          </a:effec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feld 2">
            <a:extLst>
              <a:ext uri="{FF2B5EF4-FFF2-40B4-BE49-F238E27FC236}">
                <a16:creationId xmlns:a16="http://schemas.microsoft.com/office/drawing/2014/main" id="{39A6AE64-1A00-4852-8CA8-9145A2B092D6}"/>
              </a:ext>
            </a:extLst>
          </p:cNvPr>
          <p:cNvSpPr txBox="1"/>
          <p:nvPr/>
        </p:nvSpPr>
        <p:spPr>
          <a:xfrm>
            <a:off x="6039018" y="138749"/>
            <a:ext cx="2473969" cy="666786"/>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3733" b="1" i="0" u="none" strike="noStrike" kern="1200" cap="none" spc="0" normalizeH="0" baseline="0" noProof="0" dirty="0">
                <a:ln>
                  <a:noFill/>
                </a:ln>
                <a:solidFill>
                  <a:srgbClr val="FF0000"/>
                </a:solidFill>
                <a:effectLst/>
                <a:uLnTx/>
                <a:uFillTx/>
                <a:latin typeface="Calibri" panose="020F0502020204030204"/>
                <a:ea typeface="+mn-ea"/>
                <a:cs typeface="+mn-cs"/>
              </a:rPr>
              <a:t>Grafik NEU</a:t>
            </a:r>
            <a:endParaRPr kumimoji="0" lang="de-AT" sz="3733"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nvGrpSpPr>
          <p:cNvPr id="138" name="Gruppieren 137">
            <a:extLst>
              <a:ext uri="{FF2B5EF4-FFF2-40B4-BE49-F238E27FC236}">
                <a16:creationId xmlns:a16="http://schemas.microsoft.com/office/drawing/2014/main" id="{207DEDAF-2EC9-4904-AA84-2CC6B5B4469E}"/>
              </a:ext>
            </a:extLst>
          </p:cNvPr>
          <p:cNvGrpSpPr/>
          <p:nvPr/>
        </p:nvGrpSpPr>
        <p:grpSpPr>
          <a:xfrm>
            <a:off x="4556593" y="4547035"/>
            <a:ext cx="2155668" cy="243277"/>
            <a:chOff x="1920729" y="2379351"/>
            <a:chExt cx="1741438" cy="196529"/>
          </a:xfrm>
          <a:solidFill>
            <a:srgbClr val="1F00CC"/>
          </a:solidFill>
          <a:effectLst/>
        </p:grpSpPr>
        <p:sp>
          <p:nvSpPr>
            <p:cNvPr id="139" name="Rechteck: abgerundete Ecken 138">
              <a:extLst>
                <a:ext uri="{FF2B5EF4-FFF2-40B4-BE49-F238E27FC236}">
                  <a16:creationId xmlns:a16="http://schemas.microsoft.com/office/drawing/2014/main" id="{F2244344-C908-49D9-BFE5-AD61975B0B79}"/>
                </a:ext>
              </a:extLst>
            </p:cNvPr>
            <p:cNvSpPr/>
            <p:nvPr/>
          </p:nvSpPr>
          <p:spPr>
            <a:xfrm>
              <a:off x="1948903" y="2414985"/>
              <a:ext cx="1668660" cy="128686"/>
            </a:xfrm>
            <a:prstGeom prst="roundRect">
              <a:avLst>
                <a:gd name="adj" fmla="val 50000"/>
              </a:avLst>
            </a:prstGeom>
            <a:solidFill>
              <a:srgbClr val="950F53"/>
            </a:solidFill>
            <a:ln>
              <a:solidFill>
                <a:srgbClr val="950F53"/>
              </a:solidFill>
            </a:ln>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40" name="Rechteck: abgerundete Ecken 139">
              <a:extLst>
                <a:ext uri="{FF2B5EF4-FFF2-40B4-BE49-F238E27FC236}">
                  <a16:creationId xmlns:a16="http://schemas.microsoft.com/office/drawing/2014/main" id="{1F250530-40C2-459F-A628-7454F4E46E9E}"/>
                </a:ext>
              </a:extLst>
            </p:cNvPr>
            <p:cNvSpPr/>
            <p:nvPr/>
          </p:nvSpPr>
          <p:spPr>
            <a:xfrm>
              <a:off x="1920729" y="2379351"/>
              <a:ext cx="1741438" cy="196529"/>
            </a:xfrm>
            <a:prstGeom prst="roundRect">
              <a:avLst>
                <a:gd name="adj" fmla="val 50000"/>
              </a:avLst>
            </a:prstGeom>
            <a:noFill/>
            <a:ln>
              <a:solidFill>
                <a:srgbClr val="950F53"/>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grpSp>
      <p:sp>
        <p:nvSpPr>
          <p:cNvPr id="141" name="Additionszeichen 140">
            <a:extLst>
              <a:ext uri="{FF2B5EF4-FFF2-40B4-BE49-F238E27FC236}">
                <a16:creationId xmlns:a16="http://schemas.microsoft.com/office/drawing/2014/main" id="{4F1CCDA9-3D2B-4B5A-B80C-126E3A769162}"/>
              </a:ext>
            </a:extLst>
          </p:cNvPr>
          <p:cNvSpPr/>
          <p:nvPr/>
        </p:nvSpPr>
        <p:spPr>
          <a:xfrm>
            <a:off x="7108797" y="4538312"/>
            <a:ext cx="252000" cy="252000"/>
          </a:xfrm>
          <a:prstGeom prst="mathPlus">
            <a:avLst/>
          </a:prstGeom>
          <a:solidFill>
            <a:srgbClr val="FF8C00"/>
          </a:solidFill>
          <a:ln w="19050">
            <a:no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43" name="Rechteck: abgerundete Ecken 142">
            <a:extLst>
              <a:ext uri="{FF2B5EF4-FFF2-40B4-BE49-F238E27FC236}">
                <a16:creationId xmlns:a16="http://schemas.microsoft.com/office/drawing/2014/main" id="{A6849D9F-C5CA-4E2F-B7FF-232B4BB0012B}"/>
              </a:ext>
            </a:extLst>
          </p:cNvPr>
          <p:cNvSpPr/>
          <p:nvPr/>
        </p:nvSpPr>
        <p:spPr>
          <a:xfrm>
            <a:off x="7726037" y="5617042"/>
            <a:ext cx="1296000" cy="158400"/>
          </a:xfrm>
          <a:prstGeom prst="roundRect">
            <a:avLst>
              <a:gd name="adj" fmla="val 50000"/>
            </a:avLst>
          </a:prstGeom>
          <a:solidFill>
            <a:srgbClr val="F59C00"/>
          </a:solidFill>
          <a:ln w="19050">
            <a:no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46" name="Rechteck: abgerundete Ecken 145">
            <a:extLst>
              <a:ext uri="{FF2B5EF4-FFF2-40B4-BE49-F238E27FC236}">
                <a16:creationId xmlns:a16="http://schemas.microsoft.com/office/drawing/2014/main" id="{24775B6C-14BB-4ABF-928F-39575462BD8C}"/>
              </a:ext>
            </a:extLst>
          </p:cNvPr>
          <p:cNvSpPr/>
          <p:nvPr/>
        </p:nvSpPr>
        <p:spPr>
          <a:xfrm>
            <a:off x="4594597" y="5614661"/>
            <a:ext cx="2052000" cy="158400"/>
          </a:xfrm>
          <a:prstGeom prst="roundRect">
            <a:avLst>
              <a:gd name="adj" fmla="val 50000"/>
            </a:avLst>
          </a:prstGeom>
          <a:solidFill>
            <a:srgbClr val="950F53"/>
          </a:solidFill>
          <a:ln w="19050">
            <a:no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grpSp>
        <p:nvGrpSpPr>
          <p:cNvPr id="106" name="Grafik 104" descr="Flagge">
            <a:extLst>
              <a:ext uri="{FF2B5EF4-FFF2-40B4-BE49-F238E27FC236}">
                <a16:creationId xmlns:a16="http://schemas.microsoft.com/office/drawing/2014/main" id="{9A2C3FB1-A3BE-4B7D-88CB-50222769B27A}"/>
              </a:ext>
            </a:extLst>
          </p:cNvPr>
          <p:cNvGrpSpPr/>
          <p:nvPr/>
        </p:nvGrpSpPr>
        <p:grpSpPr>
          <a:xfrm>
            <a:off x="6568259" y="3261707"/>
            <a:ext cx="360000" cy="360000"/>
            <a:chOff x="6568259" y="3261707"/>
            <a:chExt cx="360000" cy="360000"/>
          </a:xfrm>
        </p:grpSpPr>
        <p:sp>
          <p:nvSpPr>
            <p:cNvPr id="107" name="Freihandform: Form 106">
              <a:extLst>
                <a:ext uri="{FF2B5EF4-FFF2-40B4-BE49-F238E27FC236}">
                  <a16:creationId xmlns:a16="http://schemas.microsoft.com/office/drawing/2014/main" id="{2FA0EE1F-1ED5-44DE-9A23-2179B964205C}"/>
                </a:ext>
              </a:extLst>
            </p:cNvPr>
            <p:cNvSpPr/>
            <p:nvPr/>
          </p:nvSpPr>
          <p:spPr>
            <a:xfrm>
              <a:off x="6642175" y="3290998"/>
              <a:ext cx="22500" cy="300000"/>
            </a:xfrm>
            <a:custGeom>
              <a:avLst/>
              <a:gdLst>
                <a:gd name="connsiteX0" fmla="*/ 12334 w 22500"/>
                <a:gd name="connsiteY0" fmla="*/ 1084 h 300000"/>
                <a:gd name="connsiteX1" fmla="*/ 1084 w 22500"/>
                <a:gd name="connsiteY1" fmla="*/ 12334 h 300000"/>
                <a:gd name="connsiteX2" fmla="*/ 1084 w 22500"/>
                <a:gd name="connsiteY2" fmla="*/ 301084 h 300000"/>
                <a:gd name="connsiteX3" fmla="*/ 23584 w 22500"/>
                <a:gd name="connsiteY3" fmla="*/ 301084 h 300000"/>
                <a:gd name="connsiteX4" fmla="*/ 23584 w 22500"/>
                <a:gd name="connsiteY4" fmla="*/ 12334 h 300000"/>
                <a:gd name="connsiteX5" fmla="*/ 12334 w 22500"/>
                <a:gd name="connsiteY5" fmla="*/ 1084 h 3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0" h="300000">
                  <a:moveTo>
                    <a:pt x="12334" y="1084"/>
                  </a:moveTo>
                  <a:cubicBezTo>
                    <a:pt x="5959" y="1084"/>
                    <a:pt x="1084" y="5959"/>
                    <a:pt x="1084" y="12334"/>
                  </a:cubicBezTo>
                  <a:lnTo>
                    <a:pt x="1084" y="301084"/>
                  </a:lnTo>
                  <a:lnTo>
                    <a:pt x="23584" y="301084"/>
                  </a:lnTo>
                  <a:lnTo>
                    <a:pt x="23584" y="12334"/>
                  </a:lnTo>
                  <a:cubicBezTo>
                    <a:pt x="23584" y="5959"/>
                    <a:pt x="18709" y="1084"/>
                    <a:pt x="12334" y="1084"/>
                  </a:cubicBezTo>
                  <a:close/>
                </a:path>
              </a:pathLst>
            </a:custGeom>
            <a:solidFill>
              <a:srgbClr val="000000"/>
            </a:solidFill>
            <a:ln w="36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8" name="Freihandform: Form 107">
              <a:extLst>
                <a:ext uri="{FF2B5EF4-FFF2-40B4-BE49-F238E27FC236}">
                  <a16:creationId xmlns:a16="http://schemas.microsoft.com/office/drawing/2014/main" id="{56EC783D-A283-4116-961F-27C9EDC1C3E1}"/>
                </a:ext>
              </a:extLst>
            </p:cNvPr>
            <p:cNvSpPr/>
            <p:nvPr/>
          </p:nvSpPr>
          <p:spPr>
            <a:xfrm>
              <a:off x="6679675" y="3290248"/>
              <a:ext cx="172500" cy="135000"/>
            </a:xfrm>
            <a:custGeom>
              <a:avLst/>
              <a:gdLst>
                <a:gd name="connsiteX0" fmla="*/ 48709 w 172500"/>
                <a:gd name="connsiteY0" fmla="*/ 1084 h 135000"/>
                <a:gd name="connsiteX1" fmla="*/ 1084 w 172500"/>
                <a:gd name="connsiteY1" fmla="*/ 11959 h 135000"/>
                <a:gd name="connsiteX2" fmla="*/ 1084 w 172500"/>
                <a:gd name="connsiteY2" fmla="*/ 136084 h 135000"/>
                <a:gd name="connsiteX3" fmla="*/ 48709 w 172500"/>
                <a:gd name="connsiteY3" fmla="*/ 125209 h 135000"/>
                <a:gd name="connsiteX4" fmla="*/ 173584 w 172500"/>
                <a:gd name="connsiteY4" fmla="*/ 125959 h 135000"/>
                <a:gd name="connsiteX5" fmla="*/ 173584 w 172500"/>
                <a:gd name="connsiteY5" fmla="*/ 1834 h 135000"/>
                <a:gd name="connsiteX6" fmla="*/ 48709 w 172500"/>
                <a:gd name="connsiteY6" fmla="*/ 1084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00" h="135000">
                  <a:moveTo>
                    <a:pt x="48709" y="1084"/>
                  </a:moveTo>
                  <a:cubicBezTo>
                    <a:pt x="15709" y="1084"/>
                    <a:pt x="1084" y="11959"/>
                    <a:pt x="1084" y="11959"/>
                  </a:cubicBezTo>
                  <a:lnTo>
                    <a:pt x="1084" y="136084"/>
                  </a:lnTo>
                  <a:cubicBezTo>
                    <a:pt x="1084" y="136084"/>
                    <a:pt x="15334" y="125209"/>
                    <a:pt x="48709" y="125209"/>
                  </a:cubicBezTo>
                  <a:cubicBezTo>
                    <a:pt x="88459" y="125209"/>
                    <a:pt x="127459" y="146959"/>
                    <a:pt x="173584" y="125959"/>
                  </a:cubicBezTo>
                  <a:lnTo>
                    <a:pt x="173584" y="1834"/>
                  </a:lnTo>
                  <a:cubicBezTo>
                    <a:pt x="115459" y="19084"/>
                    <a:pt x="88459" y="1084"/>
                    <a:pt x="48709" y="1084"/>
                  </a:cubicBezTo>
                  <a:close/>
                </a:path>
              </a:pathLst>
            </a:custGeom>
            <a:solidFill>
              <a:srgbClr val="950F53"/>
            </a:solidFill>
            <a:ln w="36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48" name="Grafik 104" descr="Flagge">
            <a:extLst>
              <a:ext uri="{FF2B5EF4-FFF2-40B4-BE49-F238E27FC236}">
                <a16:creationId xmlns:a16="http://schemas.microsoft.com/office/drawing/2014/main" id="{A15B4AE8-1EFE-434B-89E8-7BB68EFB2C28}"/>
              </a:ext>
            </a:extLst>
          </p:cNvPr>
          <p:cNvGrpSpPr/>
          <p:nvPr/>
        </p:nvGrpSpPr>
        <p:grpSpPr>
          <a:xfrm>
            <a:off x="8842037" y="4177005"/>
            <a:ext cx="360000" cy="360000"/>
            <a:chOff x="6568259" y="3261707"/>
            <a:chExt cx="360000" cy="360000"/>
          </a:xfrm>
        </p:grpSpPr>
        <p:sp>
          <p:nvSpPr>
            <p:cNvPr id="149" name="Freihandform: Form 148">
              <a:extLst>
                <a:ext uri="{FF2B5EF4-FFF2-40B4-BE49-F238E27FC236}">
                  <a16:creationId xmlns:a16="http://schemas.microsoft.com/office/drawing/2014/main" id="{4F3C27A0-27C7-4CBC-9949-B87F2AACD590}"/>
                </a:ext>
              </a:extLst>
            </p:cNvPr>
            <p:cNvSpPr/>
            <p:nvPr/>
          </p:nvSpPr>
          <p:spPr>
            <a:xfrm>
              <a:off x="6642175" y="3290998"/>
              <a:ext cx="22500" cy="300000"/>
            </a:xfrm>
            <a:custGeom>
              <a:avLst/>
              <a:gdLst>
                <a:gd name="connsiteX0" fmla="*/ 12334 w 22500"/>
                <a:gd name="connsiteY0" fmla="*/ 1084 h 300000"/>
                <a:gd name="connsiteX1" fmla="*/ 1084 w 22500"/>
                <a:gd name="connsiteY1" fmla="*/ 12334 h 300000"/>
                <a:gd name="connsiteX2" fmla="*/ 1084 w 22500"/>
                <a:gd name="connsiteY2" fmla="*/ 301084 h 300000"/>
                <a:gd name="connsiteX3" fmla="*/ 23584 w 22500"/>
                <a:gd name="connsiteY3" fmla="*/ 301084 h 300000"/>
                <a:gd name="connsiteX4" fmla="*/ 23584 w 22500"/>
                <a:gd name="connsiteY4" fmla="*/ 12334 h 300000"/>
                <a:gd name="connsiteX5" fmla="*/ 12334 w 22500"/>
                <a:gd name="connsiteY5" fmla="*/ 1084 h 3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0" h="300000">
                  <a:moveTo>
                    <a:pt x="12334" y="1084"/>
                  </a:moveTo>
                  <a:cubicBezTo>
                    <a:pt x="5959" y="1084"/>
                    <a:pt x="1084" y="5959"/>
                    <a:pt x="1084" y="12334"/>
                  </a:cubicBezTo>
                  <a:lnTo>
                    <a:pt x="1084" y="301084"/>
                  </a:lnTo>
                  <a:lnTo>
                    <a:pt x="23584" y="301084"/>
                  </a:lnTo>
                  <a:lnTo>
                    <a:pt x="23584" y="12334"/>
                  </a:lnTo>
                  <a:cubicBezTo>
                    <a:pt x="23584" y="5959"/>
                    <a:pt x="18709" y="1084"/>
                    <a:pt x="12334" y="1084"/>
                  </a:cubicBezTo>
                  <a:close/>
                </a:path>
              </a:pathLst>
            </a:custGeom>
            <a:solidFill>
              <a:srgbClr val="000000"/>
            </a:solidFill>
            <a:ln w="36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0" name="Freihandform: Form 149">
              <a:extLst>
                <a:ext uri="{FF2B5EF4-FFF2-40B4-BE49-F238E27FC236}">
                  <a16:creationId xmlns:a16="http://schemas.microsoft.com/office/drawing/2014/main" id="{F0FF8975-1743-4EC7-9336-EE13499E2972}"/>
                </a:ext>
              </a:extLst>
            </p:cNvPr>
            <p:cNvSpPr/>
            <p:nvPr/>
          </p:nvSpPr>
          <p:spPr>
            <a:xfrm>
              <a:off x="6679675" y="3290248"/>
              <a:ext cx="172500" cy="135000"/>
            </a:xfrm>
            <a:custGeom>
              <a:avLst/>
              <a:gdLst>
                <a:gd name="connsiteX0" fmla="*/ 48709 w 172500"/>
                <a:gd name="connsiteY0" fmla="*/ 1084 h 135000"/>
                <a:gd name="connsiteX1" fmla="*/ 1084 w 172500"/>
                <a:gd name="connsiteY1" fmla="*/ 11959 h 135000"/>
                <a:gd name="connsiteX2" fmla="*/ 1084 w 172500"/>
                <a:gd name="connsiteY2" fmla="*/ 136084 h 135000"/>
                <a:gd name="connsiteX3" fmla="*/ 48709 w 172500"/>
                <a:gd name="connsiteY3" fmla="*/ 125209 h 135000"/>
                <a:gd name="connsiteX4" fmla="*/ 173584 w 172500"/>
                <a:gd name="connsiteY4" fmla="*/ 125959 h 135000"/>
                <a:gd name="connsiteX5" fmla="*/ 173584 w 172500"/>
                <a:gd name="connsiteY5" fmla="*/ 1834 h 135000"/>
                <a:gd name="connsiteX6" fmla="*/ 48709 w 172500"/>
                <a:gd name="connsiteY6" fmla="*/ 1084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00" h="135000">
                  <a:moveTo>
                    <a:pt x="48709" y="1084"/>
                  </a:moveTo>
                  <a:cubicBezTo>
                    <a:pt x="15709" y="1084"/>
                    <a:pt x="1084" y="11959"/>
                    <a:pt x="1084" y="11959"/>
                  </a:cubicBezTo>
                  <a:lnTo>
                    <a:pt x="1084" y="136084"/>
                  </a:lnTo>
                  <a:cubicBezTo>
                    <a:pt x="1084" y="136084"/>
                    <a:pt x="15334" y="125209"/>
                    <a:pt x="48709" y="125209"/>
                  </a:cubicBezTo>
                  <a:cubicBezTo>
                    <a:pt x="88459" y="125209"/>
                    <a:pt x="127459" y="146959"/>
                    <a:pt x="173584" y="125959"/>
                  </a:cubicBezTo>
                  <a:lnTo>
                    <a:pt x="173584" y="1834"/>
                  </a:lnTo>
                  <a:cubicBezTo>
                    <a:pt x="115459" y="19084"/>
                    <a:pt x="88459" y="1084"/>
                    <a:pt x="48709" y="1084"/>
                  </a:cubicBezTo>
                  <a:close/>
                </a:path>
              </a:pathLst>
            </a:custGeom>
            <a:solidFill>
              <a:srgbClr val="F59C00"/>
            </a:solidFill>
            <a:ln w="36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51" name="Grafik 104" descr="Flagge">
            <a:extLst>
              <a:ext uri="{FF2B5EF4-FFF2-40B4-BE49-F238E27FC236}">
                <a16:creationId xmlns:a16="http://schemas.microsoft.com/office/drawing/2014/main" id="{18057FE9-4EFC-427A-BC4D-9F5DBA669C16}"/>
              </a:ext>
            </a:extLst>
          </p:cNvPr>
          <p:cNvGrpSpPr/>
          <p:nvPr/>
        </p:nvGrpSpPr>
        <p:grpSpPr>
          <a:xfrm>
            <a:off x="10821992" y="5560885"/>
            <a:ext cx="360000" cy="360000"/>
            <a:chOff x="6568259" y="3261707"/>
            <a:chExt cx="360000" cy="360000"/>
          </a:xfrm>
        </p:grpSpPr>
        <p:sp>
          <p:nvSpPr>
            <p:cNvPr id="152" name="Freihandform: Form 151">
              <a:extLst>
                <a:ext uri="{FF2B5EF4-FFF2-40B4-BE49-F238E27FC236}">
                  <a16:creationId xmlns:a16="http://schemas.microsoft.com/office/drawing/2014/main" id="{04F7C317-D1A9-432F-BAA9-931D9B6B41B0}"/>
                </a:ext>
              </a:extLst>
            </p:cNvPr>
            <p:cNvSpPr/>
            <p:nvPr/>
          </p:nvSpPr>
          <p:spPr>
            <a:xfrm>
              <a:off x="6642175" y="3290998"/>
              <a:ext cx="22500" cy="300000"/>
            </a:xfrm>
            <a:custGeom>
              <a:avLst/>
              <a:gdLst>
                <a:gd name="connsiteX0" fmla="*/ 12334 w 22500"/>
                <a:gd name="connsiteY0" fmla="*/ 1084 h 300000"/>
                <a:gd name="connsiteX1" fmla="*/ 1084 w 22500"/>
                <a:gd name="connsiteY1" fmla="*/ 12334 h 300000"/>
                <a:gd name="connsiteX2" fmla="*/ 1084 w 22500"/>
                <a:gd name="connsiteY2" fmla="*/ 301084 h 300000"/>
                <a:gd name="connsiteX3" fmla="*/ 23584 w 22500"/>
                <a:gd name="connsiteY3" fmla="*/ 301084 h 300000"/>
                <a:gd name="connsiteX4" fmla="*/ 23584 w 22500"/>
                <a:gd name="connsiteY4" fmla="*/ 12334 h 300000"/>
                <a:gd name="connsiteX5" fmla="*/ 12334 w 22500"/>
                <a:gd name="connsiteY5" fmla="*/ 1084 h 3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0" h="300000">
                  <a:moveTo>
                    <a:pt x="12334" y="1084"/>
                  </a:moveTo>
                  <a:cubicBezTo>
                    <a:pt x="5959" y="1084"/>
                    <a:pt x="1084" y="5959"/>
                    <a:pt x="1084" y="12334"/>
                  </a:cubicBezTo>
                  <a:lnTo>
                    <a:pt x="1084" y="301084"/>
                  </a:lnTo>
                  <a:lnTo>
                    <a:pt x="23584" y="301084"/>
                  </a:lnTo>
                  <a:lnTo>
                    <a:pt x="23584" y="12334"/>
                  </a:lnTo>
                  <a:cubicBezTo>
                    <a:pt x="23584" y="5959"/>
                    <a:pt x="18709" y="1084"/>
                    <a:pt x="12334" y="1084"/>
                  </a:cubicBezTo>
                  <a:close/>
                </a:path>
              </a:pathLst>
            </a:custGeom>
            <a:solidFill>
              <a:srgbClr val="000000"/>
            </a:solidFill>
            <a:ln w="36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3" name="Freihandform: Form 152">
              <a:extLst>
                <a:ext uri="{FF2B5EF4-FFF2-40B4-BE49-F238E27FC236}">
                  <a16:creationId xmlns:a16="http://schemas.microsoft.com/office/drawing/2014/main" id="{0B73886F-A661-4EEA-A618-47011C52D8FE}"/>
                </a:ext>
              </a:extLst>
            </p:cNvPr>
            <p:cNvSpPr/>
            <p:nvPr/>
          </p:nvSpPr>
          <p:spPr>
            <a:xfrm>
              <a:off x="6679675" y="3290248"/>
              <a:ext cx="172500" cy="135000"/>
            </a:xfrm>
            <a:custGeom>
              <a:avLst/>
              <a:gdLst>
                <a:gd name="connsiteX0" fmla="*/ 48709 w 172500"/>
                <a:gd name="connsiteY0" fmla="*/ 1084 h 135000"/>
                <a:gd name="connsiteX1" fmla="*/ 1084 w 172500"/>
                <a:gd name="connsiteY1" fmla="*/ 11959 h 135000"/>
                <a:gd name="connsiteX2" fmla="*/ 1084 w 172500"/>
                <a:gd name="connsiteY2" fmla="*/ 136084 h 135000"/>
                <a:gd name="connsiteX3" fmla="*/ 48709 w 172500"/>
                <a:gd name="connsiteY3" fmla="*/ 125209 h 135000"/>
                <a:gd name="connsiteX4" fmla="*/ 173584 w 172500"/>
                <a:gd name="connsiteY4" fmla="*/ 125959 h 135000"/>
                <a:gd name="connsiteX5" fmla="*/ 173584 w 172500"/>
                <a:gd name="connsiteY5" fmla="*/ 1834 h 135000"/>
                <a:gd name="connsiteX6" fmla="*/ 48709 w 172500"/>
                <a:gd name="connsiteY6" fmla="*/ 1084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00" h="135000">
                  <a:moveTo>
                    <a:pt x="48709" y="1084"/>
                  </a:moveTo>
                  <a:cubicBezTo>
                    <a:pt x="15709" y="1084"/>
                    <a:pt x="1084" y="11959"/>
                    <a:pt x="1084" y="11959"/>
                  </a:cubicBezTo>
                  <a:lnTo>
                    <a:pt x="1084" y="136084"/>
                  </a:lnTo>
                  <a:cubicBezTo>
                    <a:pt x="1084" y="136084"/>
                    <a:pt x="15334" y="125209"/>
                    <a:pt x="48709" y="125209"/>
                  </a:cubicBezTo>
                  <a:cubicBezTo>
                    <a:pt x="88459" y="125209"/>
                    <a:pt x="127459" y="146959"/>
                    <a:pt x="173584" y="125959"/>
                  </a:cubicBezTo>
                  <a:lnTo>
                    <a:pt x="173584" y="1834"/>
                  </a:lnTo>
                  <a:cubicBezTo>
                    <a:pt x="115459" y="19084"/>
                    <a:pt x="88459" y="1084"/>
                    <a:pt x="48709" y="1084"/>
                  </a:cubicBezTo>
                  <a:close/>
                </a:path>
              </a:pathLst>
            </a:custGeom>
            <a:solidFill>
              <a:srgbClr val="3BACBE"/>
            </a:solidFill>
            <a:ln w="36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963277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0.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00.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01.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02.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03.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04.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05.xml><?xml version="1.0" encoding="utf-8"?>
<p:tagLst xmlns:a="http://schemas.openxmlformats.org/drawingml/2006/main" xmlns:r="http://schemas.openxmlformats.org/officeDocument/2006/relationships" xmlns:p="http://schemas.openxmlformats.org/presentationml/2006/main">
  <p:tag name="POWER_USER_TAGS_ICONS" val="electric-car"/>
</p:tagLst>
</file>

<file path=ppt/tags/tag106.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07.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08.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09.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1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10.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11.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12.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1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1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1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16.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17.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18.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119.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2.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20.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21.xml><?xml version="1.0" encoding="utf-8"?>
<p:tagLst xmlns:a="http://schemas.openxmlformats.org/drawingml/2006/main" xmlns:r="http://schemas.openxmlformats.org/officeDocument/2006/relationships" xmlns:p="http://schemas.openxmlformats.org/presentationml/2006/main">
  <p:tag name="POWER_USER_TAGS_ICONS" val="gas*car*energy*fuel*gas station*highway**logistics*transportation*transport*environment*oil*petroleum*resources*vehicle*consumption*power*global warming*environment"/>
</p:tagLst>
</file>

<file path=ppt/tags/tag122.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23.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124.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125.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26.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127.xml><?xml version="1.0" encoding="utf-8"?>
<p:tagLst xmlns:a="http://schemas.openxmlformats.org/drawingml/2006/main" xmlns:r="http://schemas.openxmlformats.org/officeDocument/2006/relationships" xmlns:p="http://schemas.openxmlformats.org/presentationml/2006/main">
  <p:tag name="POWER_USER_TAGS_ICONS" val="eolien*wind*energy*sustainability*windmill*wind turbine*renewables*power*global warming*environment"/>
</p:tagLst>
</file>

<file path=ppt/tags/tag128.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129.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13.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30.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31.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32.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133.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134.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13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36.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37.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38.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39.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4.xml><?xml version="1.0" encoding="utf-8"?>
<p:tagLst xmlns:a="http://schemas.openxmlformats.org/drawingml/2006/main" xmlns:r="http://schemas.openxmlformats.org/officeDocument/2006/relationships" xmlns:p="http://schemas.openxmlformats.org/presentationml/2006/main">
  <p:tag name="POWER_USER_TAGS_ICONS" val="bolt*bounce*jump*jumping*platform*screw*spring*tool*thunder*storm*fast*speed*lightning*energy*electricity*volt*power*"/>
</p:tagLst>
</file>

<file path=ppt/tags/tag140.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41.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42.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5.xml><?xml version="1.0" encoding="utf-8"?>
<p:tagLst xmlns:a="http://schemas.openxmlformats.org/drawingml/2006/main" xmlns:r="http://schemas.openxmlformats.org/officeDocument/2006/relationships" xmlns:p="http://schemas.openxmlformats.org/presentationml/2006/main">
  <p:tag name="POWER_USER_TAGS_ICONS" val="earth_POWER_USER_SEPARATOR_ICONS_economical_POWER_USER_SEPARATOR_ICONS_global_POWER_USER_SEPARATOR_ICONS_globalization_POWER_USER_SEPARATOR_ICONS_planet_POWER_USER_SEPARATOR_ICONS_planet-earth_POWER_USER_SEPARATOR_ICONS_space_POWER_USER_SEPARATOR_ICONS_universe_POWER_USER_SEPARATOR_ICONS_world"/>
</p:tagLst>
</file>

<file path=ppt/tags/tag16.xml><?xml version="1.0" encoding="utf-8"?>
<p:tagLst xmlns:a="http://schemas.openxmlformats.org/drawingml/2006/main" xmlns:r="http://schemas.openxmlformats.org/officeDocument/2006/relationships" xmlns:p="http://schemas.openxmlformats.org/presentationml/2006/main">
  <p:tag name="POWER_USER_TAGS_ICONS" val="earth_POWER_USER_SEPARATOR_ICONS_economical_POWER_USER_SEPARATOR_ICONS_global_POWER_USER_SEPARATOR_ICONS_globalization_POWER_USER_SEPARATOR_ICONS_planet_POWER_USER_SEPARATOR_ICONS_planet-earth_POWER_USER_SEPARATOR_ICONS_space_POWER_USER_SEPARATOR_ICONS_universe_POWER_USER_SEPARATOR_ICONS_world"/>
</p:tagLst>
</file>

<file path=ppt/tags/tag17.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8.xml><?xml version="1.0" encoding="utf-8"?>
<p:tagLst xmlns:a="http://schemas.openxmlformats.org/drawingml/2006/main" xmlns:r="http://schemas.openxmlformats.org/officeDocument/2006/relationships" xmlns:p="http://schemas.openxmlformats.org/presentationml/2006/main">
  <p:tag name="POWER_USER_TAGS_ICONS" val="electric-car"/>
</p:tagLst>
</file>

<file path=ppt/tags/tag19.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20.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1.xml><?xml version="1.0" encoding="utf-8"?>
<p:tagLst xmlns:a="http://schemas.openxmlformats.org/drawingml/2006/main" xmlns:r="http://schemas.openxmlformats.org/officeDocument/2006/relationships" xmlns:p="http://schemas.openxmlformats.org/presentationml/2006/main">
  <p:tag name="POWER_USER_TAGS_ICONS" val="electric-car"/>
</p:tagLst>
</file>

<file path=ppt/tags/tag22.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23.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4.xml><?xml version="1.0" encoding="utf-8"?>
<p:tagLst xmlns:a="http://schemas.openxmlformats.org/drawingml/2006/main" xmlns:r="http://schemas.openxmlformats.org/officeDocument/2006/relationships" xmlns:p="http://schemas.openxmlformats.org/presentationml/2006/main">
  <p:tag name="POWER_USER_TAGS_ICONS" val="gas*car*energy*fuel*gas station*highway**logistics*transportation*transport*environment*oil*petroleum*resources*vehicle*consumption*power*global warming*environment"/>
</p:tagLst>
</file>

<file path=ppt/tags/tag25.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26.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27.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28.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29.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30.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31.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32.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3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3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3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36.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37.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38.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39.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40.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41.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42.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4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4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4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46.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47.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48.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49.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50.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51.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52.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5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5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5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56.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57.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58.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59.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6.xml><?xml version="1.0" encoding="utf-8"?>
<p:tagLst xmlns:a="http://schemas.openxmlformats.org/drawingml/2006/main" xmlns:r="http://schemas.openxmlformats.org/officeDocument/2006/relationships" xmlns:p="http://schemas.openxmlformats.org/presentationml/2006/main">
  <p:tag name="POWER_USER_TAGS_ICONS" val="bolt*bounce*jump*jumping*platform*screw*spring*tool*thunder*storm*fast*speed*lightning*energy*electricity*volt*power*"/>
</p:tagLst>
</file>

<file path=ppt/tags/tag60.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61.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62.xml><?xml version="1.0" encoding="utf-8"?>
<p:tagLst xmlns:a="http://schemas.openxmlformats.org/drawingml/2006/main" xmlns:r="http://schemas.openxmlformats.org/officeDocument/2006/relationships" xmlns:p="http://schemas.openxmlformats.org/presentationml/2006/main">
  <p:tag name="POWER_USER_TAGS_ICONS" val="electric-car"/>
</p:tagLst>
</file>

<file path=ppt/tags/tag63.xml><?xml version="1.0" encoding="utf-8"?>
<p:tagLst xmlns:a="http://schemas.openxmlformats.org/drawingml/2006/main" xmlns:r="http://schemas.openxmlformats.org/officeDocument/2006/relationships" xmlns:p="http://schemas.openxmlformats.org/presentationml/2006/main">
  <p:tag name="POWER_USER_TAGS_ICONS" val="eolien*wind*energy*sustainability*windmill*wind turbine*renewables*power*global warming*environment"/>
</p:tagLst>
</file>

<file path=ppt/tags/tag64.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65.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66.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67.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68.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69.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7.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70.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71.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2.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6.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7.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8.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9.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8.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80.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81.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82.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83.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84.xml><?xml version="1.0" encoding="utf-8"?>
<p:tagLst xmlns:a="http://schemas.openxmlformats.org/drawingml/2006/main" xmlns:r="http://schemas.openxmlformats.org/officeDocument/2006/relationships" xmlns:p="http://schemas.openxmlformats.org/presentationml/2006/main">
  <p:tag name="POWER_USER_TAGS_ICONS" val="eolien*wind*energy*sustainability*windmill*wind turbine*renewables*power*global warming*environment"/>
</p:tagLst>
</file>

<file path=ppt/tags/tag85.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86.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87.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88.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89.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9.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90.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91.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92.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9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9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9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96.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97.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98.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99.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heme/theme1.xml><?xml version="1.0" encoding="utf-8"?>
<a:theme xmlns:a="http://schemas.openxmlformats.org/drawingml/2006/main" name="2_Vorlage_FHTW-3">
  <a:themeElements>
    <a:clrScheme name="Grüngelb">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a:ea typeface="Arial"/>
        <a:cs typeface="Arial"/>
      </a:majorFont>
      <a:minorFont>
        <a:latin typeface="Calibri"/>
        <a:ea typeface="Arial"/>
        <a:cs typeface="Arial"/>
      </a:minorFont>
    </a:fontScheme>
    <a:fmtScheme name="Larissa">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extraClrScheme>
      <a:clrScheme name="ppt_Vorlage_FHT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_Vorlage_FHTW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_Vorlage_FHTW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_Vorlage_FHTW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_Vorlage_FHTW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_Vorlage_FHTW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_Vorlage_FHTW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_Vorlage_FHTW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_Vorlage_FHTW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_Vorlage_FHTW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_Vorlage_FHTW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_Vorlage_FHTW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Vorlage_FHTW-3">
  <a:themeElements>
    <a:clrScheme name="Grüngelb">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pt_Vorlage_FHT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_Vorlage_FHTW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_Vorlage_FHTW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_Vorlage_FHTW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_Vorlage_FHTW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_Vorlage_FHTW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_Vorlage_FHTW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_Vorlage_FHTW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_Vorlage_FHTW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_Vorlage_FHTW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_Vorlage_FHTW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_Vorlage_FHTW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Farben">
  <a:themeElements>
    <a:clrScheme name="Benutzerdefiniert 2">
      <a:dk1>
        <a:srgbClr val="000000"/>
      </a:dk1>
      <a:lt1>
        <a:srgbClr val="FFFFFF"/>
      </a:lt1>
      <a:dk2>
        <a:srgbClr val="E1320F"/>
      </a:dk2>
      <a:lt2>
        <a:srgbClr val="E6EFF3"/>
      </a:lt2>
      <a:accent1>
        <a:srgbClr val="CA0237"/>
      </a:accent1>
      <a:accent2>
        <a:srgbClr val="5FB564"/>
      </a:accent2>
      <a:accent3>
        <a:srgbClr val="950F53"/>
      </a:accent3>
      <a:accent4>
        <a:srgbClr val="F59C00"/>
      </a:accent4>
      <a:accent5>
        <a:srgbClr val="3BACBE"/>
      </a:accent5>
      <a:accent6>
        <a:srgbClr val="BCCF00"/>
      </a:accent6>
      <a:hlink>
        <a:srgbClr val="1C1C1C"/>
      </a:hlink>
      <a:folHlink>
        <a:srgbClr val="63636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1"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9AFCBEB-84AC-4862-B1E7-F3690CD2C5A9}">
  <we:reference id="wa200000113" version="1.0.0.0" store="de-DE" storeType="OMEX"/>
  <we:alternateReferences>
    <we:reference id="WA200000113" version="1.0.0.0" store="WA20000011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6b62d7a-dd09-46e4-b53c-18efd117aad1">
      <Terms xmlns="http://schemas.microsoft.com/office/infopath/2007/PartnerControls"/>
    </lcf76f155ced4ddcb4097134ff3c332f>
    <TaxCatchAll xmlns="af56a8d8-8409-452c-af23-431516952e3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56771D67E9AD9A479B2DB2075AB77E1A" ma:contentTypeVersion="15" ma:contentTypeDescription="Ein neues Dokument erstellen." ma:contentTypeScope="" ma:versionID="04e34b4b3c9fe46513a0b98d931e930d">
  <xsd:schema xmlns:xsd="http://www.w3.org/2001/XMLSchema" xmlns:xs="http://www.w3.org/2001/XMLSchema" xmlns:p="http://schemas.microsoft.com/office/2006/metadata/properties" xmlns:ns2="a6b62d7a-dd09-46e4-b53c-18efd117aad1" xmlns:ns3="af56a8d8-8409-452c-af23-431516952e37" targetNamespace="http://schemas.microsoft.com/office/2006/metadata/properties" ma:root="true" ma:fieldsID="9d3d0535e0dd6b248f4446bcab2d4194" ns2:_="" ns3:_="">
    <xsd:import namespace="a6b62d7a-dd09-46e4-b53c-18efd117aad1"/>
    <xsd:import namespace="af56a8d8-8409-452c-af23-431516952e3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b62d7a-dd09-46e4-b53c-18efd117aa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Bildmarkierungen" ma:readOnly="false" ma:fieldId="{5cf76f15-5ced-4ddc-b409-7134ff3c332f}" ma:taxonomyMulti="true" ma:sspId="e635386d-4e9f-4f60-8e77-bf8228f41c16"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f56a8d8-8409-452c-af23-431516952e37"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element name="TaxCatchAll" ma:index="16" nillable="true" ma:displayName="Taxonomy Catch All Column" ma:hidden="true" ma:list="{88958c5b-70da-488d-893d-584e409d922e}" ma:internalName="TaxCatchAll" ma:showField="CatchAllData" ma:web="af56a8d8-8409-452c-af23-431516952e3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7865B7-72C2-4716-A047-18B0CEC35A98}">
  <ds:schemaRefs>
    <ds:schemaRef ds:uri="http://www.w3.org/XML/1998/namespace"/>
    <ds:schemaRef ds:uri="http://purl.org/dc/terms/"/>
    <ds:schemaRef ds:uri="af56a8d8-8409-452c-af23-431516952e37"/>
    <ds:schemaRef ds:uri="http://schemas.microsoft.com/office/2006/documentManagement/types"/>
    <ds:schemaRef ds:uri="http://schemas.microsoft.com/office/infopath/2007/PartnerControls"/>
    <ds:schemaRef ds:uri="http://schemas.openxmlformats.org/package/2006/metadata/core-properties"/>
    <ds:schemaRef ds:uri="a6b62d7a-dd09-46e4-b53c-18efd117aad1"/>
    <ds:schemaRef ds:uri="http://schemas.microsoft.com/office/2006/metadata/properties"/>
    <ds:schemaRef ds:uri="http://purl.org/dc/dcmitype/"/>
    <ds:schemaRef ds:uri="http://purl.org/dc/elements/1.1/"/>
  </ds:schemaRefs>
</ds:datastoreItem>
</file>

<file path=customXml/itemProps2.xml><?xml version="1.0" encoding="utf-8"?>
<ds:datastoreItem xmlns:ds="http://schemas.openxmlformats.org/officeDocument/2006/customXml" ds:itemID="{004C6184-C391-4763-95E3-70C021A7F153}">
  <ds:schemaRefs>
    <ds:schemaRef ds:uri="http://schemas.microsoft.com/sharepoint/v3/contenttype/forms"/>
  </ds:schemaRefs>
</ds:datastoreItem>
</file>

<file path=customXml/itemProps3.xml><?xml version="1.0" encoding="utf-8"?>
<ds:datastoreItem xmlns:ds="http://schemas.openxmlformats.org/officeDocument/2006/customXml" ds:itemID="{BA38C858-44BE-4444-97A5-D8EE3775B7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b62d7a-dd09-46e4-b53c-18efd117aad1"/>
    <ds:schemaRef ds:uri="af56a8d8-8409-452c-af23-431516952e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4387</Words>
  <Application>Microsoft Office PowerPoint</Application>
  <PresentationFormat>Breitbild</PresentationFormat>
  <Paragraphs>1221</Paragraphs>
  <Slides>55</Slides>
  <Notes>5</Notes>
  <HiddenSlides>0</HiddenSlides>
  <MMClips>0</MMClips>
  <ScaleCrop>false</ScaleCrop>
  <HeadingPairs>
    <vt:vector size="6" baseType="variant">
      <vt:variant>
        <vt:lpstr>Verwendete Schriftarten</vt:lpstr>
      </vt:variant>
      <vt:variant>
        <vt:i4>6</vt:i4>
      </vt:variant>
      <vt:variant>
        <vt:lpstr>Design</vt:lpstr>
      </vt:variant>
      <vt:variant>
        <vt:i4>3</vt:i4>
      </vt:variant>
      <vt:variant>
        <vt:lpstr>Folientitel</vt:lpstr>
      </vt:variant>
      <vt:variant>
        <vt:i4>55</vt:i4>
      </vt:variant>
    </vt:vector>
  </HeadingPairs>
  <TitlesOfParts>
    <vt:vector size="64" baseType="lpstr">
      <vt:lpstr>Aptos</vt:lpstr>
      <vt:lpstr>Arial</vt:lpstr>
      <vt:lpstr>Bahnschrift</vt:lpstr>
      <vt:lpstr>Calibri</vt:lpstr>
      <vt:lpstr>Calibri Light</vt:lpstr>
      <vt:lpstr>Wingdings</vt:lpstr>
      <vt:lpstr>2_Vorlage_FHTW-3</vt:lpstr>
      <vt:lpstr>3_Vorlage_FHTW-3</vt:lpstr>
      <vt:lpstr>Farben</vt:lpstr>
      <vt:lpstr>PowerPoint-Präsentation</vt:lpstr>
      <vt:lpstr>Why?? Simple Energy flexibility and DSM model</vt:lpstr>
      <vt:lpstr>The journey so far:</vt:lpstr>
      <vt:lpstr>Goals of the Assessment framework</vt:lpstr>
      <vt:lpstr>PowerPoint-Präsentation</vt:lpstr>
      <vt:lpstr>Design principles</vt:lpstr>
      <vt:lpstr>PowerPoint-Präsentation</vt:lpstr>
      <vt:lpstr>PowerPoint-Präsentation</vt:lpstr>
      <vt:lpstr>PowerPoint-Präsentation</vt:lpstr>
      <vt:lpstr>Mobility</vt:lpstr>
      <vt:lpstr>Discussion / Model limits</vt:lpstr>
      <vt:lpstr>PowerPoint-Präsentation</vt:lpstr>
      <vt:lpstr>WieNeu+ Alliiertenviertel, 2.</vt:lpstr>
      <vt:lpstr>Comparison with CEA and Wiener WärmeAtlas (from GEL-SEP)</vt:lpstr>
      <vt:lpstr>Model results and comparison</vt:lpstr>
      <vt:lpstr>klima:aktik  klimaneutrale  Plusenergiequartiere</vt:lpstr>
      <vt:lpstr>PowerPoint-Präsentation</vt:lpstr>
      <vt:lpstr>Tool Überblick</vt:lpstr>
      <vt:lpstr>📊 Benutzerdefiniertes Excel-Ribbon</vt:lpstr>
      <vt:lpstr>VBA Troubleshoot</vt:lpstr>
      <vt:lpstr>User-Inputs</vt:lpstr>
      <vt:lpstr>Simulation</vt:lpstr>
      <vt:lpstr>PowerPoint-Präsentation</vt:lpstr>
      <vt:lpstr>PowerPoint-Präsentation</vt:lpstr>
      <vt:lpstr>Simulation</vt:lpstr>
      <vt:lpstr>PowerPoint-Präsentation</vt:lpstr>
      <vt:lpstr>PowerPoint-Präsentation</vt:lpstr>
      <vt:lpstr>Warmwasser Eingaben   Defaultwerte</vt:lpstr>
      <vt:lpstr>Warmwasser Berechnung</vt:lpstr>
      <vt:lpstr>🚗Mobilität</vt:lpstr>
      <vt:lpstr>🚗reale   vs bilanzieller Energiebedarf</vt:lpstr>
      <vt:lpstr>☁THG Bilanz</vt:lpstr>
      <vt:lpstr>☁THG Bilanz</vt:lpstr>
      <vt:lpstr>PowerPoint-Präsentation</vt:lpstr>
      <vt:lpstr>PowerPoint-Präsentation</vt:lpstr>
      <vt:lpstr>Bilanzgrenze</vt:lpstr>
      <vt:lpstr>Bauliche Emissionen </vt:lpstr>
      <vt:lpstr>Outputs</vt:lpstr>
      <vt:lpstr>Operationalisierung Absenkpfade</vt:lpstr>
      <vt:lpstr>Abs</vt:lpstr>
      <vt:lpstr>Implementierung </vt:lpstr>
      <vt:lpstr>Netzdienlichkeit CO2eq</vt:lpstr>
      <vt:lpstr>Netzdienlichkeit Österreich aktuell, Zielfunktion CO2</vt:lpstr>
      <vt:lpstr>Dynamische CO2eq Intensität und Klima</vt:lpstr>
      <vt:lpstr>Alt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Analysis and Assessment</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Simon Schneider</dc:creator>
  <cp:lastModifiedBy>Simon Schneider</cp:lastModifiedBy>
  <cp:revision>25</cp:revision>
  <dcterms:created xsi:type="dcterms:W3CDTF">2023-11-28T12:24:10Z</dcterms:created>
  <dcterms:modified xsi:type="dcterms:W3CDTF">2025-04-07T21:28:47Z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0x01010056771D67E9AD9A479B2DB2075AB77E1A</vt:lpwstr>
  </property>
  <property fmtid="{D5CDD505-2E9C-101B-9397-08002B2CF9AE}" pid="3" name="MediaServiceImageTags">
    <vt:lpwstr/>
  </property>
</Properties>
</file>